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fntdata" ContentType="application/x-fontdata"/>
  <Default Extension="tiff" ContentType="image/tiff"/>
  <Default Extension="vml" ContentType="application/vnd.openxmlformats-officedocument.vmlDrawing"/>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17"/>
  </p:notesMasterIdLst>
  <p:sldIdLst>
    <p:sldId id="256" r:id="rId2"/>
    <p:sldId id="257" r:id="rId3"/>
    <p:sldId id="258" r:id="rId4"/>
    <p:sldId id="733" r:id="rId5"/>
    <p:sldId id="259" r:id="rId6"/>
    <p:sldId id="889" r:id="rId7"/>
    <p:sldId id="891" r:id="rId8"/>
    <p:sldId id="260" r:id="rId9"/>
    <p:sldId id="808" r:id="rId10"/>
    <p:sldId id="857" r:id="rId11"/>
    <p:sldId id="899" r:id="rId12"/>
    <p:sldId id="795" r:id="rId13"/>
    <p:sldId id="853" r:id="rId14"/>
    <p:sldId id="263" r:id="rId15"/>
    <p:sldId id="264" r:id="rId16"/>
    <p:sldId id="265" r:id="rId17"/>
    <p:sldId id="266" r:id="rId18"/>
    <p:sldId id="837" r:id="rId19"/>
    <p:sldId id="865" r:id="rId20"/>
    <p:sldId id="268" r:id="rId21"/>
    <p:sldId id="269" r:id="rId22"/>
    <p:sldId id="270" r:id="rId23"/>
    <p:sldId id="271" r:id="rId24"/>
    <p:sldId id="272" r:id="rId25"/>
    <p:sldId id="841" r:id="rId26"/>
    <p:sldId id="846" r:id="rId27"/>
    <p:sldId id="273" r:id="rId28"/>
    <p:sldId id="274" r:id="rId29"/>
    <p:sldId id="878" r:id="rId30"/>
    <p:sldId id="898" r:id="rId31"/>
    <p:sldId id="276" r:id="rId32"/>
    <p:sldId id="277" r:id="rId33"/>
    <p:sldId id="897" r:id="rId34"/>
    <p:sldId id="918" r:id="rId35"/>
    <p:sldId id="278" r:id="rId36"/>
    <p:sldId id="279" r:id="rId37"/>
    <p:sldId id="280" r:id="rId38"/>
    <p:sldId id="867" r:id="rId39"/>
    <p:sldId id="869" r:id="rId40"/>
    <p:sldId id="913" r:id="rId41"/>
    <p:sldId id="283" r:id="rId42"/>
    <p:sldId id="860" r:id="rId43"/>
    <p:sldId id="290" r:id="rId44"/>
    <p:sldId id="291" r:id="rId45"/>
    <p:sldId id="914" r:id="rId46"/>
    <p:sldId id="292" r:id="rId47"/>
    <p:sldId id="293" r:id="rId48"/>
    <p:sldId id="904" r:id="rId49"/>
    <p:sldId id="901" r:id="rId50"/>
    <p:sldId id="920" r:id="rId51"/>
    <p:sldId id="295" r:id="rId52"/>
    <p:sldId id="296" r:id="rId53"/>
    <p:sldId id="297" r:id="rId54"/>
    <p:sldId id="905" r:id="rId55"/>
    <p:sldId id="299" r:id="rId56"/>
    <p:sldId id="907" r:id="rId57"/>
    <p:sldId id="300" r:id="rId58"/>
    <p:sldId id="301" r:id="rId59"/>
    <p:sldId id="302" r:id="rId60"/>
    <p:sldId id="303" r:id="rId61"/>
    <p:sldId id="304" r:id="rId62"/>
    <p:sldId id="305" r:id="rId63"/>
    <p:sldId id="306" r:id="rId64"/>
    <p:sldId id="307" r:id="rId65"/>
    <p:sldId id="909" r:id="rId66"/>
    <p:sldId id="908" r:id="rId67"/>
    <p:sldId id="910" r:id="rId68"/>
    <p:sldId id="316" r:id="rId69"/>
    <p:sldId id="317" r:id="rId70"/>
    <p:sldId id="318" r:id="rId71"/>
    <p:sldId id="319" r:id="rId72"/>
    <p:sldId id="320" r:id="rId73"/>
    <p:sldId id="321" r:id="rId74"/>
    <p:sldId id="322" r:id="rId75"/>
    <p:sldId id="323" r:id="rId76"/>
    <p:sldId id="324" r:id="rId77"/>
    <p:sldId id="325" r:id="rId78"/>
    <p:sldId id="326" r:id="rId79"/>
    <p:sldId id="327" r:id="rId80"/>
    <p:sldId id="328" r:id="rId81"/>
    <p:sldId id="329" r:id="rId82"/>
    <p:sldId id="884" r:id="rId83"/>
    <p:sldId id="344" r:id="rId84"/>
    <p:sldId id="345" r:id="rId85"/>
    <p:sldId id="346" r:id="rId86"/>
    <p:sldId id="347" r:id="rId87"/>
    <p:sldId id="348" r:id="rId88"/>
    <p:sldId id="349" r:id="rId89"/>
    <p:sldId id="350" r:id="rId90"/>
    <p:sldId id="351" r:id="rId91"/>
    <p:sldId id="355" r:id="rId92"/>
    <p:sldId id="356" r:id="rId93"/>
    <p:sldId id="357" r:id="rId94"/>
    <p:sldId id="358" r:id="rId95"/>
    <p:sldId id="359" r:id="rId96"/>
    <p:sldId id="360" r:id="rId97"/>
    <p:sldId id="361" r:id="rId98"/>
    <p:sldId id="362" r:id="rId99"/>
    <p:sldId id="363" r:id="rId100"/>
    <p:sldId id="364" r:id="rId101"/>
    <p:sldId id="365" r:id="rId102"/>
    <p:sldId id="366" r:id="rId103"/>
    <p:sldId id="370" r:id="rId104"/>
    <p:sldId id="371" r:id="rId105"/>
    <p:sldId id="374" r:id="rId106"/>
    <p:sldId id="375" r:id="rId107"/>
    <p:sldId id="376" r:id="rId108"/>
    <p:sldId id="377" r:id="rId109"/>
    <p:sldId id="378" r:id="rId110"/>
    <p:sldId id="379" r:id="rId111"/>
    <p:sldId id="380" r:id="rId112"/>
    <p:sldId id="381" r:id="rId113"/>
    <p:sldId id="382" r:id="rId114"/>
    <p:sldId id="383" r:id="rId115"/>
    <p:sldId id="921" r:id="rId116"/>
  </p:sldIdLst>
  <p:sldSz cx="9144000" cy="5143500" type="screen16x9"/>
  <p:notesSz cx="6858000" cy="9144000"/>
  <p:embeddedFontLst>
    <p:embeddedFont>
      <p:font typeface="宋体" panose="02010600030101010101" pitchFamily="2" charset="-122"/>
      <p:regular r:id="rId118"/>
    </p:embeddedFont>
    <p:embeddedFont>
      <p:font typeface="Alfa Slab One" panose="02000507050000020004" pitchFamily="2" charset="0"/>
      <p:regular r:id="rId119"/>
    </p:embeddedFont>
    <p:embeddedFont>
      <p:font typeface="Cambria Math" panose="02040503050406030204" pitchFamily="18" charset="0"/>
      <p:regular r:id="rId120"/>
    </p:embeddedFont>
    <p:embeddedFont>
      <p:font typeface="Droid Serif" panose="020B0604020202020204" charset="0"/>
      <p:regular r:id="rId121"/>
      <p:bold r:id="rId122"/>
      <p:italic r:id="rId123"/>
      <p:boldItalic r:id="rId124"/>
    </p:embeddedFont>
    <p:embeddedFont>
      <p:font typeface="Proxima Nova" panose="020B0604020202020204" charset="0"/>
      <p:regular r:id="rId125"/>
      <p:bold r:id="rId126"/>
      <p:italic r:id="rId127"/>
      <p:boldItalic r:id="rId128"/>
    </p:embeddedFont>
    <p:embeddedFont>
      <p:font typeface="Roboto Slab" panose="020B0604020202020204" charset="0"/>
      <p:regular r:id="rId12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75702C1-04D6-406C-84EB-71538CC96850}">
  <a:tblStyle styleId="{E75702C1-04D6-406C-84EB-71538CC96850}" styleName="Table_0">
    <a:wholeTbl>
      <a:tcStyle>
        <a:tcBdr>
          <a:left>
            <a:ln w="9525" cap="flat" cmpd="sng">
              <a:solidFill>
                <a:srgbClr val="9E9E9E"/>
              </a:solidFill>
              <a:prstDash val="solid"/>
              <a:round/>
              <a:headEnd type="none" w="med" len="med"/>
              <a:tailEnd type="none" w="med" len="med"/>
            </a:ln>
          </a:left>
          <a:right>
            <a:ln w="9525" cap="flat" cmpd="sng">
              <a:solidFill>
                <a:srgbClr val="9E9E9E"/>
              </a:solidFill>
              <a:prstDash val="solid"/>
              <a:round/>
              <a:headEnd type="none" w="med" len="med"/>
              <a:tailEnd type="none" w="med" len="med"/>
            </a:ln>
          </a:right>
          <a:top>
            <a:ln w="9525" cap="flat" cmpd="sng">
              <a:solidFill>
                <a:srgbClr val="9E9E9E"/>
              </a:solidFill>
              <a:prstDash val="solid"/>
              <a:round/>
              <a:headEnd type="none" w="med" len="med"/>
              <a:tailEnd type="none" w="med" len="med"/>
            </a:ln>
          </a:top>
          <a:bottom>
            <a:ln w="9525" cap="flat" cmpd="sng">
              <a:solidFill>
                <a:srgbClr val="9E9E9E"/>
              </a:solidFill>
              <a:prstDash val="solid"/>
              <a:round/>
              <a:headEnd type="none" w="med" len="med"/>
              <a:tailEnd type="none" w="med" len="med"/>
            </a:ln>
          </a:bottom>
          <a:insideH>
            <a:ln w="9525" cap="flat" cmpd="sng">
              <a:solidFill>
                <a:srgbClr val="9E9E9E"/>
              </a:solidFill>
              <a:prstDash val="solid"/>
              <a:round/>
              <a:headEnd type="none" w="med" len="med"/>
              <a:tailEnd type="none" w="med" len="med"/>
            </a:ln>
          </a:insideH>
          <a:insideV>
            <a:ln w="9525" cap="flat" cmpd="sng">
              <a:solidFill>
                <a:srgbClr val="9E9E9E"/>
              </a:solidFill>
              <a:prstDash val="solid"/>
              <a:round/>
              <a:headEnd type="none" w="med" len="med"/>
              <a:tailEnd type="none" w="med" len="med"/>
            </a:ln>
          </a:insideV>
        </a:tcBdr>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43" d="100"/>
          <a:sy n="143" d="100"/>
        </p:scale>
        <p:origin x="684"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notesMaster" Target="notesMasters/notesMaster1.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font" Target="fonts/font6.fntdata"/><Relationship Id="rId128" Type="http://schemas.openxmlformats.org/officeDocument/2006/relationships/font" Target="fonts/font11.fntdata"/><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font" Target="fonts/font1.fntdata"/><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font" Target="fonts/font7.fntdata"/><Relationship Id="rId129" Type="http://schemas.openxmlformats.org/officeDocument/2006/relationships/font" Target="fonts/font12.fntdata"/><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font" Target="fonts/font2.fntdata"/><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presProps" Target="pres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font" Target="fonts/font3.fntdata"/><Relationship Id="rId125" Type="http://schemas.openxmlformats.org/officeDocument/2006/relationships/font" Target="fonts/font8.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font" Target="fonts/font9.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font" Target="fonts/font4.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theme" Target="theme/theme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font" Target="fonts/font10.fntdata"/><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2.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
        <p:cNvGrpSpPr/>
        <p:nvPr/>
      </p:nvGrpSpPr>
      <p:grpSpPr>
        <a:xfrm>
          <a:off x="0" y="0"/>
          <a:ext cx="0" cy="0"/>
          <a:chOff x="0" y="0"/>
          <a:chExt cx="0" cy="0"/>
        </a:xfrm>
      </p:grpSpPr>
      <p:sp>
        <p:nvSpPr>
          <p:cNvPr id="53" name="Shape 5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 name="Shape 5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Shape 11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4" name="Shape 11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Mention in beginning. Used in all.</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Shape 12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2" name="Shape 12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Shape 13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0" name="Shape 14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Shape 14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6" name="Shape 14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features</a:t>
            </a:r>
            <a:r>
              <a:rPr lang="en-US" baseline="0" dirty="0"/>
              <a:t> are also sent to a linear </a:t>
            </a:r>
            <a:r>
              <a:rPr lang="en-US" baseline="0" dirty="0" err="1"/>
              <a:t>regressor</a:t>
            </a:r>
            <a:r>
              <a:rPr lang="en-US" baseline="0" dirty="0"/>
              <a:t> that improves object localization.</a:t>
            </a:r>
          </a:p>
          <a:p>
            <a:r>
              <a:rPr lang="en-US" baseline="0" dirty="0"/>
              <a:t>The components outlined in purple are “post hoc” in the sense that they are learned after the </a:t>
            </a:r>
            <a:r>
              <a:rPr lang="en-US" baseline="0" dirty="0" err="1"/>
              <a:t>convnet</a:t>
            </a:r>
            <a:r>
              <a:rPr lang="en-US" baseline="0" dirty="0"/>
              <a:t> weights are trained and forever frozen.</a:t>
            </a:r>
            <a:endParaRPr lang="en-US" dirty="0"/>
          </a:p>
        </p:txBody>
      </p:sp>
      <p:sp>
        <p:nvSpPr>
          <p:cNvPr id="4" name="Slide Number Placeholder 3"/>
          <p:cNvSpPr>
            <a:spLocks noGrp="1"/>
          </p:cNvSpPr>
          <p:nvPr>
            <p:ph type="sldNum" sz="quarter" idx="10"/>
          </p:nvPr>
        </p:nvSpPr>
        <p:spPr/>
        <p:txBody>
          <a:bodyPr/>
          <a:lstStyle/>
          <a:p>
            <a:fld id="{4546238C-4816-3C47-9788-AE916EBBC2C6}" type="slidenum">
              <a:rPr lang="en-US" smtClean="0"/>
              <a:t>18</a:t>
            </a:fld>
            <a:endParaRPr lang="en-US"/>
          </a:p>
        </p:txBody>
      </p:sp>
    </p:spTree>
    <p:extLst>
      <p:ext uri="{BB962C8B-B14F-4D97-AF65-F5344CB8AC3E}">
        <p14:creationId xmlns:p14="http://schemas.microsoft.com/office/powerpoint/2010/main" val="14393019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b="1" dirty="0"/>
              <a:t>Object detection system overview.</a:t>
            </a:r>
            <a:r>
              <a:rPr lang="en-US" sz="1200" dirty="0"/>
              <a:t> Our system (1) takes an input image, (2) extracts around 2000 bottom-up region proposals, (3) computes features for each proposal using a large convolutional neural network (CNN), and then (4) classifies each region using class-specific linear SVMs. </a:t>
            </a:r>
            <a:r>
              <a:rPr lang="en-US" sz="1200" b="1" dirty="0"/>
              <a:t>R-CNN achieves a mean average precision (</a:t>
            </a:r>
            <a:r>
              <a:rPr lang="en-US" sz="1200" b="1" dirty="0" err="1"/>
              <a:t>mAP</a:t>
            </a:r>
            <a:r>
              <a:rPr lang="en-US" sz="1200" b="1" dirty="0"/>
              <a:t>) of 53.7% on PASCAL VOC 2010</a:t>
            </a:r>
            <a:r>
              <a:rPr lang="en-US" sz="1200" dirty="0"/>
              <a:t>. For comparison, </a:t>
            </a:r>
            <a:r>
              <a:rPr lang="en-US" sz="1200" dirty="0" err="1"/>
              <a:t>Uijlings</a:t>
            </a:r>
            <a:r>
              <a:rPr lang="en-US" sz="1200" dirty="0"/>
              <a:t> et al. (2013) report 35.1% </a:t>
            </a:r>
            <a:r>
              <a:rPr lang="en-US" sz="1200" dirty="0" err="1"/>
              <a:t>mAP</a:t>
            </a:r>
            <a:r>
              <a:rPr lang="en-US" sz="1200" dirty="0"/>
              <a:t> using the same region proposals, but with a spatial pyramid and bag-of-visual-words approach. </a:t>
            </a:r>
            <a:r>
              <a:rPr lang="en-US" sz="1200" b="1" dirty="0"/>
              <a:t>The popular deformable part models perform at 33.4%.</a:t>
            </a:r>
          </a:p>
          <a:p>
            <a:endParaRPr lang="en-US" dirty="0"/>
          </a:p>
        </p:txBody>
      </p:sp>
      <p:sp>
        <p:nvSpPr>
          <p:cNvPr id="4" name="Slide Number Placeholder 3"/>
          <p:cNvSpPr>
            <a:spLocks noGrp="1"/>
          </p:cNvSpPr>
          <p:nvPr>
            <p:ph type="sldNum" sz="quarter" idx="10"/>
          </p:nvPr>
        </p:nvSpPr>
        <p:spPr/>
        <p:txBody>
          <a:bodyPr/>
          <a:lstStyle/>
          <a:p>
            <a:pPr>
              <a:defRPr/>
            </a:pPr>
            <a:fld id="{E297EAD1-C33D-48A2-8CAB-582B6385EBDB}" type="slidenum">
              <a:rPr lang="en-US" smtClean="0"/>
              <a:pPr>
                <a:defRPr/>
              </a:pPr>
              <a:t>19</a:t>
            </a:fld>
            <a:endParaRPr lang="en-US"/>
          </a:p>
        </p:txBody>
      </p:sp>
    </p:spTree>
    <p:extLst>
      <p:ext uri="{BB962C8B-B14F-4D97-AF65-F5344CB8AC3E}">
        <p14:creationId xmlns:p14="http://schemas.microsoft.com/office/powerpoint/2010/main" val="42617253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Shape 16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1" name="Shape 16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Shape 1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4" name="Shape 18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Shape 20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6" name="Shape 20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Shape 22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8" name="Shape 22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Shape 5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0" name="Shape 6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Shape 25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6" name="Shape 25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546238C-4816-3C47-9788-AE916EBBC2C6}" type="slidenum">
              <a:rPr lang="en-US" smtClean="0"/>
              <a:t>25</a:t>
            </a:fld>
            <a:endParaRPr lang="en-US"/>
          </a:p>
        </p:txBody>
      </p:sp>
    </p:spTree>
    <p:extLst>
      <p:ext uri="{BB962C8B-B14F-4D97-AF65-F5344CB8AC3E}">
        <p14:creationId xmlns:p14="http://schemas.microsoft.com/office/powerpoint/2010/main" val="15050175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aseline="0" dirty="0"/>
              <a:t>Rather than using post-hoc bounding-box </a:t>
            </a:r>
            <a:r>
              <a:rPr lang="en-US" baseline="0" dirty="0" err="1"/>
              <a:t>regressors</a:t>
            </a:r>
            <a:r>
              <a:rPr lang="en-US" baseline="0" dirty="0"/>
              <a:t>, bounding-box regression is implemented as an additional linear layer in the network</a:t>
            </a:r>
          </a:p>
        </p:txBody>
      </p:sp>
      <p:sp>
        <p:nvSpPr>
          <p:cNvPr id="4" name="Slide Number Placeholder 3"/>
          <p:cNvSpPr>
            <a:spLocks noGrp="1"/>
          </p:cNvSpPr>
          <p:nvPr>
            <p:ph type="sldNum" sz="quarter" idx="10"/>
          </p:nvPr>
        </p:nvSpPr>
        <p:spPr/>
        <p:txBody>
          <a:bodyPr/>
          <a:lstStyle/>
          <a:p>
            <a:fld id="{4546238C-4816-3C47-9788-AE916EBBC2C6}" type="slidenum">
              <a:rPr lang="en-US" smtClean="0"/>
              <a:t>26</a:t>
            </a:fld>
            <a:endParaRPr lang="en-US"/>
          </a:p>
        </p:txBody>
      </p:sp>
    </p:spTree>
    <p:extLst>
      <p:ext uri="{BB962C8B-B14F-4D97-AF65-F5344CB8AC3E}">
        <p14:creationId xmlns:p14="http://schemas.microsoft.com/office/powerpoint/2010/main" val="179107510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Shape 2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4" name="Shape 28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Google roi pooling ppt ross girshic differentiable roi</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Shape 29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1" name="Shape 29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t>Google roi pooling ppt ross girshic differentiable roi</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Shape 34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41" name="Shape 34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Shape 37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74" name="Shape 37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Show equation</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Shape 39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8" name="Shape 39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Shape 40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05" name="Shape 40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Shape 41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12" name="Shape 41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Shape 6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6" name="Shape 6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At each sliding-window location, we simultaneously predict multiple region proposals, where the number of maximum possible proposals for each location is denoted as k. So the </a:t>
            </a:r>
            <a:r>
              <a:rPr lang="en-US" dirty="0" err="1"/>
              <a:t>reg</a:t>
            </a:r>
            <a:r>
              <a:rPr lang="en-US" dirty="0"/>
              <a:t> layer has 4k outputs encoding the coordinates of k boxes, and the </a:t>
            </a:r>
            <a:r>
              <a:rPr lang="en-US" dirty="0" err="1"/>
              <a:t>cls</a:t>
            </a:r>
            <a:r>
              <a:rPr lang="en-US" dirty="0"/>
              <a:t> layer outputs 2k scores that estimate probability of object or not object for each proposal</a:t>
            </a:r>
          </a:p>
        </p:txBody>
      </p:sp>
      <p:sp>
        <p:nvSpPr>
          <p:cNvPr id="4" name="Slide Number Placeholder 3"/>
          <p:cNvSpPr>
            <a:spLocks noGrp="1"/>
          </p:cNvSpPr>
          <p:nvPr>
            <p:ph type="sldNum" sz="quarter" idx="10"/>
          </p:nvPr>
        </p:nvSpPr>
        <p:spPr/>
        <p:txBody>
          <a:bodyPr/>
          <a:lstStyle/>
          <a:p>
            <a:pPr>
              <a:defRPr/>
            </a:pPr>
            <a:fld id="{E297EAD1-C33D-48A2-8CAB-582B6385EBDB}" type="slidenum">
              <a:rPr lang="en-US" smtClean="0"/>
              <a:pPr>
                <a:defRPr/>
              </a:pPr>
              <a:t>39</a:t>
            </a:fld>
            <a:endParaRPr lang="en-US"/>
          </a:p>
        </p:txBody>
      </p:sp>
    </p:spTree>
    <p:extLst>
      <p:ext uri="{BB962C8B-B14F-4D97-AF65-F5344CB8AC3E}">
        <p14:creationId xmlns:p14="http://schemas.microsoft.com/office/powerpoint/2010/main" val="364366592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
        <p:cNvGrpSpPr/>
        <p:nvPr/>
      </p:nvGrpSpPr>
      <p:grpSpPr>
        <a:xfrm>
          <a:off x="0" y="0"/>
          <a:ext cx="0" cy="0"/>
          <a:chOff x="0" y="0"/>
          <a:chExt cx="0" cy="0"/>
        </a:xfrm>
      </p:grpSpPr>
      <p:sp>
        <p:nvSpPr>
          <p:cNvPr id="434" name="Shape 43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35" name="Shape 43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4546238C-4816-3C47-9788-AE916EBBC2C6}" type="slidenum">
              <a:rPr lang="en-US" smtClean="0"/>
              <a:t>42</a:t>
            </a:fld>
            <a:endParaRPr lang="en-US"/>
          </a:p>
        </p:txBody>
      </p:sp>
    </p:spTree>
    <p:extLst>
      <p:ext uri="{BB962C8B-B14F-4D97-AF65-F5344CB8AC3E}">
        <p14:creationId xmlns:p14="http://schemas.microsoft.com/office/powerpoint/2010/main" val="123295719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3"/>
        <p:cNvGrpSpPr/>
        <p:nvPr/>
      </p:nvGrpSpPr>
      <p:grpSpPr>
        <a:xfrm>
          <a:off x="0" y="0"/>
          <a:ext cx="0" cy="0"/>
          <a:chOff x="0" y="0"/>
          <a:chExt cx="0" cy="0"/>
        </a:xfrm>
      </p:grpSpPr>
      <p:sp>
        <p:nvSpPr>
          <p:cNvPr id="484" name="Shape 48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85" name="Shape 48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Shape 49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91" name="Shape 49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p:cNvGrpSpPr/>
        <p:nvPr/>
      </p:nvGrpSpPr>
      <p:grpSpPr>
        <a:xfrm>
          <a:off x="0" y="0"/>
          <a:ext cx="0" cy="0"/>
          <a:chOff x="0" y="0"/>
          <a:chExt cx="0" cy="0"/>
        </a:xfrm>
      </p:grpSpPr>
      <p:sp>
        <p:nvSpPr>
          <p:cNvPr id="497" name="Shape 49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98" name="Shape 49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Full citation of paper</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Shape 5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04" name="Shape 50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At training time we only want one bounding box predictor to be responsible for each object. We assign one predictor to be “responsible” for predicting an object based on which prediction has the highest current IOU with the ground truth.</a:t>
            </a:r>
          </a:p>
        </p:txBody>
      </p:sp>
      <p:sp>
        <p:nvSpPr>
          <p:cNvPr id="4" name="Slide Number Placeholder 3"/>
          <p:cNvSpPr>
            <a:spLocks noGrp="1"/>
          </p:cNvSpPr>
          <p:nvPr>
            <p:ph type="sldNum" sz="quarter" idx="5"/>
          </p:nvPr>
        </p:nvSpPr>
        <p:spPr/>
        <p:txBody>
          <a:bodyPr/>
          <a:lstStyle/>
          <a:p>
            <a:pPr>
              <a:defRPr/>
            </a:pPr>
            <a:fld id="{E297EAD1-C33D-48A2-8CAB-582B6385EBDB}" type="slidenum">
              <a:rPr lang="en-US" smtClean="0"/>
              <a:pPr>
                <a:defRPr/>
              </a:pPr>
              <a:t>49</a:t>
            </a:fld>
            <a:endParaRPr lang="en-US"/>
          </a:p>
        </p:txBody>
      </p:sp>
    </p:spTree>
    <p:extLst>
      <p:ext uri="{BB962C8B-B14F-4D97-AF65-F5344CB8AC3E}">
        <p14:creationId xmlns:p14="http://schemas.microsoft.com/office/powerpoint/2010/main" val="184151507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p:cNvGrpSpPr/>
        <p:nvPr/>
      </p:nvGrpSpPr>
      <p:grpSpPr>
        <a:xfrm>
          <a:off x="0" y="0"/>
          <a:ext cx="0" cy="0"/>
          <a:chOff x="0" y="0"/>
          <a:chExt cx="0" cy="0"/>
        </a:xfrm>
      </p:grpSpPr>
      <p:sp>
        <p:nvSpPr>
          <p:cNvPr id="519" name="Shape 5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0" name="Shape 52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Highlight important stuff</a:t>
            </a:r>
          </a:p>
          <a:p>
            <a:pPr lvl="0">
              <a:spcBef>
                <a:spcPts val="0"/>
              </a:spcBef>
              <a:buNone/>
            </a:pPr>
            <a:r>
              <a:rPr lang="en"/>
              <a:t>Or just use bullet points</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6"/>
        <p:cNvGrpSpPr/>
        <p:nvPr/>
      </p:nvGrpSpPr>
      <p:grpSpPr>
        <a:xfrm>
          <a:off x="0" y="0"/>
          <a:ext cx="0" cy="0"/>
          <a:chOff x="0" y="0"/>
          <a:chExt cx="0" cy="0"/>
        </a:xfrm>
      </p:grpSpPr>
      <p:sp>
        <p:nvSpPr>
          <p:cNvPr id="527" name="Shape 52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8" name="Shape 52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37615E34-67BE-43B6-AA45-D342F232CCA0}" type="slidenum">
              <a:rPr lang="en-US" smtClean="0"/>
              <a:pPr/>
              <a:t>4</a:t>
            </a:fld>
            <a:endParaRPr lang="en-US"/>
          </a:p>
        </p:txBody>
      </p:sp>
      <p:sp>
        <p:nvSpPr>
          <p:cNvPr id="50179" name="Rectangle 2"/>
          <p:cNvSpPr>
            <a:spLocks noGrp="1" noRot="1" noChangeAspect="1" noChangeArrowheads="1" noTextEdit="1"/>
          </p:cNvSpPr>
          <p:nvPr>
            <p:ph type="sldImg"/>
          </p:nvPr>
        </p:nvSpPr>
        <p:spPr>
          <a:xfrm>
            <a:off x="469900" y="725488"/>
            <a:ext cx="6375400" cy="3587750"/>
          </a:xfrm>
          <a:ln/>
        </p:spPr>
      </p:sp>
      <p:sp>
        <p:nvSpPr>
          <p:cNvPr id="50180" name="Rectangle 3"/>
          <p:cNvSpPr>
            <a:spLocks noGrp="1" noChangeArrowheads="1"/>
          </p:cNvSpPr>
          <p:nvPr>
            <p:ph type="body" idx="1"/>
          </p:nvPr>
        </p:nvSpPr>
        <p:spPr>
          <a:xfrm>
            <a:off x="974725" y="4560888"/>
            <a:ext cx="5365750" cy="4319587"/>
          </a:xfrm>
          <a:noFill/>
          <a:ln/>
        </p:spPr>
        <p:txBody>
          <a:bodyPr/>
          <a:lstStyle/>
          <a:p>
            <a:pPr eaLnBrk="1" hangingPunct="1"/>
            <a:endParaRPr lang="en-US"/>
          </a:p>
        </p:txBody>
      </p:sp>
    </p:spTree>
    <p:extLst>
      <p:ext uri="{BB962C8B-B14F-4D97-AF65-F5344CB8AC3E}">
        <p14:creationId xmlns:p14="http://schemas.microsoft.com/office/powerpoint/2010/main" val="148691164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Shape 53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34" name="Shape 53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 a convolutional fashion, we evaluate a small set (e.g. 4) of default boxes of different aspect ratios at each location in several feature maps with different scales (e.g. 8 × 8 and 4 × 4 in (b) and (c)). For each default box, we predict both the shape offsets and the confidences for all object categories ((c1, c2, · · · , </a:t>
            </a:r>
            <a:r>
              <a:rPr lang="en-US" dirty="0" err="1"/>
              <a:t>cp</a:t>
            </a:r>
            <a:r>
              <a:rPr lang="en-US" dirty="0"/>
              <a:t>)). At training time, we first match these default boxes to the ground truth boxes. For example, we have matched two default boxes with the cat and one with the dog, which are treated as positives and the rest as negatives. The model loss is a weighted sum between localization loss (e.g. Smooth L1 [6]) and confidence loss (e.g. </a:t>
            </a:r>
            <a:r>
              <a:rPr lang="en-US" dirty="0" err="1"/>
              <a:t>Softmax</a:t>
            </a:r>
            <a:r>
              <a:rPr lang="en-US" dirty="0"/>
              <a:t>).</a:t>
            </a:r>
          </a:p>
        </p:txBody>
      </p:sp>
      <p:sp>
        <p:nvSpPr>
          <p:cNvPr id="4" name="Slide Number Placeholder 3"/>
          <p:cNvSpPr>
            <a:spLocks noGrp="1"/>
          </p:cNvSpPr>
          <p:nvPr>
            <p:ph type="sldNum" sz="quarter" idx="10"/>
          </p:nvPr>
        </p:nvSpPr>
        <p:spPr/>
        <p:txBody>
          <a:bodyPr/>
          <a:lstStyle/>
          <a:p>
            <a:pPr>
              <a:defRPr/>
            </a:pPr>
            <a:fld id="{E297EAD1-C33D-48A2-8CAB-582B6385EBDB}" type="slidenum">
              <a:rPr lang="en-US" smtClean="0"/>
              <a:pPr>
                <a:defRPr/>
              </a:pPr>
              <a:t>54</a:t>
            </a:fld>
            <a:endParaRPr lang="en-US"/>
          </a:p>
        </p:txBody>
      </p:sp>
    </p:spTree>
    <p:extLst>
      <p:ext uri="{BB962C8B-B14F-4D97-AF65-F5344CB8AC3E}">
        <p14:creationId xmlns:p14="http://schemas.microsoft.com/office/powerpoint/2010/main" val="133757289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8"/>
        <p:cNvGrpSpPr/>
        <p:nvPr/>
      </p:nvGrpSpPr>
      <p:grpSpPr>
        <a:xfrm>
          <a:off x="0" y="0"/>
          <a:ext cx="0" cy="0"/>
          <a:chOff x="0" y="0"/>
          <a:chExt cx="0" cy="0"/>
        </a:xfrm>
      </p:grpSpPr>
      <p:sp>
        <p:nvSpPr>
          <p:cNvPr id="549" name="Shape 54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50" name="Shape 55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6"/>
        <p:cNvGrpSpPr/>
        <p:nvPr/>
      </p:nvGrpSpPr>
      <p:grpSpPr>
        <a:xfrm>
          <a:off x="0" y="0"/>
          <a:ext cx="0" cy="0"/>
          <a:chOff x="0" y="0"/>
          <a:chExt cx="0" cy="0"/>
        </a:xfrm>
      </p:grpSpPr>
      <p:sp>
        <p:nvSpPr>
          <p:cNvPr id="557" name="Shape 55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58" name="Shape 55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3"/>
        <p:cNvGrpSpPr/>
        <p:nvPr/>
      </p:nvGrpSpPr>
      <p:grpSpPr>
        <a:xfrm>
          <a:off x="0" y="0"/>
          <a:ext cx="0" cy="0"/>
          <a:chOff x="0" y="0"/>
          <a:chExt cx="0" cy="0"/>
        </a:xfrm>
      </p:grpSpPr>
      <p:sp>
        <p:nvSpPr>
          <p:cNvPr id="564" name="Shape 56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65" name="Shape 56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
        <p:cNvGrpSpPr/>
        <p:nvPr/>
      </p:nvGrpSpPr>
      <p:grpSpPr>
        <a:xfrm>
          <a:off x="0" y="0"/>
          <a:ext cx="0" cy="0"/>
          <a:chOff x="0" y="0"/>
          <a:chExt cx="0" cy="0"/>
        </a:xfrm>
      </p:grpSpPr>
      <p:sp>
        <p:nvSpPr>
          <p:cNvPr id="573" name="Shape 57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4" name="Shape 57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8"/>
        <p:cNvGrpSpPr/>
        <p:nvPr/>
      </p:nvGrpSpPr>
      <p:grpSpPr>
        <a:xfrm>
          <a:off x="0" y="0"/>
          <a:ext cx="0" cy="0"/>
          <a:chOff x="0" y="0"/>
          <a:chExt cx="0" cy="0"/>
        </a:xfrm>
      </p:grpSpPr>
      <p:sp>
        <p:nvSpPr>
          <p:cNvPr id="579" name="Shape 57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80" name="Shape 58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4"/>
        <p:cNvGrpSpPr/>
        <p:nvPr/>
      </p:nvGrpSpPr>
      <p:grpSpPr>
        <a:xfrm>
          <a:off x="0" y="0"/>
          <a:ext cx="0" cy="0"/>
          <a:chOff x="0" y="0"/>
          <a:chExt cx="0" cy="0"/>
        </a:xfrm>
      </p:grpSpPr>
      <p:sp>
        <p:nvSpPr>
          <p:cNvPr id="585" name="Shape 58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86" name="Shape 58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2"/>
        <p:cNvGrpSpPr/>
        <p:nvPr/>
      </p:nvGrpSpPr>
      <p:grpSpPr>
        <a:xfrm>
          <a:off x="0" y="0"/>
          <a:ext cx="0" cy="0"/>
          <a:chOff x="0" y="0"/>
          <a:chExt cx="0" cy="0"/>
        </a:xfrm>
      </p:grpSpPr>
      <p:sp>
        <p:nvSpPr>
          <p:cNvPr id="593" name="Shape 59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4" name="Shape 59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0"/>
        <p:cNvGrpSpPr/>
        <p:nvPr/>
      </p:nvGrpSpPr>
      <p:grpSpPr>
        <a:xfrm>
          <a:off x="0" y="0"/>
          <a:ext cx="0" cy="0"/>
          <a:chOff x="0" y="0"/>
          <a:chExt cx="0" cy="0"/>
        </a:xfrm>
      </p:grpSpPr>
      <p:sp>
        <p:nvSpPr>
          <p:cNvPr id="601" name="Shape 60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02" name="Shape 60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Shape 7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4" name="Shape 7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Add recall precision curve</a:t>
            </a: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3"/>
        <p:cNvGrpSpPr/>
        <p:nvPr/>
      </p:nvGrpSpPr>
      <p:grpSpPr>
        <a:xfrm>
          <a:off x="0" y="0"/>
          <a:ext cx="0" cy="0"/>
          <a:chOff x="0" y="0"/>
          <a:chExt cx="0" cy="0"/>
        </a:xfrm>
      </p:grpSpPr>
      <p:sp>
        <p:nvSpPr>
          <p:cNvPr id="614" name="Shape 61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15" name="Shape 61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E297EAD1-C33D-48A2-8CAB-582B6385EBDB}" type="slidenum">
              <a:rPr lang="en-US" smtClean="0"/>
              <a:pPr>
                <a:defRPr/>
              </a:pPr>
              <a:t>65</a:t>
            </a:fld>
            <a:endParaRPr lang="en-US"/>
          </a:p>
        </p:txBody>
      </p:sp>
    </p:spTree>
    <p:extLst>
      <p:ext uri="{BB962C8B-B14F-4D97-AF65-F5344CB8AC3E}">
        <p14:creationId xmlns:p14="http://schemas.microsoft.com/office/powerpoint/2010/main" val="138822346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From the paper: (1) When an example is misclassified and </a:t>
            </a:r>
            <a:r>
              <a:rPr lang="en-US" dirty="0" err="1"/>
              <a:t>pt</a:t>
            </a:r>
            <a:r>
              <a:rPr lang="en-US" dirty="0"/>
              <a:t> is small, the modulating factor is near 1 and the loss is unaffected. As </a:t>
            </a:r>
            <a:r>
              <a:rPr lang="en-US" dirty="0" err="1"/>
              <a:t>pt</a:t>
            </a:r>
            <a:r>
              <a:rPr lang="en-US" dirty="0"/>
              <a:t> → 1, the factor goes to 0 and the loss for well-classified examples is down-weighted. (2) The focusing parameter </a:t>
            </a:r>
            <a:r>
              <a:rPr lang="el-GR" dirty="0"/>
              <a:t>γ </a:t>
            </a:r>
            <a:r>
              <a:rPr lang="en-US" dirty="0"/>
              <a:t>smoothly adjusts the rate at which easy examples are </a:t>
            </a:r>
            <a:r>
              <a:rPr lang="en-US" dirty="0" err="1"/>
              <a:t>downweighted</a:t>
            </a:r>
            <a:r>
              <a:rPr lang="en-US" dirty="0"/>
              <a:t>. When </a:t>
            </a:r>
            <a:r>
              <a:rPr lang="el-GR" dirty="0"/>
              <a:t>γ = 0, </a:t>
            </a:r>
            <a:r>
              <a:rPr lang="en-US" dirty="0"/>
              <a:t>FL is equivalent to CE, and as </a:t>
            </a:r>
            <a:r>
              <a:rPr lang="el-GR" dirty="0"/>
              <a:t>γ </a:t>
            </a:r>
            <a:r>
              <a:rPr lang="en-US" dirty="0"/>
              <a:t>is increased the effect of the modulating factor is likewise increased (we found </a:t>
            </a:r>
            <a:r>
              <a:rPr lang="el-GR" dirty="0"/>
              <a:t>γ = 2 </a:t>
            </a:r>
            <a:r>
              <a:rPr lang="en-US" dirty="0"/>
              <a:t>to work best in our experiments)</a:t>
            </a:r>
          </a:p>
        </p:txBody>
      </p:sp>
      <p:sp>
        <p:nvSpPr>
          <p:cNvPr id="4" name="Slide Number Placeholder 3"/>
          <p:cNvSpPr>
            <a:spLocks noGrp="1"/>
          </p:cNvSpPr>
          <p:nvPr>
            <p:ph type="sldNum" sz="quarter" idx="5"/>
          </p:nvPr>
        </p:nvSpPr>
        <p:spPr/>
        <p:txBody>
          <a:bodyPr/>
          <a:lstStyle/>
          <a:p>
            <a:pPr>
              <a:defRPr/>
            </a:pPr>
            <a:fld id="{E297EAD1-C33D-48A2-8CAB-582B6385EBDB}" type="slidenum">
              <a:rPr lang="en-US" smtClean="0"/>
              <a:pPr>
                <a:defRPr/>
              </a:pPr>
              <a:t>66</a:t>
            </a:fld>
            <a:endParaRPr lang="en-US"/>
          </a:p>
        </p:txBody>
      </p:sp>
    </p:spTree>
    <p:extLst>
      <p:ext uri="{BB962C8B-B14F-4D97-AF65-F5344CB8AC3E}">
        <p14:creationId xmlns:p14="http://schemas.microsoft.com/office/powerpoint/2010/main" val="181608981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From the paper: Speed (</a:t>
            </a:r>
            <a:r>
              <a:rPr lang="en-US" dirty="0" err="1"/>
              <a:t>ms</a:t>
            </a:r>
            <a:r>
              <a:rPr lang="en-US" dirty="0"/>
              <a:t>) versus accuracy (AP) on COCO test-dev. Enabled by the focal loss, our simple one-stage </a:t>
            </a:r>
            <a:r>
              <a:rPr lang="en-US" dirty="0" err="1"/>
              <a:t>RetinaNet</a:t>
            </a:r>
            <a:r>
              <a:rPr lang="en-US" dirty="0"/>
              <a:t> detector outperforms all previous one-stage and two-stage detectors, including the best reported Faster R-CNN [28] system from [20]. We show variants of </a:t>
            </a:r>
            <a:r>
              <a:rPr lang="en-US" dirty="0" err="1"/>
              <a:t>RetinaNet</a:t>
            </a:r>
            <a:r>
              <a:rPr lang="en-US" dirty="0"/>
              <a:t> with ResNet-50-FPN (blue circles) and ResNet-101-FPN (orange diamonds) at five scales (400-800 pixels). </a:t>
            </a:r>
            <a:r>
              <a:rPr lang="en-US"/>
              <a:t>Ignoring the low-accuracy regime (AP)</a:t>
            </a:r>
            <a:endParaRPr lang="en-US" dirty="0"/>
          </a:p>
        </p:txBody>
      </p:sp>
      <p:sp>
        <p:nvSpPr>
          <p:cNvPr id="4" name="Slide Number Placeholder 3"/>
          <p:cNvSpPr>
            <a:spLocks noGrp="1"/>
          </p:cNvSpPr>
          <p:nvPr>
            <p:ph type="sldNum" sz="quarter" idx="5"/>
          </p:nvPr>
        </p:nvSpPr>
        <p:spPr/>
        <p:txBody>
          <a:bodyPr/>
          <a:lstStyle/>
          <a:p>
            <a:pPr>
              <a:defRPr/>
            </a:pPr>
            <a:fld id="{E297EAD1-C33D-48A2-8CAB-582B6385EBDB}" type="slidenum">
              <a:rPr lang="en-US" smtClean="0"/>
              <a:pPr>
                <a:defRPr/>
              </a:pPr>
              <a:t>67</a:t>
            </a:fld>
            <a:endParaRPr lang="en-US"/>
          </a:p>
        </p:txBody>
      </p:sp>
    </p:spTree>
    <p:extLst>
      <p:ext uri="{BB962C8B-B14F-4D97-AF65-F5344CB8AC3E}">
        <p14:creationId xmlns:p14="http://schemas.microsoft.com/office/powerpoint/2010/main" val="406542390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9"/>
        <p:cNvGrpSpPr/>
        <p:nvPr/>
      </p:nvGrpSpPr>
      <p:grpSpPr>
        <a:xfrm>
          <a:off x="0" y="0"/>
          <a:ext cx="0" cy="0"/>
          <a:chOff x="0" y="0"/>
          <a:chExt cx="0" cy="0"/>
        </a:xfrm>
      </p:grpSpPr>
      <p:sp>
        <p:nvSpPr>
          <p:cNvPr id="680" name="Shape 68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1" name="Shape 68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5"/>
        <p:cNvGrpSpPr/>
        <p:nvPr/>
      </p:nvGrpSpPr>
      <p:grpSpPr>
        <a:xfrm>
          <a:off x="0" y="0"/>
          <a:ext cx="0" cy="0"/>
          <a:chOff x="0" y="0"/>
          <a:chExt cx="0" cy="0"/>
        </a:xfrm>
      </p:grpSpPr>
      <p:sp>
        <p:nvSpPr>
          <p:cNvPr id="686" name="Shape 68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7" name="Shape 6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2"/>
        <p:cNvGrpSpPr/>
        <p:nvPr/>
      </p:nvGrpSpPr>
      <p:grpSpPr>
        <a:xfrm>
          <a:off x="0" y="0"/>
          <a:ext cx="0" cy="0"/>
          <a:chOff x="0" y="0"/>
          <a:chExt cx="0" cy="0"/>
        </a:xfrm>
      </p:grpSpPr>
      <p:sp>
        <p:nvSpPr>
          <p:cNvPr id="693" name="Shape 69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94" name="Shape 69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refer</a:t>
            </a: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0"/>
        <p:cNvGrpSpPr/>
        <p:nvPr/>
      </p:nvGrpSpPr>
      <p:grpSpPr>
        <a:xfrm>
          <a:off x="0" y="0"/>
          <a:ext cx="0" cy="0"/>
          <a:chOff x="0" y="0"/>
          <a:chExt cx="0" cy="0"/>
        </a:xfrm>
      </p:grpSpPr>
      <p:sp>
        <p:nvSpPr>
          <p:cNvPr id="711" name="Shape 71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12" name="Shape 71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8"/>
        <p:cNvGrpSpPr/>
        <p:nvPr/>
      </p:nvGrpSpPr>
      <p:grpSpPr>
        <a:xfrm>
          <a:off x="0" y="0"/>
          <a:ext cx="0" cy="0"/>
          <a:chOff x="0" y="0"/>
          <a:chExt cx="0" cy="0"/>
        </a:xfrm>
      </p:grpSpPr>
      <p:sp>
        <p:nvSpPr>
          <p:cNvPr id="719" name="Shape 7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20" name="Shape 72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6"/>
        <p:cNvGrpSpPr/>
        <p:nvPr/>
      </p:nvGrpSpPr>
      <p:grpSpPr>
        <a:xfrm>
          <a:off x="0" y="0"/>
          <a:ext cx="0" cy="0"/>
          <a:chOff x="0" y="0"/>
          <a:chExt cx="0" cy="0"/>
        </a:xfrm>
      </p:grpSpPr>
      <p:sp>
        <p:nvSpPr>
          <p:cNvPr id="727" name="Shape 72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28" name="Shape 72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 name="Shape 8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How many classes? Sample images</a:t>
            </a: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4"/>
        <p:cNvGrpSpPr/>
        <p:nvPr/>
      </p:nvGrpSpPr>
      <p:grpSpPr>
        <a:xfrm>
          <a:off x="0" y="0"/>
          <a:ext cx="0" cy="0"/>
          <a:chOff x="0" y="0"/>
          <a:chExt cx="0" cy="0"/>
        </a:xfrm>
      </p:grpSpPr>
      <p:sp>
        <p:nvSpPr>
          <p:cNvPr id="735" name="Shape 73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36" name="Shape 73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1"/>
        <p:cNvGrpSpPr/>
        <p:nvPr/>
      </p:nvGrpSpPr>
      <p:grpSpPr>
        <a:xfrm>
          <a:off x="0" y="0"/>
          <a:ext cx="0" cy="0"/>
          <a:chOff x="0" y="0"/>
          <a:chExt cx="0" cy="0"/>
        </a:xfrm>
      </p:grpSpPr>
      <p:sp>
        <p:nvSpPr>
          <p:cNvPr id="742" name="Shape 74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43" name="Shape 74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8"/>
        <p:cNvGrpSpPr/>
        <p:nvPr/>
      </p:nvGrpSpPr>
      <p:grpSpPr>
        <a:xfrm>
          <a:off x="0" y="0"/>
          <a:ext cx="0" cy="0"/>
          <a:chOff x="0" y="0"/>
          <a:chExt cx="0" cy="0"/>
        </a:xfrm>
      </p:grpSpPr>
      <p:sp>
        <p:nvSpPr>
          <p:cNvPr id="749" name="Shape 74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50" name="Shape 75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5"/>
        <p:cNvGrpSpPr/>
        <p:nvPr/>
      </p:nvGrpSpPr>
      <p:grpSpPr>
        <a:xfrm>
          <a:off x="0" y="0"/>
          <a:ext cx="0" cy="0"/>
          <a:chOff x="0" y="0"/>
          <a:chExt cx="0" cy="0"/>
        </a:xfrm>
      </p:grpSpPr>
      <p:sp>
        <p:nvSpPr>
          <p:cNvPr id="756" name="Shape 75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57" name="Shape 75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2"/>
        <p:cNvGrpSpPr/>
        <p:nvPr/>
      </p:nvGrpSpPr>
      <p:grpSpPr>
        <a:xfrm>
          <a:off x="0" y="0"/>
          <a:ext cx="0" cy="0"/>
          <a:chOff x="0" y="0"/>
          <a:chExt cx="0" cy="0"/>
        </a:xfrm>
      </p:grpSpPr>
      <p:sp>
        <p:nvSpPr>
          <p:cNvPr id="763" name="Shape 76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64" name="Shape 76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9"/>
        <p:cNvGrpSpPr/>
        <p:nvPr/>
      </p:nvGrpSpPr>
      <p:grpSpPr>
        <a:xfrm>
          <a:off x="0" y="0"/>
          <a:ext cx="0" cy="0"/>
          <a:chOff x="0" y="0"/>
          <a:chExt cx="0" cy="0"/>
        </a:xfrm>
      </p:grpSpPr>
      <p:sp>
        <p:nvSpPr>
          <p:cNvPr id="770" name="Shape 77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71" name="Shape 77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6"/>
        <p:cNvGrpSpPr/>
        <p:nvPr/>
      </p:nvGrpSpPr>
      <p:grpSpPr>
        <a:xfrm>
          <a:off x="0" y="0"/>
          <a:ext cx="0" cy="0"/>
          <a:chOff x="0" y="0"/>
          <a:chExt cx="0" cy="0"/>
        </a:xfrm>
      </p:grpSpPr>
      <p:sp>
        <p:nvSpPr>
          <p:cNvPr id="777" name="Shape 77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78" name="Shape 77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3"/>
        <p:cNvGrpSpPr/>
        <p:nvPr/>
      </p:nvGrpSpPr>
      <p:grpSpPr>
        <a:xfrm>
          <a:off x="0" y="0"/>
          <a:ext cx="0" cy="0"/>
          <a:chOff x="0" y="0"/>
          <a:chExt cx="0" cy="0"/>
        </a:xfrm>
      </p:grpSpPr>
      <p:sp>
        <p:nvSpPr>
          <p:cNvPr id="784" name="Shape 78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85" name="Shape 78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3BA22B7-81F0-EE47-95B7-BD713B253C50}" type="slidenum">
              <a:rPr lang="en-US" smtClean="0"/>
              <a:t>83</a:t>
            </a:fld>
            <a:endParaRPr lang="en-US"/>
          </a:p>
        </p:txBody>
      </p:sp>
    </p:spTree>
    <p:extLst>
      <p:ext uri="{BB962C8B-B14F-4D97-AF65-F5344CB8AC3E}">
        <p14:creationId xmlns:p14="http://schemas.microsoft.com/office/powerpoint/2010/main" val="172306352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ltLang="zh-CN" baseline="0" dirty="0"/>
          </a:p>
        </p:txBody>
      </p:sp>
      <p:sp>
        <p:nvSpPr>
          <p:cNvPr id="4" name="Slide Number Placeholder 3"/>
          <p:cNvSpPr>
            <a:spLocks noGrp="1"/>
          </p:cNvSpPr>
          <p:nvPr>
            <p:ph type="sldNum" sz="quarter" idx="10"/>
          </p:nvPr>
        </p:nvSpPr>
        <p:spPr/>
        <p:txBody>
          <a:bodyPr/>
          <a:lstStyle/>
          <a:p>
            <a:fld id="{33BA22B7-81F0-EE47-95B7-BD713B253C50}" type="slidenum">
              <a:rPr lang="en-US" smtClean="0"/>
              <a:t>84</a:t>
            </a:fld>
            <a:endParaRPr lang="en-US"/>
          </a:p>
        </p:txBody>
      </p:sp>
    </p:spTree>
    <p:extLst>
      <p:ext uri="{BB962C8B-B14F-4D97-AF65-F5344CB8AC3E}">
        <p14:creationId xmlns:p14="http://schemas.microsoft.com/office/powerpoint/2010/main" val="18621987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p:cNvSpPr>
            <a:spLocks noGrp="1" noChangeArrowheads="1"/>
          </p:cNvSpPr>
          <p:nvPr>
            <p:ph type="sldNum" sz="quarter" idx="5"/>
          </p:nvPr>
        </p:nvSpPr>
        <p:spPr>
          <a:noFill/>
        </p:spPr>
        <p:txBody>
          <a:bodyPr/>
          <a:lstStyle/>
          <a:p>
            <a:fld id="{2C2ECB67-951F-4244-8472-7AB712305D66}" type="slidenum">
              <a:rPr lang="en-US" smtClean="0">
                <a:solidFill>
                  <a:prstClr val="black"/>
                </a:solidFill>
              </a:rPr>
              <a:pPr/>
              <a:t>9</a:t>
            </a:fld>
            <a:endParaRPr lang="en-US">
              <a:solidFill>
                <a:prstClr val="black"/>
              </a:solidFill>
            </a:endParaRPr>
          </a:p>
        </p:txBody>
      </p:sp>
      <p:sp>
        <p:nvSpPr>
          <p:cNvPr id="46083" name="Rectangle 2"/>
          <p:cNvSpPr>
            <a:spLocks noGrp="1" noRot="1" noChangeAspect="1" noChangeArrowheads="1" noTextEdit="1"/>
          </p:cNvSpPr>
          <p:nvPr>
            <p:ph type="sldImg"/>
          </p:nvPr>
        </p:nvSpPr>
        <p:spPr>
          <a:xfrm>
            <a:off x="381000" y="685800"/>
            <a:ext cx="6096000" cy="3429000"/>
          </a:xfrm>
          <a:ln/>
        </p:spPr>
      </p:sp>
      <p:sp>
        <p:nvSpPr>
          <p:cNvPr id="46084"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289618932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3BA22B7-81F0-EE47-95B7-BD713B253C50}" type="slidenum">
              <a:rPr lang="en-US" smtClean="0"/>
              <a:t>85</a:t>
            </a:fld>
            <a:endParaRPr lang="en-US"/>
          </a:p>
        </p:txBody>
      </p:sp>
    </p:spTree>
    <p:extLst>
      <p:ext uri="{BB962C8B-B14F-4D97-AF65-F5344CB8AC3E}">
        <p14:creationId xmlns:p14="http://schemas.microsoft.com/office/powerpoint/2010/main" val="78687364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3BA22B7-81F0-EE47-95B7-BD713B253C50}" type="slidenum">
              <a:rPr lang="en-US" smtClean="0"/>
              <a:t>86</a:t>
            </a:fld>
            <a:endParaRPr lang="en-US"/>
          </a:p>
        </p:txBody>
      </p:sp>
    </p:spTree>
    <p:extLst>
      <p:ext uri="{BB962C8B-B14F-4D97-AF65-F5344CB8AC3E}">
        <p14:creationId xmlns:p14="http://schemas.microsoft.com/office/powerpoint/2010/main" val="132293773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3BA22B7-81F0-EE47-95B7-BD713B253C50}" type="slidenum">
              <a:rPr lang="en-US" smtClean="0"/>
              <a:t>87</a:t>
            </a:fld>
            <a:endParaRPr lang="en-US"/>
          </a:p>
        </p:txBody>
      </p:sp>
    </p:spTree>
    <p:extLst>
      <p:ext uri="{BB962C8B-B14F-4D97-AF65-F5344CB8AC3E}">
        <p14:creationId xmlns:p14="http://schemas.microsoft.com/office/powerpoint/2010/main" val="38917433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3BA22B7-81F0-EE47-95B7-BD713B253C50}" type="slidenum">
              <a:rPr lang="en-US" smtClean="0"/>
              <a:t>88</a:t>
            </a:fld>
            <a:endParaRPr lang="en-US"/>
          </a:p>
        </p:txBody>
      </p:sp>
    </p:spTree>
    <p:extLst>
      <p:ext uri="{BB962C8B-B14F-4D97-AF65-F5344CB8AC3E}">
        <p14:creationId xmlns:p14="http://schemas.microsoft.com/office/powerpoint/2010/main" val="33140685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3BA22B7-81F0-EE47-95B7-BD713B253C50}" type="slidenum">
              <a:rPr lang="en-US" smtClean="0"/>
              <a:t>89</a:t>
            </a:fld>
            <a:endParaRPr lang="en-US"/>
          </a:p>
        </p:txBody>
      </p:sp>
    </p:spTree>
    <p:extLst>
      <p:ext uri="{BB962C8B-B14F-4D97-AF65-F5344CB8AC3E}">
        <p14:creationId xmlns:p14="http://schemas.microsoft.com/office/powerpoint/2010/main" val="99891271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3BA22B7-81F0-EE47-95B7-BD713B253C50}" type="slidenum">
              <a:rPr lang="en-US" smtClean="0"/>
              <a:t>90</a:t>
            </a:fld>
            <a:endParaRPr lang="en-US"/>
          </a:p>
        </p:txBody>
      </p:sp>
    </p:spTree>
    <p:extLst>
      <p:ext uri="{BB962C8B-B14F-4D97-AF65-F5344CB8AC3E}">
        <p14:creationId xmlns:p14="http://schemas.microsoft.com/office/powerpoint/2010/main" val="81043202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aseline="0" dirty="0"/>
          </a:p>
          <a:p>
            <a:endParaRPr lang="en-US" dirty="0"/>
          </a:p>
        </p:txBody>
      </p:sp>
      <p:sp>
        <p:nvSpPr>
          <p:cNvPr id="4" name="Slide Number Placeholder 3"/>
          <p:cNvSpPr>
            <a:spLocks noGrp="1"/>
          </p:cNvSpPr>
          <p:nvPr>
            <p:ph type="sldNum" sz="quarter" idx="10"/>
          </p:nvPr>
        </p:nvSpPr>
        <p:spPr/>
        <p:txBody>
          <a:bodyPr/>
          <a:lstStyle/>
          <a:p>
            <a:fld id="{33BA22B7-81F0-EE47-95B7-BD713B253C50}" type="slidenum">
              <a:rPr lang="en-US" smtClean="0"/>
              <a:t>91</a:t>
            </a:fld>
            <a:endParaRPr lang="en-US"/>
          </a:p>
        </p:txBody>
      </p:sp>
    </p:spTree>
    <p:extLst>
      <p:ext uri="{BB962C8B-B14F-4D97-AF65-F5344CB8AC3E}">
        <p14:creationId xmlns:p14="http://schemas.microsoft.com/office/powerpoint/2010/main" val="123526494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3BA22B7-81F0-EE47-95B7-BD713B253C50}" type="slidenum">
              <a:rPr lang="en-US" smtClean="0"/>
              <a:t>92</a:t>
            </a:fld>
            <a:endParaRPr lang="en-US"/>
          </a:p>
        </p:txBody>
      </p:sp>
    </p:spTree>
    <p:extLst>
      <p:ext uri="{BB962C8B-B14F-4D97-AF65-F5344CB8AC3E}">
        <p14:creationId xmlns:p14="http://schemas.microsoft.com/office/powerpoint/2010/main" val="91776450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3BA22B7-81F0-EE47-95B7-BD713B253C50}" type="slidenum">
              <a:rPr lang="en-US" smtClean="0"/>
              <a:t>93</a:t>
            </a:fld>
            <a:endParaRPr lang="en-US"/>
          </a:p>
        </p:txBody>
      </p:sp>
    </p:spTree>
    <p:extLst>
      <p:ext uri="{BB962C8B-B14F-4D97-AF65-F5344CB8AC3E}">
        <p14:creationId xmlns:p14="http://schemas.microsoft.com/office/powerpoint/2010/main" val="195390063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3BA22B7-81F0-EE47-95B7-BD713B253C50}" type="slidenum">
              <a:rPr lang="en-US" smtClean="0"/>
              <a:t>94</a:t>
            </a:fld>
            <a:endParaRPr lang="en-US"/>
          </a:p>
        </p:txBody>
      </p:sp>
    </p:spTree>
    <p:extLst>
      <p:ext uri="{BB962C8B-B14F-4D97-AF65-F5344CB8AC3E}">
        <p14:creationId xmlns:p14="http://schemas.microsoft.com/office/powerpoint/2010/main" val="8915812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4546238C-4816-3C47-9788-AE916EBBC2C6}" type="slidenum">
              <a:rPr lang="en-US" smtClean="0"/>
              <a:t>10</a:t>
            </a:fld>
            <a:endParaRPr lang="en-US"/>
          </a:p>
        </p:txBody>
      </p:sp>
    </p:spTree>
    <p:extLst>
      <p:ext uri="{BB962C8B-B14F-4D97-AF65-F5344CB8AC3E}">
        <p14:creationId xmlns:p14="http://schemas.microsoft.com/office/powerpoint/2010/main" val="151381202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3BA22B7-81F0-EE47-95B7-BD713B253C50}" type="slidenum">
              <a:rPr lang="en-US" smtClean="0"/>
              <a:t>95</a:t>
            </a:fld>
            <a:endParaRPr lang="en-US"/>
          </a:p>
        </p:txBody>
      </p:sp>
    </p:spTree>
    <p:extLst>
      <p:ext uri="{BB962C8B-B14F-4D97-AF65-F5344CB8AC3E}">
        <p14:creationId xmlns:p14="http://schemas.microsoft.com/office/powerpoint/2010/main" val="1187658208"/>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3BA22B7-81F0-EE47-95B7-BD713B253C50}" type="slidenum">
              <a:rPr lang="en-US" smtClean="0"/>
              <a:t>97</a:t>
            </a:fld>
            <a:endParaRPr lang="en-US"/>
          </a:p>
        </p:txBody>
      </p:sp>
    </p:spTree>
    <p:extLst>
      <p:ext uri="{BB962C8B-B14F-4D97-AF65-F5344CB8AC3E}">
        <p14:creationId xmlns:p14="http://schemas.microsoft.com/office/powerpoint/2010/main" val="122514128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3BA22B7-81F0-EE47-95B7-BD713B253C50}" type="slidenum">
              <a:rPr lang="en-US" smtClean="0"/>
              <a:t>98</a:t>
            </a:fld>
            <a:endParaRPr lang="en-US"/>
          </a:p>
        </p:txBody>
      </p:sp>
    </p:spTree>
    <p:extLst>
      <p:ext uri="{BB962C8B-B14F-4D97-AF65-F5344CB8AC3E}">
        <p14:creationId xmlns:p14="http://schemas.microsoft.com/office/powerpoint/2010/main" val="154621340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3BA22B7-81F0-EE47-95B7-BD713B253C50}" type="slidenum">
              <a:rPr lang="en-US" smtClean="0"/>
              <a:t>99</a:t>
            </a:fld>
            <a:endParaRPr lang="en-US"/>
          </a:p>
        </p:txBody>
      </p:sp>
    </p:spTree>
    <p:extLst>
      <p:ext uri="{BB962C8B-B14F-4D97-AF65-F5344CB8AC3E}">
        <p14:creationId xmlns:p14="http://schemas.microsoft.com/office/powerpoint/2010/main" val="1572324924"/>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3BA22B7-81F0-EE47-95B7-BD713B253C50}" type="slidenum">
              <a:rPr lang="en-US" smtClean="0"/>
              <a:t>100</a:t>
            </a:fld>
            <a:endParaRPr lang="en-US"/>
          </a:p>
        </p:txBody>
      </p:sp>
    </p:spTree>
    <p:extLst>
      <p:ext uri="{BB962C8B-B14F-4D97-AF65-F5344CB8AC3E}">
        <p14:creationId xmlns:p14="http://schemas.microsoft.com/office/powerpoint/2010/main" val="1716273149"/>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3BA22B7-81F0-EE47-95B7-BD713B253C50}" type="slidenum">
              <a:rPr lang="en-US" smtClean="0"/>
              <a:t>101</a:t>
            </a:fld>
            <a:endParaRPr lang="en-US"/>
          </a:p>
        </p:txBody>
      </p:sp>
    </p:spTree>
    <p:extLst>
      <p:ext uri="{BB962C8B-B14F-4D97-AF65-F5344CB8AC3E}">
        <p14:creationId xmlns:p14="http://schemas.microsoft.com/office/powerpoint/2010/main" val="1254366232"/>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3BA22B7-81F0-EE47-95B7-BD713B253C50}" type="slidenum">
              <a:rPr lang="en-US" smtClean="0"/>
              <a:t>102</a:t>
            </a:fld>
            <a:endParaRPr lang="en-US"/>
          </a:p>
        </p:txBody>
      </p:sp>
    </p:spTree>
    <p:extLst>
      <p:ext uri="{BB962C8B-B14F-4D97-AF65-F5344CB8AC3E}">
        <p14:creationId xmlns:p14="http://schemas.microsoft.com/office/powerpoint/2010/main" val="1137753198"/>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3BA22B7-81F0-EE47-95B7-BD713B253C50}" type="slidenum">
              <a:rPr lang="en-US" smtClean="0"/>
              <a:t>103</a:t>
            </a:fld>
            <a:endParaRPr lang="en-US"/>
          </a:p>
        </p:txBody>
      </p:sp>
    </p:spTree>
    <p:extLst>
      <p:ext uri="{BB962C8B-B14F-4D97-AF65-F5344CB8AC3E}">
        <p14:creationId xmlns:p14="http://schemas.microsoft.com/office/powerpoint/2010/main" val="58193551"/>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3BA22B7-81F0-EE47-95B7-BD713B253C50}" type="slidenum">
              <a:rPr lang="en-US" smtClean="0"/>
              <a:t>104</a:t>
            </a:fld>
            <a:endParaRPr lang="en-US"/>
          </a:p>
        </p:txBody>
      </p:sp>
    </p:spTree>
    <p:extLst>
      <p:ext uri="{BB962C8B-B14F-4D97-AF65-F5344CB8AC3E}">
        <p14:creationId xmlns:p14="http://schemas.microsoft.com/office/powerpoint/2010/main" val="1863004626"/>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3BA22B7-81F0-EE47-95B7-BD713B253C50}" type="slidenum">
              <a:rPr lang="en-US" smtClean="0"/>
              <a:t>105</a:t>
            </a:fld>
            <a:endParaRPr lang="en-US"/>
          </a:p>
        </p:txBody>
      </p:sp>
    </p:spTree>
    <p:extLst>
      <p:ext uri="{BB962C8B-B14F-4D97-AF65-F5344CB8AC3E}">
        <p14:creationId xmlns:p14="http://schemas.microsoft.com/office/powerpoint/2010/main" val="10236058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E297EAD1-C33D-48A2-8CAB-582B6385EBDB}" type="slidenum">
              <a:rPr lang="en-US" smtClean="0"/>
              <a:pPr>
                <a:defRPr/>
              </a:pPr>
              <a:t>12</a:t>
            </a:fld>
            <a:endParaRPr lang="en-US"/>
          </a:p>
        </p:txBody>
      </p:sp>
    </p:spTree>
    <p:extLst>
      <p:ext uri="{BB962C8B-B14F-4D97-AF65-F5344CB8AC3E}">
        <p14:creationId xmlns:p14="http://schemas.microsoft.com/office/powerpoint/2010/main" val="3618604601"/>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aseline="0" dirty="0"/>
          </a:p>
          <a:p>
            <a:endParaRPr lang="en-US" baseline="0" dirty="0"/>
          </a:p>
          <a:p>
            <a:endParaRPr lang="en-US" baseline="0" dirty="0"/>
          </a:p>
          <a:p>
            <a:endParaRPr lang="en-US" baseline="0" dirty="0"/>
          </a:p>
          <a:p>
            <a:endParaRPr lang="en-US" baseline="0" dirty="0"/>
          </a:p>
          <a:p>
            <a:endParaRPr lang="en-US" dirty="0"/>
          </a:p>
        </p:txBody>
      </p:sp>
      <p:sp>
        <p:nvSpPr>
          <p:cNvPr id="4" name="Slide Number Placeholder 3"/>
          <p:cNvSpPr>
            <a:spLocks noGrp="1"/>
          </p:cNvSpPr>
          <p:nvPr>
            <p:ph type="sldNum" sz="quarter" idx="10"/>
          </p:nvPr>
        </p:nvSpPr>
        <p:spPr/>
        <p:txBody>
          <a:bodyPr/>
          <a:lstStyle/>
          <a:p>
            <a:fld id="{33BA22B7-81F0-EE47-95B7-BD713B253C50}" type="slidenum">
              <a:rPr lang="en-US" smtClean="0"/>
              <a:t>106</a:t>
            </a:fld>
            <a:endParaRPr lang="en-US"/>
          </a:p>
        </p:txBody>
      </p:sp>
    </p:spTree>
    <p:extLst>
      <p:ext uri="{BB962C8B-B14F-4D97-AF65-F5344CB8AC3E}">
        <p14:creationId xmlns:p14="http://schemas.microsoft.com/office/powerpoint/2010/main" val="457812643"/>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3BA22B7-81F0-EE47-95B7-BD713B253C50}" type="slidenum">
              <a:rPr lang="en-US" smtClean="0"/>
              <a:t>107</a:t>
            </a:fld>
            <a:endParaRPr lang="en-US"/>
          </a:p>
        </p:txBody>
      </p:sp>
    </p:spTree>
    <p:extLst>
      <p:ext uri="{BB962C8B-B14F-4D97-AF65-F5344CB8AC3E}">
        <p14:creationId xmlns:p14="http://schemas.microsoft.com/office/powerpoint/2010/main" val="89759583"/>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3BA22B7-81F0-EE47-95B7-BD713B253C50}" type="slidenum">
              <a:rPr lang="en-US" smtClean="0"/>
              <a:t>108</a:t>
            </a:fld>
            <a:endParaRPr lang="en-US"/>
          </a:p>
        </p:txBody>
      </p:sp>
    </p:spTree>
    <p:extLst>
      <p:ext uri="{BB962C8B-B14F-4D97-AF65-F5344CB8AC3E}">
        <p14:creationId xmlns:p14="http://schemas.microsoft.com/office/powerpoint/2010/main" val="1666035437"/>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sz="1200" b="0" i="0" kern="1200" baseline="0" dirty="0">
              <a:solidFill>
                <a:schemeClr val="tx1"/>
              </a:solidFill>
              <a:effectLst/>
              <a:latin typeface="+mn-lt"/>
              <a:ea typeface="+mn-ea"/>
              <a:cs typeface="+mn-cs"/>
            </a:endParaRPr>
          </a:p>
          <a:p>
            <a:endParaRPr lang="en-US" baseline="0" dirty="0"/>
          </a:p>
          <a:p>
            <a:endParaRPr lang="en-US" dirty="0"/>
          </a:p>
        </p:txBody>
      </p:sp>
      <p:sp>
        <p:nvSpPr>
          <p:cNvPr id="4" name="Slide Number Placeholder 3"/>
          <p:cNvSpPr>
            <a:spLocks noGrp="1"/>
          </p:cNvSpPr>
          <p:nvPr>
            <p:ph type="sldNum" sz="quarter" idx="10"/>
          </p:nvPr>
        </p:nvSpPr>
        <p:spPr/>
        <p:txBody>
          <a:bodyPr/>
          <a:lstStyle/>
          <a:p>
            <a:fld id="{33BA22B7-81F0-EE47-95B7-BD713B253C50}" type="slidenum">
              <a:rPr lang="en-US" smtClean="0"/>
              <a:t>109</a:t>
            </a:fld>
            <a:endParaRPr lang="en-US"/>
          </a:p>
        </p:txBody>
      </p:sp>
    </p:spTree>
    <p:extLst>
      <p:ext uri="{BB962C8B-B14F-4D97-AF65-F5344CB8AC3E}">
        <p14:creationId xmlns:p14="http://schemas.microsoft.com/office/powerpoint/2010/main" val="918701295"/>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3BA22B7-81F0-EE47-95B7-BD713B253C50}" type="slidenum">
              <a:rPr lang="en-US" smtClean="0"/>
              <a:t>110</a:t>
            </a:fld>
            <a:endParaRPr lang="en-US"/>
          </a:p>
        </p:txBody>
      </p:sp>
    </p:spTree>
    <p:extLst>
      <p:ext uri="{BB962C8B-B14F-4D97-AF65-F5344CB8AC3E}">
        <p14:creationId xmlns:p14="http://schemas.microsoft.com/office/powerpoint/2010/main" val="740352844"/>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3BA22B7-81F0-EE47-95B7-BD713B253C50}" type="slidenum">
              <a:rPr lang="en-US" smtClean="0"/>
              <a:t>111</a:t>
            </a:fld>
            <a:endParaRPr lang="en-US"/>
          </a:p>
        </p:txBody>
      </p:sp>
    </p:spTree>
    <p:extLst>
      <p:ext uri="{BB962C8B-B14F-4D97-AF65-F5344CB8AC3E}">
        <p14:creationId xmlns:p14="http://schemas.microsoft.com/office/powerpoint/2010/main" val="1501511637"/>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3BA22B7-81F0-EE47-95B7-BD713B253C50}" type="slidenum">
              <a:rPr lang="en-US" smtClean="0"/>
              <a:t>112</a:t>
            </a:fld>
            <a:endParaRPr lang="en-US"/>
          </a:p>
        </p:txBody>
      </p:sp>
    </p:spTree>
    <p:extLst>
      <p:ext uri="{BB962C8B-B14F-4D97-AF65-F5344CB8AC3E}">
        <p14:creationId xmlns:p14="http://schemas.microsoft.com/office/powerpoint/2010/main" val="1857461587"/>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33BA22B7-81F0-EE47-95B7-BD713B253C50}" type="slidenum">
              <a:rPr lang="en-US" smtClean="0"/>
              <a:t>113</a:t>
            </a:fld>
            <a:endParaRPr lang="en-US"/>
          </a:p>
        </p:txBody>
      </p:sp>
    </p:spTree>
    <p:extLst>
      <p:ext uri="{BB962C8B-B14F-4D97-AF65-F5344CB8AC3E}">
        <p14:creationId xmlns:p14="http://schemas.microsoft.com/office/powerpoint/2010/main" val="2108900553"/>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3BA22B7-81F0-EE47-95B7-BD713B253C50}" type="slidenum">
              <a:rPr lang="en-US" smtClean="0"/>
              <a:t>114</a:t>
            </a:fld>
            <a:endParaRPr lang="en-US"/>
          </a:p>
        </p:txBody>
      </p:sp>
    </p:spTree>
    <p:extLst>
      <p:ext uri="{BB962C8B-B14F-4D97-AF65-F5344CB8AC3E}">
        <p14:creationId xmlns:p14="http://schemas.microsoft.com/office/powerpoint/2010/main" val="14470991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9"/>
        <p:cNvGrpSpPr/>
        <p:nvPr/>
      </p:nvGrpSpPr>
      <p:grpSpPr>
        <a:xfrm>
          <a:off x="0" y="0"/>
          <a:ext cx="0" cy="0"/>
          <a:chOff x="0" y="0"/>
          <a:chExt cx="0" cy="0"/>
        </a:xfrm>
      </p:grpSpPr>
      <p:cxnSp>
        <p:nvCxnSpPr>
          <p:cNvPr id="10" name="Shape 10"/>
          <p:cNvCxnSpPr/>
          <p:nvPr/>
        </p:nvCxnSpPr>
        <p:spPr>
          <a:xfrm>
            <a:off x="4278300" y="2751162"/>
            <a:ext cx="587400" cy="0"/>
          </a:xfrm>
          <a:prstGeom prst="straightConnector1">
            <a:avLst/>
          </a:prstGeom>
          <a:noFill/>
          <a:ln w="76200" cap="flat" cmpd="sng">
            <a:solidFill>
              <a:schemeClr val="dk1"/>
            </a:solidFill>
            <a:prstDash val="solid"/>
            <a:round/>
            <a:headEnd type="none" w="med" len="med"/>
            <a:tailEnd type="none" w="med" len="med"/>
          </a:ln>
        </p:spPr>
      </p:cxnSp>
      <p:sp>
        <p:nvSpPr>
          <p:cNvPr id="11" name="Shape 11"/>
          <p:cNvSpPr txBox="1">
            <a:spLocks noGrp="1"/>
          </p:cNvSpPr>
          <p:nvPr>
            <p:ph type="ctrTitle"/>
          </p:nvPr>
        </p:nvSpPr>
        <p:spPr>
          <a:xfrm>
            <a:off x="311700" y="595975"/>
            <a:ext cx="8520600" cy="1957800"/>
          </a:xfrm>
          <a:prstGeom prst="rect">
            <a:avLst/>
          </a:prstGeom>
        </p:spPr>
        <p:txBody>
          <a:bodyPr lIns="91425" tIns="91425" rIns="91425" bIns="91425" anchor="b" anchorCtr="0"/>
          <a:lstStyle>
            <a:lvl1pPr lvl="0" algn="ctr">
              <a:spcBef>
                <a:spcPts val="0"/>
              </a:spcBef>
              <a:buSzPct val="100000"/>
              <a:defRPr sz="5400"/>
            </a:lvl1pPr>
            <a:lvl2pPr lvl="1" algn="ctr">
              <a:spcBef>
                <a:spcPts val="0"/>
              </a:spcBef>
              <a:buSzPct val="100000"/>
              <a:defRPr sz="5400"/>
            </a:lvl2pPr>
            <a:lvl3pPr lvl="2" algn="ctr">
              <a:spcBef>
                <a:spcPts val="0"/>
              </a:spcBef>
              <a:buSzPct val="100000"/>
              <a:defRPr sz="5400"/>
            </a:lvl3pPr>
            <a:lvl4pPr lvl="3" algn="ctr">
              <a:spcBef>
                <a:spcPts val="0"/>
              </a:spcBef>
              <a:buSzPct val="100000"/>
              <a:defRPr sz="5400"/>
            </a:lvl4pPr>
            <a:lvl5pPr lvl="4" algn="ctr">
              <a:spcBef>
                <a:spcPts val="0"/>
              </a:spcBef>
              <a:buSzPct val="100000"/>
              <a:defRPr sz="5400"/>
            </a:lvl5pPr>
            <a:lvl6pPr lvl="5" algn="ctr">
              <a:spcBef>
                <a:spcPts val="0"/>
              </a:spcBef>
              <a:buSzPct val="100000"/>
              <a:defRPr sz="5400"/>
            </a:lvl6pPr>
            <a:lvl7pPr lvl="6" algn="ctr">
              <a:spcBef>
                <a:spcPts val="0"/>
              </a:spcBef>
              <a:buSzPct val="100000"/>
              <a:defRPr sz="5400"/>
            </a:lvl7pPr>
            <a:lvl8pPr lvl="7" algn="ctr">
              <a:spcBef>
                <a:spcPts val="0"/>
              </a:spcBef>
              <a:buSzPct val="100000"/>
              <a:defRPr sz="5400"/>
            </a:lvl8pPr>
            <a:lvl9pPr lvl="8" algn="ctr">
              <a:spcBef>
                <a:spcPts val="0"/>
              </a:spcBef>
              <a:buSzPct val="100000"/>
              <a:defRPr sz="5400"/>
            </a:lvl9pPr>
          </a:lstStyle>
          <a:p>
            <a:endParaRPr/>
          </a:p>
        </p:txBody>
      </p:sp>
      <p:sp>
        <p:nvSpPr>
          <p:cNvPr id="12" name="Shape 12"/>
          <p:cNvSpPr txBox="1">
            <a:spLocks noGrp="1"/>
          </p:cNvSpPr>
          <p:nvPr>
            <p:ph type="subTitle" idx="1"/>
          </p:nvPr>
        </p:nvSpPr>
        <p:spPr>
          <a:xfrm>
            <a:off x="311700" y="3165823"/>
            <a:ext cx="8520600" cy="733500"/>
          </a:xfrm>
          <a:prstGeom prst="rect">
            <a:avLst/>
          </a:prstGeom>
        </p:spPr>
        <p:txBody>
          <a:bodyPr lIns="91425" tIns="91425" rIns="91425" bIns="91425" anchor="t" anchorCtr="0"/>
          <a:lstStyle>
            <a:lvl1pPr lvl="0" algn="ctr">
              <a:lnSpc>
                <a:spcPct val="100000"/>
              </a:lnSpc>
              <a:spcBef>
                <a:spcPts val="0"/>
              </a:spcBef>
              <a:spcAft>
                <a:spcPts val="0"/>
              </a:spcAft>
              <a:buSzPct val="100000"/>
              <a:buNone/>
              <a:defRPr sz="2400"/>
            </a:lvl1pPr>
            <a:lvl2pPr lvl="1" algn="ctr">
              <a:lnSpc>
                <a:spcPct val="100000"/>
              </a:lnSpc>
              <a:spcBef>
                <a:spcPts val="0"/>
              </a:spcBef>
              <a:spcAft>
                <a:spcPts val="0"/>
              </a:spcAft>
              <a:buSzPct val="100000"/>
              <a:buNone/>
              <a:defRPr sz="2400"/>
            </a:lvl2pPr>
            <a:lvl3pPr lvl="2" algn="ctr">
              <a:lnSpc>
                <a:spcPct val="100000"/>
              </a:lnSpc>
              <a:spcBef>
                <a:spcPts val="0"/>
              </a:spcBef>
              <a:spcAft>
                <a:spcPts val="0"/>
              </a:spcAft>
              <a:buSzPct val="100000"/>
              <a:buNone/>
              <a:defRPr sz="2400"/>
            </a:lvl3pPr>
            <a:lvl4pPr lvl="3" algn="ctr">
              <a:lnSpc>
                <a:spcPct val="100000"/>
              </a:lnSpc>
              <a:spcBef>
                <a:spcPts val="0"/>
              </a:spcBef>
              <a:spcAft>
                <a:spcPts val="0"/>
              </a:spcAft>
              <a:buSzPct val="100000"/>
              <a:buNone/>
              <a:defRPr sz="2400"/>
            </a:lvl4pPr>
            <a:lvl5pPr lvl="4" algn="ctr">
              <a:lnSpc>
                <a:spcPct val="100000"/>
              </a:lnSpc>
              <a:spcBef>
                <a:spcPts val="0"/>
              </a:spcBef>
              <a:spcAft>
                <a:spcPts val="0"/>
              </a:spcAft>
              <a:buSzPct val="100000"/>
              <a:buNone/>
              <a:defRPr sz="2400"/>
            </a:lvl5pPr>
            <a:lvl6pPr lvl="5" algn="ctr">
              <a:lnSpc>
                <a:spcPct val="100000"/>
              </a:lnSpc>
              <a:spcBef>
                <a:spcPts val="0"/>
              </a:spcBef>
              <a:spcAft>
                <a:spcPts val="0"/>
              </a:spcAft>
              <a:buSzPct val="100000"/>
              <a:buNone/>
              <a:defRPr sz="2400"/>
            </a:lvl6pPr>
            <a:lvl7pPr lvl="6" algn="ctr">
              <a:lnSpc>
                <a:spcPct val="100000"/>
              </a:lnSpc>
              <a:spcBef>
                <a:spcPts val="0"/>
              </a:spcBef>
              <a:spcAft>
                <a:spcPts val="0"/>
              </a:spcAft>
              <a:buSzPct val="100000"/>
              <a:buNone/>
              <a:defRPr sz="2400"/>
            </a:lvl7pPr>
            <a:lvl8pPr lvl="7" algn="ctr">
              <a:lnSpc>
                <a:spcPct val="100000"/>
              </a:lnSpc>
              <a:spcBef>
                <a:spcPts val="0"/>
              </a:spcBef>
              <a:spcAft>
                <a:spcPts val="0"/>
              </a:spcAft>
              <a:buSzPct val="100000"/>
              <a:buNone/>
              <a:defRPr sz="2400"/>
            </a:lvl8pPr>
            <a:lvl9pPr lvl="8" algn="ctr">
              <a:lnSpc>
                <a:spcPct val="100000"/>
              </a:lnSpc>
              <a:spcBef>
                <a:spcPts val="0"/>
              </a:spcBef>
              <a:spcAft>
                <a:spcPts val="0"/>
              </a:spcAft>
              <a:buSzPct val="100000"/>
              <a:buNone/>
              <a:defRPr sz="2400"/>
            </a:lvl9pPr>
          </a:lstStyle>
          <a:p>
            <a:endParaRPr/>
          </a:p>
        </p:txBody>
      </p:sp>
      <p:sp>
        <p:nvSpPr>
          <p:cNvPr id="13" name="Shape 13"/>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Big number">
    <p:spTree>
      <p:nvGrpSpPr>
        <p:cNvPr id="1" name="Shape 46"/>
        <p:cNvGrpSpPr/>
        <p:nvPr/>
      </p:nvGrpSpPr>
      <p:grpSpPr>
        <a:xfrm>
          <a:off x="0" y="0"/>
          <a:ext cx="0" cy="0"/>
          <a:chOff x="0" y="0"/>
          <a:chExt cx="0" cy="0"/>
        </a:xfrm>
      </p:grpSpPr>
      <p:sp>
        <p:nvSpPr>
          <p:cNvPr id="47" name="Shape 47"/>
          <p:cNvSpPr txBox="1">
            <a:spLocks noGrp="1"/>
          </p:cNvSpPr>
          <p:nvPr>
            <p:ph type="title"/>
          </p:nvPr>
        </p:nvSpPr>
        <p:spPr>
          <a:xfrm>
            <a:off x="311700" y="1167925"/>
            <a:ext cx="8520600" cy="1980000"/>
          </a:xfrm>
          <a:prstGeom prst="rect">
            <a:avLst/>
          </a:prstGeom>
        </p:spPr>
        <p:txBody>
          <a:bodyPr lIns="91425" tIns="91425" rIns="91425" bIns="91425" anchor="ctr" anchorCtr="0"/>
          <a:lstStyle>
            <a:lvl1pPr lvl="0" algn="ctr">
              <a:spcBef>
                <a:spcPts val="0"/>
              </a:spcBef>
              <a:buClr>
                <a:schemeClr val="dk1"/>
              </a:buClr>
              <a:buSzPct val="100000"/>
              <a:defRPr sz="11000">
                <a:solidFill>
                  <a:schemeClr val="dk1"/>
                </a:solidFill>
              </a:defRPr>
            </a:lvl1pPr>
            <a:lvl2pPr lvl="1" algn="ctr">
              <a:spcBef>
                <a:spcPts val="0"/>
              </a:spcBef>
              <a:buClr>
                <a:schemeClr val="dk1"/>
              </a:buClr>
              <a:buSzPct val="100000"/>
              <a:defRPr sz="11000">
                <a:solidFill>
                  <a:schemeClr val="dk1"/>
                </a:solidFill>
              </a:defRPr>
            </a:lvl2pPr>
            <a:lvl3pPr lvl="2" algn="ctr">
              <a:spcBef>
                <a:spcPts val="0"/>
              </a:spcBef>
              <a:buClr>
                <a:schemeClr val="dk1"/>
              </a:buClr>
              <a:buSzPct val="100000"/>
              <a:defRPr sz="11000">
                <a:solidFill>
                  <a:schemeClr val="dk1"/>
                </a:solidFill>
              </a:defRPr>
            </a:lvl3pPr>
            <a:lvl4pPr lvl="3" algn="ctr">
              <a:spcBef>
                <a:spcPts val="0"/>
              </a:spcBef>
              <a:buClr>
                <a:schemeClr val="dk1"/>
              </a:buClr>
              <a:buSzPct val="100000"/>
              <a:defRPr sz="11000">
                <a:solidFill>
                  <a:schemeClr val="dk1"/>
                </a:solidFill>
              </a:defRPr>
            </a:lvl4pPr>
            <a:lvl5pPr lvl="4" algn="ctr">
              <a:spcBef>
                <a:spcPts val="0"/>
              </a:spcBef>
              <a:buClr>
                <a:schemeClr val="dk1"/>
              </a:buClr>
              <a:buSzPct val="100000"/>
              <a:defRPr sz="11000">
                <a:solidFill>
                  <a:schemeClr val="dk1"/>
                </a:solidFill>
              </a:defRPr>
            </a:lvl5pPr>
            <a:lvl6pPr lvl="5" algn="ctr">
              <a:spcBef>
                <a:spcPts val="0"/>
              </a:spcBef>
              <a:buClr>
                <a:schemeClr val="dk1"/>
              </a:buClr>
              <a:buSzPct val="100000"/>
              <a:defRPr sz="11000">
                <a:solidFill>
                  <a:schemeClr val="dk1"/>
                </a:solidFill>
              </a:defRPr>
            </a:lvl6pPr>
            <a:lvl7pPr lvl="6" algn="ctr">
              <a:spcBef>
                <a:spcPts val="0"/>
              </a:spcBef>
              <a:buClr>
                <a:schemeClr val="dk1"/>
              </a:buClr>
              <a:buSzPct val="100000"/>
              <a:defRPr sz="11000">
                <a:solidFill>
                  <a:schemeClr val="dk1"/>
                </a:solidFill>
              </a:defRPr>
            </a:lvl7pPr>
            <a:lvl8pPr lvl="7" algn="ctr">
              <a:spcBef>
                <a:spcPts val="0"/>
              </a:spcBef>
              <a:buClr>
                <a:schemeClr val="dk1"/>
              </a:buClr>
              <a:buSzPct val="100000"/>
              <a:defRPr sz="11000">
                <a:solidFill>
                  <a:schemeClr val="dk1"/>
                </a:solidFill>
              </a:defRPr>
            </a:lvl8pPr>
            <a:lvl9pPr lvl="8" algn="ctr">
              <a:spcBef>
                <a:spcPts val="0"/>
              </a:spcBef>
              <a:buClr>
                <a:schemeClr val="dk1"/>
              </a:buClr>
              <a:buSzPct val="100000"/>
              <a:defRPr sz="11000">
                <a:solidFill>
                  <a:schemeClr val="dk1"/>
                </a:solidFill>
              </a:defRPr>
            </a:lvl9pPr>
          </a:lstStyle>
          <a:p>
            <a:endParaRPr/>
          </a:p>
        </p:txBody>
      </p:sp>
      <p:sp>
        <p:nvSpPr>
          <p:cNvPr id="48" name="Shape 48"/>
          <p:cNvSpPr txBox="1">
            <a:spLocks noGrp="1"/>
          </p:cNvSpPr>
          <p:nvPr>
            <p:ph type="body" idx="1"/>
          </p:nvPr>
        </p:nvSpPr>
        <p:spPr>
          <a:xfrm>
            <a:off x="311700" y="3224250"/>
            <a:ext cx="8520600" cy="1071600"/>
          </a:xfrm>
          <a:prstGeom prst="rect">
            <a:avLst/>
          </a:prstGeom>
        </p:spPr>
        <p:txBody>
          <a:bodyPr lIns="91425" tIns="91425" rIns="91425" bIns="91425" anchor="t" anchorCtr="0"/>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a:endParaRPr/>
          </a:p>
        </p:txBody>
      </p:sp>
      <p:sp>
        <p:nvSpPr>
          <p:cNvPr id="49" name="Shape 49"/>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50"/>
        <p:cNvGrpSpPr/>
        <p:nvPr/>
      </p:nvGrpSpPr>
      <p:grpSpPr>
        <a:xfrm>
          <a:off x="0" y="0"/>
          <a:ext cx="0" cy="0"/>
          <a:chOff x="0" y="0"/>
          <a:chExt cx="0" cy="0"/>
        </a:xfrm>
      </p:grpSpPr>
      <p:sp>
        <p:nvSpPr>
          <p:cNvPr id="51" name="Shape 51"/>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69986A1-4131-8C4B-B285-39622E3526EE}" type="datetimeFigureOut">
              <a:rPr lang="en-US" smtClean="0"/>
              <a:t>11/10/2019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31DAE34-8AD9-CE4B-9EDB-ED58355B8DD7}" type="slidenum">
              <a:rPr lang="en-US" smtClean="0"/>
              <a:t>‹#›</a:t>
            </a:fld>
            <a:endParaRPr lang="en-US"/>
          </a:p>
        </p:txBody>
      </p:sp>
    </p:spTree>
    <p:extLst>
      <p:ext uri="{BB962C8B-B14F-4D97-AF65-F5344CB8AC3E}">
        <p14:creationId xmlns:p14="http://schemas.microsoft.com/office/powerpoint/2010/main" val="110103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cSld name="Section header">
    <p:bg>
      <p:bgPr>
        <a:solidFill>
          <a:schemeClr val="dk1"/>
        </a:solidFill>
        <a:effectLst/>
      </p:bgPr>
    </p:bg>
    <p:spTree>
      <p:nvGrpSpPr>
        <p:cNvPr id="1" name="Shape 14"/>
        <p:cNvGrpSpPr/>
        <p:nvPr/>
      </p:nvGrpSpPr>
      <p:grpSpPr>
        <a:xfrm>
          <a:off x="0" y="0"/>
          <a:ext cx="0" cy="0"/>
          <a:chOff x="0" y="0"/>
          <a:chExt cx="0" cy="0"/>
        </a:xfrm>
      </p:grpSpPr>
      <p:sp>
        <p:nvSpPr>
          <p:cNvPr id="15" name="Shape 15"/>
          <p:cNvSpPr txBox="1">
            <a:spLocks noGrp="1"/>
          </p:cNvSpPr>
          <p:nvPr>
            <p:ph type="title"/>
          </p:nvPr>
        </p:nvSpPr>
        <p:spPr>
          <a:xfrm>
            <a:off x="311700" y="2480550"/>
            <a:ext cx="8114400" cy="2445900"/>
          </a:xfrm>
          <a:prstGeom prst="rect">
            <a:avLst/>
          </a:prstGeom>
        </p:spPr>
        <p:txBody>
          <a:bodyPr lIns="91425" tIns="91425" rIns="91425" bIns="91425" anchor="b" anchorCtr="0"/>
          <a:lstStyle>
            <a:lvl1pPr lvl="0">
              <a:spcBef>
                <a:spcPts val="0"/>
              </a:spcBef>
              <a:buClr>
                <a:schemeClr val="lt1"/>
              </a:buClr>
              <a:buSzPct val="100000"/>
              <a:defRPr sz="6800">
                <a:solidFill>
                  <a:schemeClr val="lt1"/>
                </a:solidFill>
              </a:defRPr>
            </a:lvl1pPr>
            <a:lvl2pPr lvl="1">
              <a:spcBef>
                <a:spcPts val="0"/>
              </a:spcBef>
              <a:buClr>
                <a:schemeClr val="lt1"/>
              </a:buClr>
              <a:buSzPct val="100000"/>
              <a:defRPr sz="6800">
                <a:solidFill>
                  <a:schemeClr val="lt1"/>
                </a:solidFill>
              </a:defRPr>
            </a:lvl2pPr>
            <a:lvl3pPr lvl="2">
              <a:spcBef>
                <a:spcPts val="0"/>
              </a:spcBef>
              <a:buClr>
                <a:schemeClr val="lt1"/>
              </a:buClr>
              <a:buSzPct val="100000"/>
              <a:defRPr sz="6800">
                <a:solidFill>
                  <a:schemeClr val="lt1"/>
                </a:solidFill>
              </a:defRPr>
            </a:lvl3pPr>
            <a:lvl4pPr lvl="3">
              <a:spcBef>
                <a:spcPts val="0"/>
              </a:spcBef>
              <a:buClr>
                <a:schemeClr val="lt1"/>
              </a:buClr>
              <a:buSzPct val="100000"/>
              <a:defRPr sz="6800">
                <a:solidFill>
                  <a:schemeClr val="lt1"/>
                </a:solidFill>
              </a:defRPr>
            </a:lvl4pPr>
            <a:lvl5pPr lvl="4">
              <a:spcBef>
                <a:spcPts val="0"/>
              </a:spcBef>
              <a:buClr>
                <a:schemeClr val="lt1"/>
              </a:buClr>
              <a:buSzPct val="100000"/>
              <a:defRPr sz="6800">
                <a:solidFill>
                  <a:schemeClr val="lt1"/>
                </a:solidFill>
              </a:defRPr>
            </a:lvl5pPr>
            <a:lvl6pPr lvl="5">
              <a:spcBef>
                <a:spcPts val="0"/>
              </a:spcBef>
              <a:buClr>
                <a:schemeClr val="lt1"/>
              </a:buClr>
              <a:buSzPct val="100000"/>
              <a:defRPr sz="6800">
                <a:solidFill>
                  <a:schemeClr val="lt1"/>
                </a:solidFill>
              </a:defRPr>
            </a:lvl6pPr>
            <a:lvl7pPr lvl="6">
              <a:spcBef>
                <a:spcPts val="0"/>
              </a:spcBef>
              <a:buClr>
                <a:schemeClr val="lt1"/>
              </a:buClr>
              <a:buSzPct val="100000"/>
              <a:defRPr sz="6800">
                <a:solidFill>
                  <a:schemeClr val="lt1"/>
                </a:solidFill>
              </a:defRPr>
            </a:lvl7pPr>
            <a:lvl8pPr lvl="7">
              <a:spcBef>
                <a:spcPts val="0"/>
              </a:spcBef>
              <a:buClr>
                <a:schemeClr val="lt1"/>
              </a:buClr>
              <a:buSzPct val="100000"/>
              <a:defRPr sz="6800">
                <a:solidFill>
                  <a:schemeClr val="lt1"/>
                </a:solidFill>
              </a:defRPr>
            </a:lvl8pPr>
            <a:lvl9pPr lvl="8">
              <a:spcBef>
                <a:spcPts val="0"/>
              </a:spcBef>
              <a:buClr>
                <a:schemeClr val="lt1"/>
              </a:buClr>
              <a:buSzPct val="100000"/>
              <a:defRPr sz="6800">
                <a:solidFill>
                  <a:schemeClr val="lt1"/>
                </a:solidFill>
              </a:defRPr>
            </a:lvl9pPr>
          </a:lstStyle>
          <a:p>
            <a:endParaRPr/>
          </a:p>
        </p:txBody>
      </p:sp>
      <p:sp>
        <p:nvSpPr>
          <p:cNvPr id="16" name="Shape 16"/>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solidFill>
                  <a:schemeClr val="lt1"/>
                </a:solidFill>
              </a:rPr>
              <a:t>‹#›</a:t>
            </a:fld>
            <a:endParaRPr lang="en">
              <a:solidFill>
                <a:schemeClr val="lt1"/>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7"/>
        <p:cNvGrpSpPr/>
        <p:nvPr/>
      </p:nvGrpSpPr>
      <p:grpSpPr>
        <a:xfrm>
          <a:off x="0" y="0"/>
          <a:ext cx="0" cy="0"/>
          <a:chOff x="0" y="0"/>
          <a:chExt cx="0" cy="0"/>
        </a:xfrm>
      </p:grpSpPr>
      <p:sp>
        <p:nvSpPr>
          <p:cNvPr id="18" name="Shape 18"/>
          <p:cNvSpPr txBox="1">
            <a:spLocks noGrp="1"/>
          </p:cNvSpPr>
          <p:nvPr>
            <p:ph type="title"/>
          </p:nvPr>
        </p:nvSpPr>
        <p:spPr>
          <a:xfrm>
            <a:off x="311700" y="445025"/>
            <a:ext cx="8520600" cy="5727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9" name="Shape 19"/>
          <p:cNvSpPr txBox="1">
            <a:spLocks noGrp="1"/>
          </p:cNvSpPr>
          <p:nvPr>
            <p:ph type="body" idx="1"/>
          </p:nvPr>
        </p:nvSpPr>
        <p:spPr>
          <a:xfrm>
            <a:off x="311700" y="1152475"/>
            <a:ext cx="8520600" cy="34164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0" name="Shape 20"/>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21"/>
        <p:cNvGrpSpPr/>
        <p:nvPr/>
      </p:nvGrpSpPr>
      <p:grpSpPr>
        <a:xfrm>
          <a:off x="0" y="0"/>
          <a:ext cx="0" cy="0"/>
          <a:chOff x="0" y="0"/>
          <a:chExt cx="0" cy="0"/>
        </a:xfrm>
      </p:grpSpPr>
      <p:sp>
        <p:nvSpPr>
          <p:cNvPr id="22" name="Shape 22"/>
          <p:cNvSpPr txBox="1">
            <a:spLocks noGrp="1"/>
          </p:cNvSpPr>
          <p:nvPr>
            <p:ph type="title"/>
          </p:nvPr>
        </p:nvSpPr>
        <p:spPr>
          <a:xfrm>
            <a:off x="311700" y="445025"/>
            <a:ext cx="8520600" cy="5727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3" name="Shape 23"/>
          <p:cNvSpPr txBox="1">
            <a:spLocks noGrp="1"/>
          </p:cNvSpPr>
          <p:nvPr>
            <p:ph type="body" idx="1"/>
          </p:nvPr>
        </p:nvSpPr>
        <p:spPr>
          <a:xfrm>
            <a:off x="311700" y="1152475"/>
            <a:ext cx="3999900" cy="34164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4" name="Shape 24"/>
          <p:cNvSpPr txBox="1">
            <a:spLocks noGrp="1"/>
          </p:cNvSpPr>
          <p:nvPr>
            <p:ph type="body" idx="2"/>
          </p:nvPr>
        </p:nvSpPr>
        <p:spPr>
          <a:xfrm>
            <a:off x="4832400" y="1152475"/>
            <a:ext cx="3999900" cy="34164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5" name="Shape 25"/>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26"/>
        <p:cNvGrpSpPr/>
        <p:nvPr/>
      </p:nvGrpSpPr>
      <p:grpSpPr>
        <a:xfrm>
          <a:off x="0" y="0"/>
          <a:ext cx="0" cy="0"/>
          <a:chOff x="0" y="0"/>
          <a:chExt cx="0" cy="0"/>
        </a:xfrm>
      </p:grpSpPr>
      <p:sp>
        <p:nvSpPr>
          <p:cNvPr id="27" name="Shape 27"/>
          <p:cNvSpPr txBox="1">
            <a:spLocks noGrp="1"/>
          </p:cNvSpPr>
          <p:nvPr>
            <p:ph type="title"/>
          </p:nvPr>
        </p:nvSpPr>
        <p:spPr>
          <a:xfrm>
            <a:off x="311700" y="445025"/>
            <a:ext cx="8520600" cy="5727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8" name="Shape 28"/>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29"/>
        <p:cNvGrpSpPr/>
        <p:nvPr/>
      </p:nvGrpSpPr>
      <p:grpSpPr>
        <a:xfrm>
          <a:off x="0" y="0"/>
          <a:ext cx="0" cy="0"/>
          <a:chOff x="0" y="0"/>
          <a:chExt cx="0" cy="0"/>
        </a:xfrm>
      </p:grpSpPr>
      <p:sp>
        <p:nvSpPr>
          <p:cNvPr id="30" name="Shape 30"/>
          <p:cNvSpPr txBox="1">
            <a:spLocks noGrp="1"/>
          </p:cNvSpPr>
          <p:nvPr>
            <p:ph type="title"/>
          </p:nvPr>
        </p:nvSpPr>
        <p:spPr>
          <a:xfrm>
            <a:off x="311700" y="631800"/>
            <a:ext cx="2808000" cy="755700"/>
          </a:xfrm>
          <a:prstGeom prst="rect">
            <a:avLst/>
          </a:prstGeom>
        </p:spPr>
        <p:txBody>
          <a:bodyPr lIns="91425" tIns="91425" rIns="91425" bIns="91425" anchor="b" anchorCtr="0"/>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a:endParaRPr/>
          </a:p>
        </p:txBody>
      </p:sp>
      <p:sp>
        <p:nvSpPr>
          <p:cNvPr id="31" name="Shape 31"/>
          <p:cNvSpPr txBox="1">
            <a:spLocks noGrp="1"/>
          </p:cNvSpPr>
          <p:nvPr>
            <p:ph type="body" idx="1"/>
          </p:nvPr>
        </p:nvSpPr>
        <p:spPr>
          <a:xfrm>
            <a:off x="311700" y="1490875"/>
            <a:ext cx="2808000" cy="3078000"/>
          </a:xfrm>
          <a:prstGeom prst="rect">
            <a:avLst/>
          </a:prstGeom>
        </p:spPr>
        <p:txBody>
          <a:bodyPr lIns="91425" tIns="91425" rIns="91425" bIns="91425" anchor="t" anchorCtr="0"/>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32" name="Shape 32"/>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Main point">
    <p:bg>
      <p:bgPr>
        <a:solidFill>
          <a:schemeClr val="accent3"/>
        </a:solidFill>
        <a:effectLst/>
      </p:bgPr>
    </p:bg>
    <p:spTree>
      <p:nvGrpSpPr>
        <p:cNvPr id="1" name="Shape 33"/>
        <p:cNvGrpSpPr/>
        <p:nvPr/>
      </p:nvGrpSpPr>
      <p:grpSpPr>
        <a:xfrm>
          <a:off x="0" y="0"/>
          <a:ext cx="0" cy="0"/>
          <a:chOff x="0" y="0"/>
          <a:chExt cx="0" cy="0"/>
        </a:xfrm>
      </p:grpSpPr>
      <p:sp>
        <p:nvSpPr>
          <p:cNvPr id="34" name="Shape 34"/>
          <p:cNvSpPr txBox="1">
            <a:spLocks noGrp="1"/>
          </p:cNvSpPr>
          <p:nvPr>
            <p:ph type="title"/>
          </p:nvPr>
        </p:nvSpPr>
        <p:spPr>
          <a:xfrm>
            <a:off x="490250" y="526350"/>
            <a:ext cx="5683800" cy="4090800"/>
          </a:xfrm>
          <a:prstGeom prst="rect">
            <a:avLst/>
          </a:prstGeom>
        </p:spPr>
        <p:txBody>
          <a:bodyPr lIns="91425" tIns="91425" rIns="91425" bIns="91425" anchor="ctr" anchorCtr="0"/>
          <a:lstStyle>
            <a:lvl1pPr lvl="0">
              <a:spcBef>
                <a:spcPts val="0"/>
              </a:spcBef>
              <a:buClr>
                <a:schemeClr val="lt1"/>
              </a:buClr>
              <a:buSzPct val="100000"/>
              <a:defRPr sz="4800">
                <a:solidFill>
                  <a:schemeClr val="lt1"/>
                </a:solidFill>
              </a:defRPr>
            </a:lvl1pPr>
            <a:lvl2pPr lvl="1">
              <a:spcBef>
                <a:spcPts val="0"/>
              </a:spcBef>
              <a:buClr>
                <a:schemeClr val="lt1"/>
              </a:buClr>
              <a:buSzPct val="100000"/>
              <a:defRPr sz="4800">
                <a:solidFill>
                  <a:schemeClr val="lt1"/>
                </a:solidFill>
              </a:defRPr>
            </a:lvl2pPr>
            <a:lvl3pPr lvl="2">
              <a:spcBef>
                <a:spcPts val="0"/>
              </a:spcBef>
              <a:buClr>
                <a:schemeClr val="lt1"/>
              </a:buClr>
              <a:buSzPct val="100000"/>
              <a:defRPr sz="4800">
                <a:solidFill>
                  <a:schemeClr val="lt1"/>
                </a:solidFill>
              </a:defRPr>
            </a:lvl3pPr>
            <a:lvl4pPr lvl="3">
              <a:spcBef>
                <a:spcPts val="0"/>
              </a:spcBef>
              <a:buClr>
                <a:schemeClr val="lt1"/>
              </a:buClr>
              <a:buSzPct val="100000"/>
              <a:defRPr sz="4800">
                <a:solidFill>
                  <a:schemeClr val="lt1"/>
                </a:solidFill>
              </a:defRPr>
            </a:lvl4pPr>
            <a:lvl5pPr lvl="4">
              <a:spcBef>
                <a:spcPts val="0"/>
              </a:spcBef>
              <a:buClr>
                <a:schemeClr val="lt1"/>
              </a:buClr>
              <a:buSzPct val="100000"/>
              <a:defRPr sz="4800">
                <a:solidFill>
                  <a:schemeClr val="lt1"/>
                </a:solidFill>
              </a:defRPr>
            </a:lvl5pPr>
            <a:lvl6pPr lvl="5">
              <a:spcBef>
                <a:spcPts val="0"/>
              </a:spcBef>
              <a:buClr>
                <a:schemeClr val="lt1"/>
              </a:buClr>
              <a:buSzPct val="100000"/>
              <a:defRPr sz="4800">
                <a:solidFill>
                  <a:schemeClr val="lt1"/>
                </a:solidFill>
              </a:defRPr>
            </a:lvl6pPr>
            <a:lvl7pPr lvl="6">
              <a:spcBef>
                <a:spcPts val="0"/>
              </a:spcBef>
              <a:buClr>
                <a:schemeClr val="lt1"/>
              </a:buClr>
              <a:buSzPct val="100000"/>
              <a:defRPr sz="4800">
                <a:solidFill>
                  <a:schemeClr val="lt1"/>
                </a:solidFill>
              </a:defRPr>
            </a:lvl7pPr>
            <a:lvl8pPr lvl="7">
              <a:spcBef>
                <a:spcPts val="0"/>
              </a:spcBef>
              <a:buClr>
                <a:schemeClr val="lt1"/>
              </a:buClr>
              <a:buSzPct val="100000"/>
              <a:defRPr sz="4800">
                <a:solidFill>
                  <a:schemeClr val="lt1"/>
                </a:solidFill>
              </a:defRPr>
            </a:lvl8pPr>
            <a:lvl9pPr lvl="8">
              <a:spcBef>
                <a:spcPts val="0"/>
              </a:spcBef>
              <a:buClr>
                <a:schemeClr val="lt1"/>
              </a:buClr>
              <a:buSzPct val="100000"/>
              <a:defRPr sz="4800">
                <a:solidFill>
                  <a:schemeClr val="lt1"/>
                </a:solidFill>
              </a:defRPr>
            </a:lvl9pPr>
          </a:lstStyle>
          <a:p>
            <a:endParaRPr/>
          </a:p>
        </p:txBody>
      </p:sp>
      <p:sp>
        <p:nvSpPr>
          <p:cNvPr id="35" name="Shape 35"/>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solidFill>
                  <a:schemeClr val="lt1"/>
                </a:solidFill>
              </a:rPr>
              <a:t>‹#›</a:t>
            </a:fld>
            <a:endParaRPr lang="en">
              <a:solidFill>
                <a:schemeClr val="lt1"/>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36"/>
        <p:cNvGrpSpPr/>
        <p:nvPr/>
      </p:nvGrpSpPr>
      <p:grpSpPr>
        <a:xfrm>
          <a:off x="0" y="0"/>
          <a:ext cx="0" cy="0"/>
          <a:chOff x="0" y="0"/>
          <a:chExt cx="0" cy="0"/>
        </a:xfrm>
      </p:grpSpPr>
      <p:sp>
        <p:nvSpPr>
          <p:cNvPr id="37" name="Shape 37"/>
          <p:cNvSpPr/>
          <p:nvPr/>
        </p:nvSpPr>
        <p:spPr>
          <a:xfrm>
            <a:off x="4572000" y="100"/>
            <a:ext cx="4572000" cy="5143500"/>
          </a:xfrm>
          <a:prstGeom prst="rect">
            <a:avLst/>
          </a:prstGeom>
          <a:solidFill>
            <a:schemeClr val="dk1"/>
          </a:solidFill>
          <a:ln>
            <a:noFill/>
          </a:ln>
        </p:spPr>
        <p:txBody>
          <a:bodyPr lIns="91425" tIns="91425" rIns="91425" bIns="91425" anchor="ctr" anchorCtr="0">
            <a:noAutofit/>
          </a:bodyPr>
          <a:lstStyle/>
          <a:p>
            <a:pPr lvl="0">
              <a:spcBef>
                <a:spcPts val="0"/>
              </a:spcBef>
              <a:buNone/>
            </a:pPr>
            <a:endParaRPr/>
          </a:p>
        </p:txBody>
      </p:sp>
      <p:cxnSp>
        <p:nvCxnSpPr>
          <p:cNvPr id="38" name="Shape 38"/>
          <p:cNvCxnSpPr/>
          <p:nvPr/>
        </p:nvCxnSpPr>
        <p:spPr>
          <a:xfrm>
            <a:off x="5029675" y="4495500"/>
            <a:ext cx="468300" cy="0"/>
          </a:xfrm>
          <a:prstGeom prst="straightConnector1">
            <a:avLst/>
          </a:prstGeom>
          <a:noFill/>
          <a:ln w="19050" cap="flat" cmpd="sng">
            <a:solidFill>
              <a:schemeClr val="lt1"/>
            </a:solidFill>
            <a:prstDash val="solid"/>
            <a:round/>
            <a:headEnd type="none" w="med" len="med"/>
            <a:tailEnd type="none" w="med" len="med"/>
          </a:ln>
        </p:spPr>
      </p:cxnSp>
      <p:sp>
        <p:nvSpPr>
          <p:cNvPr id="39" name="Shape 39"/>
          <p:cNvSpPr txBox="1">
            <a:spLocks noGrp="1"/>
          </p:cNvSpPr>
          <p:nvPr>
            <p:ph type="title"/>
          </p:nvPr>
        </p:nvSpPr>
        <p:spPr>
          <a:xfrm>
            <a:off x="265500" y="1375599"/>
            <a:ext cx="4045200" cy="1551900"/>
          </a:xfrm>
          <a:prstGeom prst="rect">
            <a:avLst/>
          </a:prstGeom>
        </p:spPr>
        <p:txBody>
          <a:bodyPr lIns="91425" tIns="91425" rIns="91425" bIns="91425" anchor="b" anchorCtr="0"/>
          <a:lstStyle>
            <a:lvl1pPr lvl="0" algn="ctr">
              <a:spcBef>
                <a:spcPts val="0"/>
              </a:spcBef>
              <a:buSzPct val="100000"/>
              <a:defRPr sz="3800"/>
            </a:lvl1pPr>
            <a:lvl2pPr lvl="1" algn="ctr">
              <a:spcBef>
                <a:spcPts val="0"/>
              </a:spcBef>
              <a:buSzPct val="100000"/>
              <a:defRPr sz="3800"/>
            </a:lvl2pPr>
            <a:lvl3pPr lvl="2" algn="ctr">
              <a:spcBef>
                <a:spcPts val="0"/>
              </a:spcBef>
              <a:buSzPct val="100000"/>
              <a:defRPr sz="3800"/>
            </a:lvl3pPr>
            <a:lvl4pPr lvl="3" algn="ctr">
              <a:spcBef>
                <a:spcPts val="0"/>
              </a:spcBef>
              <a:buSzPct val="100000"/>
              <a:defRPr sz="3800"/>
            </a:lvl4pPr>
            <a:lvl5pPr lvl="4" algn="ctr">
              <a:spcBef>
                <a:spcPts val="0"/>
              </a:spcBef>
              <a:buSzPct val="100000"/>
              <a:defRPr sz="3800"/>
            </a:lvl5pPr>
            <a:lvl6pPr lvl="5" algn="ctr">
              <a:spcBef>
                <a:spcPts val="0"/>
              </a:spcBef>
              <a:buSzPct val="100000"/>
              <a:defRPr sz="3800"/>
            </a:lvl6pPr>
            <a:lvl7pPr lvl="6" algn="ctr">
              <a:spcBef>
                <a:spcPts val="0"/>
              </a:spcBef>
              <a:buSzPct val="100000"/>
              <a:defRPr sz="3800"/>
            </a:lvl7pPr>
            <a:lvl8pPr lvl="7" algn="ctr">
              <a:spcBef>
                <a:spcPts val="0"/>
              </a:spcBef>
              <a:buSzPct val="100000"/>
              <a:defRPr sz="3800"/>
            </a:lvl8pPr>
            <a:lvl9pPr lvl="8" algn="ctr">
              <a:spcBef>
                <a:spcPts val="0"/>
              </a:spcBef>
              <a:buSzPct val="100000"/>
              <a:defRPr sz="3800"/>
            </a:lvl9pPr>
          </a:lstStyle>
          <a:p>
            <a:endParaRPr/>
          </a:p>
        </p:txBody>
      </p:sp>
      <p:sp>
        <p:nvSpPr>
          <p:cNvPr id="40" name="Shape 40"/>
          <p:cNvSpPr txBox="1">
            <a:spLocks noGrp="1"/>
          </p:cNvSpPr>
          <p:nvPr>
            <p:ph type="subTitle" idx="1"/>
          </p:nvPr>
        </p:nvSpPr>
        <p:spPr>
          <a:xfrm>
            <a:off x="265500" y="2981125"/>
            <a:ext cx="4045200" cy="1345499"/>
          </a:xfrm>
          <a:prstGeom prst="rect">
            <a:avLst/>
          </a:prstGeom>
        </p:spPr>
        <p:txBody>
          <a:bodyPr lIns="91425" tIns="91425" rIns="91425" bIns="91425" anchor="t" anchorCtr="0"/>
          <a:lstStyle>
            <a:lvl1pPr lvl="0" algn="ctr">
              <a:lnSpc>
                <a:spcPct val="100000"/>
              </a:lnSpc>
              <a:spcBef>
                <a:spcPts val="0"/>
              </a:spcBef>
              <a:spcAft>
                <a:spcPts val="0"/>
              </a:spcAft>
              <a:buNone/>
              <a:defRPr/>
            </a:lvl1pPr>
            <a:lvl2pPr lvl="1" algn="ctr">
              <a:lnSpc>
                <a:spcPct val="100000"/>
              </a:lnSpc>
              <a:spcBef>
                <a:spcPts val="0"/>
              </a:spcBef>
              <a:spcAft>
                <a:spcPts val="0"/>
              </a:spcAft>
              <a:buSzPct val="100000"/>
              <a:buNone/>
              <a:defRPr sz="1800"/>
            </a:lvl2pPr>
            <a:lvl3pPr lvl="2" algn="ctr">
              <a:lnSpc>
                <a:spcPct val="100000"/>
              </a:lnSpc>
              <a:spcBef>
                <a:spcPts val="0"/>
              </a:spcBef>
              <a:spcAft>
                <a:spcPts val="0"/>
              </a:spcAft>
              <a:buSzPct val="100000"/>
              <a:buNone/>
              <a:defRPr sz="1800"/>
            </a:lvl3pPr>
            <a:lvl4pPr lvl="3" algn="ctr">
              <a:lnSpc>
                <a:spcPct val="100000"/>
              </a:lnSpc>
              <a:spcBef>
                <a:spcPts val="0"/>
              </a:spcBef>
              <a:spcAft>
                <a:spcPts val="0"/>
              </a:spcAft>
              <a:buSzPct val="100000"/>
              <a:buNone/>
              <a:defRPr sz="1800"/>
            </a:lvl4pPr>
            <a:lvl5pPr lvl="4" algn="ctr">
              <a:lnSpc>
                <a:spcPct val="100000"/>
              </a:lnSpc>
              <a:spcBef>
                <a:spcPts val="0"/>
              </a:spcBef>
              <a:spcAft>
                <a:spcPts val="0"/>
              </a:spcAft>
              <a:buSzPct val="100000"/>
              <a:buNone/>
              <a:defRPr sz="1800"/>
            </a:lvl5pPr>
            <a:lvl6pPr lvl="5" algn="ctr">
              <a:lnSpc>
                <a:spcPct val="100000"/>
              </a:lnSpc>
              <a:spcBef>
                <a:spcPts val="0"/>
              </a:spcBef>
              <a:spcAft>
                <a:spcPts val="0"/>
              </a:spcAft>
              <a:buSzPct val="100000"/>
              <a:buNone/>
              <a:defRPr sz="1800"/>
            </a:lvl6pPr>
            <a:lvl7pPr lvl="6" algn="ctr">
              <a:lnSpc>
                <a:spcPct val="100000"/>
              </a:lnSpc>
              <a:spcBef>
                <a:spcPts val="0"/>
              </a:spcBef>
              <a:spcAft>
                <a:spcPts val="0"/>
              </a:spcAft>
              <a:buSzPct val="100000"/>
              <a:buNone/>
              <a:defRPr sz="1800"/>
            </a:lvl7pPr>
            <a:lvl8pPr lvl="7" algn="ctr">
              <a:lnSpc>
                <a:spcPct val="100000"/>
              </a:lnSpc>
              <a:spcBef>
                <a:spcPts val="0"/>
              </a:spcBef>
              <a:spcAft>
                <a:spcPts val="0"/>
              </a:spcAft>
              <a:buSzPct val="100000"/>
              <a:buNone/>
              <a:defRPr sz="1800"/>
            </a:lvl8pPr>
            <a:lvl9pPr lvl="8" algn="ctr">
              <a:lnSpc>
                <a:spcPct val="100000"/>
              </a:lnSpc>
              <a:spcBef>
                <a:spcPts val="0"/>
              </a:spcBef>
              <a:spcAft>
                <a:spcPts val="0"/>
              </a:spcAft>
              <a:buSzPct val="100000"/>
              <a:buNone/>
              <a:defRPr sz="1800"/>
            </a:lvl9pPr>
          </a:lstStyle>
          <a:p>
            <a:endParaRPr/>
          </a:p>
        </p:txBody>
      </p:sp>
      <p:sp>
        <p:nvSpPr>
          <p:cNvPr id="41" name="Shape 41"/>
          <p:cNvSpPr txBox="1">
            <a:spLocks noGrp="1"/>
          </p:cNvSpPr>
          <p:nvPr>
            <p:ph type="body" idx="2"/>
          </p:nvPr>
        </p:nvSpPr>
        <p:spPr>
          <a:xfrm>
            <a:off x="4939500" y="724200"/>
            <a:ext cx="3837000" cy="3695100"/>
          </a:xfrm>
          <a:prstGeom prst="rect">
            <a:avLst/>
          </a:prstGeom>
        </p:spPr>
        <p:txBody>
          <a:bodyPr lIns="91425" tIns="91425" rIns="91425" bIns="91425" anchor="ctr" anchorCtr="0"/>
          <a:lstStyle>
            <a:lvl1pPr lvl="0">
              <a:spcBef>
                <a:spcPts val="0"/>
              </a:spcBef>
              <a:buClr>
                <a:schemeClr val="lt1"/>
              </a:buClr>
              <a:defRPr>
                <a:solidFill>
                  <a:schemeClr val="lt1"/>
                </a:solidFill>
              </a:defRPr>
            </a:lvl1pPr>
            <a:lvl2pPr lvl="1">
              <a:spcBef>
                <a:spcPts val="0"/>
              </a:spcBef>
              <a:buClr>
                <a:schemeClr val="lt1"/>
              </a:buClr>
              <a:defRPr>
                <a:solidFill>
                  <a:schemeClr val="lt1"/>
                </a:solidFill>
              </a:defRPr>
            </a:lvl2pPr>
            <a:lvl3pPr lvl="2">
              <a:spcBef>
                <a:spcPts val="0"/>
              </a:spcBef>
              <a:buClr>
                <a:schemeClr val="lt1"/>
              </a:buClr>
              <a:defRPr>
                <a:solidFill>
                  <a:schemeClr val="lt1"/>
                </a:solidFill>
              </a:defRPr>
            </a:lvl3pPr>
            <a:lvl4pPr lvl="3">
              <a:spcBef>
                <a:spcPts val="0"/>
              </a:spcBef>
              <a:buClr>
                <a:schemeClr val="lt1"/>
              </a:buClr>
              <a:defRPr>
                <a:solidFill>
                  <a:schemeClr val="lt1"/>
                </a:solidFill>
              </a:defRPr>
            </a:lvl4pPr>
            <a:lvl5pPr lvl="4">
              <a:spcBef>
                <a:spcPts val="0"/>
              </a:spcBef>
              <a:buClr>
                <a:schemeClr val="lt1"/>
              </a:buClr>
              <a:defRPr>
                <a:solidFill>
                  <a:schemeClr val="lt1"/>
                </a:solidFill>
              </a:defRPr>
            </a:lvl5pPr>
            <a:lvl6pPr lvl="5">
              <a:spcBef>
                <a:spcPts val="0"/>
              </a:spcBef>
              <a:buClr>
                <a:schemeClr val="lt1"/>
              </a:buClr>
              <a:defRPr>
                <a:solidFill>
                  <a:schemeClr val="lt1"/>
                </a:solidFill>
              </a:defRPr>
            </a:lvl6pPr>
            <a:lvl7pPr lvl="6">
              <a:spcBef>
                <a:spcPts val="0"/>
              </a:spcBef>
              <a:buClr>
                <a:schemeClr val="lt1"/>
              </a:buClr>
              <a:defRPr>
                <a:solidFill>
                  <a:schemeClr val="lt1"/>
                </a:solidFill>
              </a:defRPr>
            </a:lvl7pPr>
            <a:lvl8pPr lvl="7">
              <a:spcBef>
                <a:spcPts val="0"/>
              </a:spcBef>
              <a:buClr>
                <a:schemeClr val="lt1"/>
              </a:buClr>
              <a:defRPr>
                <a:solidFill>
                  <a:schemeClr val="lt1"/>
                </a:solidFill>
              </a:defRPr>
            </a:lvl8pPr>
            <a:lvl9pPr lvl="8">
              <a:spcBef>
                <a:spcPts val="0"/>
              </a:spcBef>
              <a:buClr>
                <a:schemeClr val="lt1"/>
              </a:buClr>
              <a:defRPr>
                <a:solidFill>
                  <a:schemeClr val="lt1"/>
                </a:solidFill>
              </a:defRPr>
            </a:lvl9pPr>
          </a:lstStyle>
          <a:p>
            <a:endParaRPr/>
          </a:p>
        </p:txBody>
      </p:sp>
      <p:sp>
        <p:nvSpPr>
          <p:cNvPr id="42" name="Shape 42"/>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solidFill>
                  <a:schemeClr val="lt1"/>
                </a:solidFill>
              </a:rPr>
              <a:t>‹#›</a:t>
            </a:fld>
            <a:endParaRPr lang="en">
              <a:solidFill>
                <a:schemeClr val="lt1"/>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Caption">
    <p:spTree>
      <p:nvGrpSpPr>
        <p:cNvPr id="1" name="Shape 43"/>
        <p:cNvGrpSpPr/>
        <p:nvPr/>
      </p:nvGrpSpPr>
      <p:grpSpPr>
        <a:xfrm>
          <a:off x="0" y="0"/>
          <a:ext cx="0" cy="0"/>
          <a:chOff x="0" y="0"/>
          <a:chExt cx="0" cy="0"/>
        </a:xfrm>
      </p:grpSpPr>
      <p:sp>
        <p:nvSpPr>
          <p:cNvPr id="44" name="Shape 44"/>
          <p:cNvSpPr txBox="1">
            <a:spLocks noGrp="1"/>
          </p:cNvSpPr>
          <p:nvPr>
            <p:ph type="body" idx="1"/>
          </p:nvPr>
        </p:nvSpPr>
        <p:spPr>
          <a:xfrm>
            <a:off x="319500" y="4233725"/>
            <a:ext cx="5998800" cy="598800"/>
          </a:xfrm>
          <a:prstGeom prst="rect">
            <a:avLst/>
          </a:prstGeom>
        </p:spPr>
        <p:txBody>
          <a:bodyPr lIns="91425" tIns="91425" rIns="91425" bIns="91425" anchor="ctr" anchorCtr="0"/>
          <a:lstStyle>
            <a:lvl1pPr lvl="0">
              <a:lnSpc>
                <a:spcPct val="100000"/>
              </a:lnSpc>
              <a:spcBef>
                <a:spcPts val="0"/>
              </a:spcBef>
              <a:spcAft>
                <a:spcPts val="0"/>
              </a:spcAft>
              <a:buClr>
                <a:schemeClr val="accent3"/>
              </a:buClr>
              <a:buFont typeface="Alfa Slab One"/>
              <a:buNone/>
              <a:defRPr>
                <a:solidFill>
                  <a:schemeClr val="accent3"/>
                </a:solidFill>
                <a:latin typeface="Alfa Slab One"/>
                <a:ea typeface="Alfa Slab One"/>
                <a:cs typeface="Alfa Slab One"/>
                <a:sym typeface="Alfa Slab One"/>
              </a:defRPr>
            </a:lvl1pPr>
          </a:lstStyle>
          <a:p>
            <a:endParaRPr/>
          </a:p>
        </p:txBody>
      </p:sp>
      <p:sp>
        <p:nvSpPr>
          <p:cNvPr id="45" name="Shape 45"/>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572700"/>
          </a:xfrm>
          <a:prstGeom prst="rect">
            <a:avLst/>
          </a:prstGeom>
          <a:noFill/>
          <a:ln>
            <a:noFill/>
          </a:ln>
        </p:spPr>
        <p:txBody>
          <a:bodyPr lIns="91425" tIns="91425" rIns="91425" bIns="91425" anchor="t" anchorCtr="0"/>
          <a:lstStyle>
            <a:lvl1pPr lvl="0">
              <a:spcBef>
                <a:spcPts val="0"/>
              </a:spcBef>
              <a:buClr>
                <a:schemeClr val="accent3"/>
              </a:buClr>
              <a:buSzPct val="100000"/>
              <a:buFont typeface="Alfa Slab One"/>
              <a:buNone/>
              <a:defRPr sz="3000">
                <a:solidFill>
                  <a:schemeClr val="accent3"/>
                </a:solidFill>
                <a:latin typeface="Alfa Slab One"/>
                <a:ea typeface="Alfa Slab One"/>
                <a:cs typeface="Alfa Slab One"/>
                <a:sym typeface="Alfa Slab One"/>
              </a:defRPr>
            </a:lvl1pPr>
            <a:lvl2pPr lvl="1">
              <a:spcBef>
                <a:spcPts val="0"/>
              </a:spcBef>
              <a:buClr>
                <a:schemeClr val="accent3"/>
              </a:buClr>
              <a:buSzPct val="100000"/>
              <a:buFont typeface="Alfa Slab One"/>
              <a:buNone/>
              <a:defRPr sz="3000">
                <a:solidFill>
                  <a:schemeClr val="accent3"/>
                </a:solidFill>
                <a:latin typeface="Alfa Slab One"/>
                <a:ea typeface="Alfa Slab One"/>
                <a:cs typeface="Alfa Slab One"/>
                <a:sym typeface="Alfa Slab One"/>
              </a:defRPr>
            </a:lvl2pPr>
            <a:lvl3pPr lvl="2">
              <a:spcBef>
                <a:spcPts val="0"/>
              </a:spcBef>
              <a:buClr>
                <a:schemeClr val="accent3"/>
              </a:buClr>
              <a:buSzPct val="100000"/>
              <a:buFont typeface="Alfa Slab One"/>
              <a:buNone/>
              <a:defRPr sz="3000">
                <a:solidFill>
                  <a:schemeClr val="accent3"/>
                </a:solidFill>
                <a:latin typeface="Alfa Slab One"/>
                <a:ea typeface="Alfa Slab One"/>
                <a:cs typeface="Alfa Slab One"/>
                <a:sym typeface="Alfa Slab One"/>
              </a:defRPr>
            </a:lvl3pPr>
            <a:lvl4pPr lvl="3">
              <a:spcBef>
                <a:spcPts val="0"/>
              </a:spcBef>
              <a:buClr>
                <a:schemeClr val="accent3"/>
              </a:buClr>
              <a:buSzPct val="100000"/>
              <a:buFont typeface="Alfa Slab One"/>
              <a:buNone/>
              <a:defRPr sz="3000">
                <a:solidFill>
                  <a:schemeClr val="accent3"/>
                </a:solidFill>
                <a:latin typeface="Alfa Slab One"/>
                <a:ea typeface="Alfa Slab One"/>
                <a:cs typeface="Alfa Slab One"/>
                <a:sym typeface="Alfa Slab One"/>
              </a:defRPr>
            </a:lvl4pPr>
            <a:lvl5pPr lvl="4">
              <a:spcBef>
                <a:spcPts val="0"/>
              </a:spcBef>
              <a:buClr>
                <a:schemeClr val="accent3"/>
              </a:buClr>
              <a:buSzPct val="100000"/>
              <a:buFont typeface="Alfa Slab One"/>
              <a:buNone/>
              <a:defRPr sz="3000">
                <a:solidFill>
                  <a:schemeClr val="accent3"/>
                </a:solidFill>
                <a:latin typeface="Alfa Slab One"/>
                <a:ea typeface="Alfa Slab One"/>
                <a:cs typeface="Alfa Slab One"/>
                <a:sym typeface="Alfa Slab One"/>
              </a:defRPr>
            </a:lvl5pPr>
            <a:lvl6pPr lvl="5">
              <a:spcBef>
                <a:spcPts val="0"/>
              </a:spcBef>
              <a:buClr>
                <a:schemeClr val="accent3"/>
              </a:buClr>
              <a:buSzPct val="100000"/>
              <a:buFont typeface="Alfa Slab One"/>
              <a:buNone/>
              <a:defRPr sz="3000">
                <a:solidFill>
                  <a:schemeClr val="accent3"/>
                </a:solidFill>
                <a:latin typeface="Alfa Slab One"/>
                <a:ea typeface="Alfa Slab One"/>
                <a:cs typeface="Alfa Slab One"/>
                <a:sym typeface="Alfa Slab One"/>
              </a:defRPr>
            </a:lvl6pPr>
            <a:lvl7pPr lvl="6">
              <a:spcBef>
                <a:spcPts val="0"/>
              </a:spcBef>
              <a:buClr>
                <a:schemeClr val="accent3"/>
              </a:buClr>
              <a:buSzPct val="100000"/>
              <a:buFont typeface="Alfa Slab One"/>
              <a:buNone/>
              <a:defRPr sz="3000">
                <a:solidFill>
                  <a:schemeClr val="accent3"/>
                </a:solidFill>
                <a:latin typeface="Alfa Slab One"/>
                <a:ea typeface="Alfa Slab One"/>
                <a:cs typeface="Alfa Slab One"/>
                <a:sym typeface="Alfa Slab One"/>
              </a:defRPr>
            </a:lvl7pPr>
            <a:lvl8pPr lvl="7">
              <a:spcBef>
                <a:spcPts val="0"/>
              </a:spcBef>
              <a:buClr>
                <a:schemeClr val="accent3"/>
              </a:buClr>
              <a:buSzPct val="100000"/>
              <a:buFont typeface="Alfa Slab One"/>
              <a:buNone/>
              <a:defRPr sz="3000">
                <a:solidFill>
                  <a:schemeClr val="accent3"/>
                </a:solidFill>
                <a:latin typeface="Alfa Slab One"/>
                <a:ea typeface="Alfa Slab One"/>
                <a:cs typeface="Alfa Slab One"/>
                <a:sym typeface="Alfa Slab One"/>
              </a:defRPr>
            </a:lvl8pPr>
            <a:lvl9pPr lvl="8">
              <a:spcBef>
                <a:spcPts val="0"/>
              </a:spcBef>
              <a:buClr>
                <a:schemeClr val="accent3"/>
              </a:buClr>
              <a:buSzPct val="100000"/>
              <a:buFont typeface="Alfa Slab One"/>
              <a:buNone/>
              <a:defRPr sz="3000">
                <a:solidFill>
                  <a:schemeClr val="accent3"/>
                </a:solidFill>
                <a:latin typeface="Alfa Slab One"/>
                <a:ea typeface="Alfa Slab One"/>
                <a:cs typeface="Alfa Slab One"/>
                <a:sym typeface="Alfa Slab One"/>
              </a:defRPr>
            </a:lvl9pPr>
          </a:lstStyle>
          <a:p>
            <a:endParaRPr/>
          </a:p>
        </p:txBody>
      </p:sp>
      <p:sp>
        <p:nvSpPr>
          <p:cNvPr id="7" name="Shape 7"/>
          <p:cNvSpPr txBox="1">
            <a:spLocks noGrp="1"/>
          </p:cNvSpPr>
          <p:nvPr>
            <p:ph type="body" idx="1"/>
          </p:nvPr>
        </p:nvSpPr>
        <p:spPr>
          <a:xfrm>
            <a:off x="311700" y="1152475"/>
            <a:ext cx="8520600" cy="3416400"/>
          </a:xfrm>
          <a:prstGeom prst="rect">
            <a:avLst/>
          </a:prstGeom>
          <a:noFill/>
          <a:ln>
            <a:noFill/>
          </a:ln>
        </p:spPr>
        <p:txBody>
          <a:bodyPr lIns="91425" tIns="91425" rIns="91425" bIns="91425" anchor="t" anchorCtr="0"/>
          <a:lstStyle>
            <a:lvl1pPr lvl="0">
              <a:lnSpc>
                <a:spcPct val="115000"/>
              </a:lnSpc>
              <a:spcBef>
                <a:spcPts val="0"/>
              </a:spcBef>
              <a:spcAft>
                <a:spcPts val="1600"/>
              </a:spcAft>
              <a:buClr>
                <a:schemeClr val="dk2"/>
              </a:buClr>
              <a:buSzPct val="100000"/>
              <a:buFont typeface="Proxima Nova"/>
              <a:defRPr sz="1800">
                <a:solidFill>
                  <a:schemeClr val="dk2"/>
                </a:solidFill>
                <a:latin typeface="Proxima Nova"/>
                <a:ea typeface="Proxima Nova"/>
                <a:cs typeface="Proxima Nova"/>
                <a:sym typeface="Proxima Nova"/>
              </a:defRPr>
            </a:lvl1pPr>
            <a:lvl2pPr lvl="1">
              <a:lnSpc>
                <a:spcPct val="115000"/>
              </a:lnSpc>
              <a:spcBef>
                <a:spcPts val="0"/>
              </a:spcBef>
              <a:spcAft>
                <a:spcPts val="1600"/>
              </a:spcAft>
              <a:buClr>
                <a:schemeClr val="dk2"/>
              </a:buClr>
              <a:buFont typeface="Proxima Nova"/>
              <a:defRPr>
                <a:solidFill>
                  <a:schemeClr val="dk2"/>
                </a:solidFill>
                <a:latin typeface="Proxima Nova"/>
                <a:ea typeface="Proxima Nova"/>
                <a:cs typeface="Proxima Nova"/>
                <a:sym typeface="Proxima Nova"/>
              </a:defRPr>
            </a:lvl2pPr>
            <a:lvl3pPr lvl="2">
              <a:lnSpc>
                <a:spcPct val="115000"/>
              </a:lnSpc>
              <a:spcBef>
                <a:spcPts val="0"/>
              </a:spcBef>
              <a:spcAft>
                <a:spcPts val="1600"/>
              </a:spcAft>
              <a:buClr>
                <a:schemeClr val="dk2"/>
              </a:buClr>
              <a:buFont typeface="Proxima Nova"/>
              <a:defRPr>
                <a:solidFill>
                  <a:schemeClr val="dk2"/>
                </a:solidFill>
                <a:latin typeface="Proxima Nova"/>
                <a:ea typeface="Proxima Nova"/>
                <a:cs typeface="Proxima Nova"/>
                <a:sym typeface="Proxima Nova"/>
              </a:defRPr>
            </a:lvl3pPr>
            <a:lvl4pPr lvl="3">
              <a:lnSpc>
                <a:spcPct val="115000"/>
              </a:lnSpc>
              <a:spcBef>
                <a:spcPts val="0"/>
              </a:spcBef>
              <a:spcAft>
                <a:spcPts val="1600"/>
              </a:spcAft>
              <a:buClr>
                <a:schemeClr val="dk2"/>
              </a:buClr>
              <a:buFont typeface="Proxima Nova"/>
              <a:defRPr>
                <a:solidFill>
                  <a:schemeClr val="dk2"/>
                </a:solidFill>
                <a:latin typeface="Proxima Nova"/>
                <a:ea typeface="Proxima Nova"/>
                <a:cs typeface="Proxima Nova"/>
                <a:sym typeface="Proxima Nova"/>
              </a:defRPr>
            </a:lvl4pPr>
            <a:lvl5pPr lvl="4">
              <a:lnSpc>
                <a:spcPct val="115000"/>
              </a:lnSpc>
              <a:spcBef>
                <a:spcPts val="0"/>
              </a:spcBef>
              <a:spcAft>
                <a:spcPts val="1600"/>
              </a:spcAft>
              <a:buClr>
                <a:schemeClr val="dk2"/>
              </a:buClr>
              <a:buFont typeface="Proxima Nova"/>
              <a:defRPr>
                <a:solidFill>
                  <a:schemeClr val="dk2"/>
                </a:solidFill>
                <a:latin typeface="Proxima Nova"/>
                <a:ea typeface="Proxima Nova"/>
                <a:cs typeface="Proxima Nova"/>
                <a:sym typeface="Proxima Nova"/>
              </a:defRPr>
            </a:lvl5pPr>
            <a:lvl6pPr lvl="5">
              <a:lnSpc>
                <a:spcPct val="115000"/>
              </a:lnSpc>
              <a:spcBef>
                <a:spcPts val="0"/>
              </a:spcBef>
              <a:spcAft>
                <a:spcPts val="1600"/>
              </a:spcAft>
              <a:buClr>
                <a:schemeClr val="dk2"/>
              </a:buClr>
              <a:buFont typeface="Proxima Nova"/>
              <a:defRPr>
                <a:solidFill>
                  <a:schemeClr val="dk2"/>
                </a:solidFill>
                <a:latin typeface="Proxima Nova"/>
                <a:ea typeface="Proxima Nova"/>
                <a:cs typeface="Proxima Nova"/>
                <a:sym typeface="Proxima Nova"/>
              </a:defRPr>
            </a:lvl6pPr>
            <a:lvl7pPr lvl="6">
              <a:lnSpc>
                <a:spcPct val="115000"/>
              </a:lnSpc>
              <a:spcBef>
                <a:spcPts val="0"/>
              </a:spcBef>
              <a:spcAft>
                <a:spcPts val="1600"/>
              </a:spcAft>
              <a:buClr>
                <a:schemeClr val="dk2"/>
              </a:buClr>
              <a:buFont typeface="Proxima Nova"/>
              <a:defRPr>
                <a:solidFill>
                  <a:schemeClr val="dk2"/>
                </a:solidFill>
                <a:latin typeface="Proxima Nova"/>
                <a:ea typeface="Proxima Nova"/>
                <a:cs typeface="Proxima Nova"/>
                <a:sym typeface="Proxima Nova"/>
              </a:defRPr>
            </a:lvl7pPr>
            <a:lvl8pPr lvl="7">
              <a:lnSpc>
                <a:spcPct val="115000"/>
              </a:lnSpc>
              <a:spcBef>
                <a:spcPts val="0"/>
              </a:spcBef>
              <a:spcAft>
                <a:spcPts val="1600"/>
              </a:spcAft>
              <a:buClr>
                <a:schemeClr val="dk2"/>
              </a:buClr>
              <a:buFont typeface="Proxima Nova"/>
              <a:defRPr>
                <a:solidFill>
                  <a:schemeClr val="dk2"/>
                </a:solidFill>
                <a:latin typeface="Proxima Nova"/>
                <a:ea typeface="Proxima Nova"/>
                <a:cs typeface="Proxima Nova"/>
                <a:sym typeface="Proxima Nova"/>
              </a:defRPr>
            </a:lvl8pPr>
            <a:lvl9pPr lvl="8">
              <a:lnSpc>
                <a:spcPct val="115000"/>
              </a:lnSpc>
              <a:spcBef>
                <a:spcPts val="0"/>
              </a:spcBef>
              <a:spcAft>
                <a:spcPts val="1600"/>
              </a:spcAft>
              <a:buClr>
                <a:schemeClr val="dk2"/>
              </a:buClr>
              <a:buFont typeface="Proxima Nova"/>
              <a:defRPr>
                <a:solidFill>
                  <a:schemeClr val="dk2"/>
                </a:solidFill>
                <a:latin typeface="Proxima Nova"/>
                <a:ea typeface="Proxima Nova"/>
                <a:cs typeface="Proxima Nova"/>
                <a:sym typeface="Proxima Nova"/>
              </a:defRPr>
            </a:lvl9pPr>
          </a:lstStyle>
          <a:p>
            <a:endParaRPr/>
          </a:p>
        </p:txBody>
      </p:sp>
      <p:sp>
        <p:nvSpPr>
          <p:cNvPr id="8" name="Shape 8"/>
          <p:cNvSpPr txBox="1">
            <a:spLocks noGrp="1"/>
          </p:cNvSpPr>
          <p:nvPr>
            <p:ph type="sldNum" idx="12"/>
          </p:nvPr>
        </p:nvSpPr>
        <p:spPr>
          <a:xfrm>
            <a:off x="8472457" y="4663216"/>
            <a:ext cx="548700" cy="393600"/>
          </a:xfrm>
          <a:prstGeom prst="rect">
            <a:avLst/>
          </a:prstGeom>
          <a:noFill/>
          <a:ln>
            <a:noFill/>
          </a:ln>
        </p:spPr>
        <p:txBody>
          <a:bodyPr lIns="91425" tIns="91425" rIns="91425" bIns="91425" anchor="ctr" anchorCtr="0">
            <a:noAutofit/>
          </a:bodyPr>
          <a:lstStyle/>
          <a:p>
            <a:pPr lvl="0" algn="r">
              <a:spcBef>
                <a:spcPts val="0"/>
              </a:spcBef>
              <a:buNone/>
            </a:pPr>
            <a:fld id="{00000000-1234-1234-1234-123412341234}" type="slidenum">
              <a:rPr lang="en" sz="1000">
                <a:solidFill>
                  <a:schemeClr val="dk2"/>
                </a:solidFill>
                <a:latin typeface="Proxima Nova"/>
                <a:ea typeface="Proxima Nova"/>
                <a:cs typeface="Proxima Nova"/>
                <a:sym typeface="Proxima Nova"/>
              </a:rPr>
              <a:t>‹#›</a:t>
            </a:fld>
            <a:endParaRPr lang="en" sz="1000">
              <a:solidFill>
                <a:schemeClr val="dk2"/>
              </a:solidFill>
              <a:latin typeface="Proxima Nova"/>
              <a:ea typeface="Proxima Nova"/>
              <a:cs typeface="Proxima Nova"/>
              <a:sym typeface="Proxima Nova"/>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6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0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84.xml"/><Relationship Id="rId1" Type="http://schemas.openxmlformats.org/officeDocument/2006/relationships/slideLayout" Target="../slideLayouts/slideLayout12.xml"/></Relationships>
</file>

<file path=ppt/slides/_rels/slide101.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85.xml"/><Relationship Id="rId1" Type="http://schemas.openxmlformats.org/officeDocument/2006/relationships/slideLayout" Target="../slideLayouts/slideLayout12.xml"/></Relationships>
</file>

<file path=ppt/slides/_rels/slide10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86.xml"/><Relationship Id="rId1" Type="http://schemas.openxmlformats.org/officeDocument/2006/relationships/slideLayout" Target="../slideLayouts/slideLayout12.xml"/></Relationships>
</file>

<file path=ppt/slides/_rels/slide103.xml.rels><?xml version="1.0" encoding="UTF-8" standalone="yes"?>
<Relationships xmlns="http://schemas.openxmlformats.org/package/2006/relationships"><Relationship Id="rId3" Type="http://schemas.openxmlformats.org/officeDocument/2006/relationships/image" Target="../media/image93.gif"/><Relationship Id="rId2" Type="http://schemas.openxmlformats.org/officeDocument/2006/relationships/notesSlide" Target="../notesSlides/notesSlide87.xml"/><Relationship Id="rId1" Type="http://schemas.openxmlformats.org/officeDocument/2006/relationships/slideLayout" Target="../slideLayouts/slideLayout12.xml"/><Relationship Id="rId4" Type="http://schemas.openxmlformats.org/officeDocument/2006/relationships/image" Target="../media/image94.png"/></Relationships>
</file>

<file path=ppt/slides/_rels/slide104.xml.rels><?xml version="1.0" encoding="UTF-8" standalone="yes"?>
<Relationships xmlns="http://schemas.openxmlformats.org/package/2006/relationships"><Relationship Id="rId3" Type="http://schemas.openxmlformats.org/officeDocument/2006/relationships/image" Target="../media/image95.gif"/><Relationship Id="rId2" Type="http://schemas.openxmlformats.org/officeDocument/2006/relationships/notesSlide" Target="../notesSlides/notesSlide88.xml"/><Relationship Id="rId1" Type="http://schemas.openxmlformats.org/officeDocument/2006/relationships/slideLayout" Target="../slideLayouts/slideLayout12.xml"/></Relationships>
</file>

<file path=ppt/slides/_rels/slide105.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89.xml"/><Relationship Id="rId1" Type="http://schemas.openxmlformats.org/officeDocument/2006/relationships/slideLayout" Target="../slideLayouts/slideLayout12.xml"/></Relationships>
</file>

<file path=ppt/slides/_rels/slide106.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90.xml"/><Relationship Id="rId1" Type="http://schemas.openxmlformats.org/officeDocument/2006/relationships/slideLayout" Target="../slideLayouts/slideLayout12.xml"/><Relationship Id="rId4" Type="http://schemas.openxmlformats.org/officeDocument/2006/relationships/image" Target="../media/image98.png"/></Relationships>
</file>

<file path=ppt/slides/_rels/slide107.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91.xml"/><Relationship Id="rId1" Type="http://schemas.openxmlformats.org/officeDocument/2006/relationships/slideLayout" Target="../slideLayouts/slideLayout12.xml"/></Relationships>
</file>

<file path=ppt/slides/_rels/slide108.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92.xml"/><Relationship Id="rId1" Type="http://schemas.openxmlformats.org/officeDocument/2006/relationships/slideLayout" Target="../slideLayouts/slideLayout12.xml"/><Relationship Id="rId4" Type="http://schemas.openxmlformats.org/officeDocument/2006/relationships/image" Target="../media/image101.png"/></Relationships>
</file>

<file path=ppt/slides/_rels/slide109.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93.xml"/><Relationship Id="rId1" Type="http://schemas.openxmlformats.org/officeDocument/2006/relationships/slideLayout" Target="../slideLayouts/slideLayout12.xml"/><Relationship Id="rId4" Type="http://schemas.openxmlformats.org/officeDocument/2006/relationships/image" Target="../media/image103.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Layout" Target="../slideLayouts/slideLayout12.xml"/><Relationship Id="rId1" Type="http://schemas.openxmlformats.org/officeDocument/2006/relationships/vmlDrawing" Target="../drawings/vmlDrawing1.vml"/><Relationship Id="rId5" Type="http://schemas.openxmlformats.org/officeDocument/2006/relationships/image" Target="../media/image12.png"/><Relationship Id="rId4" Type="http://schemas.openxmlformats.org/officeDocument/2006/relationships/oleObject" Target="../embeddings/oleObject1.bin"/></Relationships>
</file>

<file path=ppt/slides/_rels/slide110.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94.xml"/><Relationship Id="rId1" Type="http://schemas.openxmlformats.org/officeDocument/2006/relationships/slideLayout" Target="../slideLayouts/slideLayout12.xml"/></Relationships>
</file>

<file path=ppt/slides/_rels/slide111.xml.rels><?xml version="1.0" encoding="UTF-8" standalone="yes"?>
<Relationships xmlns="http://schemas.openxmlformats.org/package/2006/relationships"><Relationship Id="rId3" Type="http://schemas.openxmlformats.org/officeDocument/2006/relationships/image" Target="../media/image105.gif"/><Relationship Id="rId2" Type="http://schemas.openxmlformats.org/officeDocument/2006/relationships/notesSlide" Target="../notesSlides/notesSlide95.xml"/><Relationship Id="rId1" Type="http://schemas.openxmlformats.org/officeDocument/2006/relationships/slideLayout" Target="../slideLayouts/slideLayout1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12.xml"/></Relationships>
</file>

<file path=ppt/slides/_rels/slide113.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97.xml"/><Relationship Id="rId1" Type="http://schemas.openxmlformats.org/officeDocument/2006/relationships/slideLayout" Target="../slideLayouts/slideLayout12.xml"/><Relationship Id="rId5" Type="http://schemas.openxmlformats.org/officeDocument/2006/relationships/hyperlink" Target="https://gist.github.com/arunmallya" TargetMode="External"/><Relationship Id="rId4" Type="http://schemas.openxmlformats.org/officeDocument/2006/relationships/image" Target="../media/image107.png"/></Relationships>
</file>

<file path=ppt/slides/_rels/slide114.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98.xml"/><Relationship Id="rId1" Type="http://schemas.openxmlformats.org/officeDocument/2006/relationships/slideLayout" Target="../slideLayouts/slideLayout1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12.xml"/><Relationship Id="rId6" Type="http://schemas.openxmlformats.org/officeDocument/2006/relationships/hyperlink" Target="http://lear.inrialpes.fr/pubs/2005/DT05" TargetMode="External"/><Relationship Id="rId5" Type="http://schemas.openxmlformats.org/officeDocument/2006/relationships/image" Target="../media/image16.pn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hyperlink" Target="http://koen.me/research/selectivesearch/" TargetMode="External"/><Relationship Id="rId2" Type="http://schemas.openxmlformats.org/officeDocument/2006/relationships/image" Target="../media/image17.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14.xml"/><Relationship Id="rId1" Type="http://schemas.openxmlformats.org/officeDocument/2006/relationships/slideLayout" Target="../slideLayouts/slideLayout12.xml"/><Relationship Id="rId4" Type="http://schemas.openxmlformats.org/officeDocument/2006/relationships/hyperlink" Target="http://www.cs.berkeley.edu/~rbg/papers/r-cnn-cvpr.pdf"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3.xml"/><Relationship Id="rId5" Type="http://schemas.openxmlformats.org/officeDocument/2006/relationships/image" Target="../media/image24.png"/><Relationship Id="rId4" Type="http://schemas.openxmlformats.org/officeDocument/2006/relationships/image" Target="../media/image22.png"/></Relationships>
</file>

<file path=ppt/slides/_rels/slide23.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22.xml"/><Relationship Id="rId1" Type="http://schemas.openxmlformats.org/officeDocument/2006/relationships/slideLayout" Target="../slideLayouts/slideLayout12.xml"/><Relationship Id="rId4" Type="http://schemas.openxmlformats.org/officeDocument/2006/relationships/hyperlink" Target="http://arxiv.org/pdf/1504.08083.pdf" TargetMode="Externa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http://arxiv.org/pdf/1504.08083.pdf" TargetMode="Externa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32.tiff"/><Relationship Id="rId2" Type="http://schemas.openxmlformats.org/officeDocument/2006/relationships/image" Target="../media/image33.png"/><Relationship Id="rId1" Type="http://schemas.openxmlformats.org/officeDocument/2006/relationships/slideLayout" Target="../slideLayouts/slideLayout12.xml"/><Relationship Id="rId4" Type="http://schemas.openxmlformats.org/officeDocument/2006/relationships/image" Target="../media/image3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image" Target="../media/image35.png"/><Relationship Id="rId1" Type="http://schemas.openxmlformats.org/officeDocument/2006/relationships/slideLayout" Target="../slideLayouts/slideLayout12.xml"/><Relationship Id="rId5" Type="http://schemas.openxmlformats.org/officeDocument/2006/relationships/hyperlink" Target="http://arxiv.org/pdf/1506.01497.pdf" TargetMode="External"/><Relationship Id="rId4" Type="http://schemas.openxmlformats.org/officeDocument/2006/relationships/image" Target="../media/image37.png"/></Relationships>
</file>

<file path=ppt/slides/_rels/slide3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openxmlformats.org/officeDocument/2006/relationships/hyperlink" Target="https://medium.com/@jonathan_hui/real-time-object-detection-with-yolo-yolov2-28b1b93e2088"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6.emf"/><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hyperlink" Target="https://pjreddie.com/media/files/papers/yolo_1.pdf" TargetMode="External"/><Relationship Id="rId2" Type="http://schemas.openxmlformats.org/officeDocument/2006/relationships/image" Target="../media/image42.emf"/><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5.png"/><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hyperlink" Target="http://arxiv.org/pdf/1512.02325.pdf" TargetMode="External"/><Relationship Id="rId2" Type="http://schemas.openxmlformats.org/officeDocument/2006/relationships/notesSlide" Target="../notesSlides/notesSlide41.xml"/><Relationship Id="rId1" Type="http://schemas.openxmlformats.org/officeDocument/2006/relationships/slideLayout" Target="../slideLayouts/slideLayout12.xml"/><Relationship Id="rId5" Type="http://schemas.openxmlformats.org/officeDocument/2006/relationships/image" Target="../media/image46.png"/><Relationship Id="rId4" Type="http://schemas.openxmlformats.org/officeDocument/2006/relationships/image" Target="../media/image45.png"/></Relationships>
</file>

<file path=ppt/slides/_rels/slide5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image" Target="../media/image6.png"/><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3" Type="http://schemas.openxmlformats.org/officeDocument/2006/relationships/hyperlink" Target="https://arxiv.org/find/cs/1/au:+Lin_T/0/1/0/all/0/1" TargetMode="External"/><Relationship Id="rId2" Type="http://schemas.openxmlformats.org/officeDocument/2006/relationships/notesSlide" Target="../notesSlides/notesSlide46.xml"/><Relationship Id="rId1" Type="http://schemas.openxmlformats.org/officeDocument/2006/relationships/slideLayout" Target="../slideLayouts/slideLayout3.xml"/><Relationship Id="rId6" Type="http://schemas.openxmlformats.org/officeDocument/2006/relationships/hyperlink" Target="https://arxiv.org/find/cs/1/au:+Hariharan_B/0/1/0/all/0/1" TargetMode="External"/><Relationship Id="rId5" Type="http://schemas.openxmlformats.org/officeDocument/2006/relationships/hyperlink" Target="https://arxiv.org/find/cs/1/au:+He_K/0/1/0/all/0/1" TargetMode="External"/><Relationship Id="rId4" Type="http://schemas.openxmlformats.org/officeDocument/2006/relationships/hyperlink" Target="https://arxiv.org/find/cs/1/au:+Girshick_R/0/1/0/all/0/1" TargetMode="External"/></Relationships>
</file>

<file path=ppt/slides/_rels/slide6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9.xml"/><Relationship Id="rId1" Type="http://schemas.openxmlformats.org/officeDocument/2006/relationships/slideLayout" Target="../slideLayouts/slideLayout3.xml"/><Relationship Id="rId4" Type="http://schemas.openxmlformats.org/officeDocument/2006/relationships/image" Target="../media/image53.pn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hyperlink" Target="https://arxiv.org/pdf/1708.02002.pdf" TargetMode="External"/><Relationship Id="rId2" Type="http://schemas.openxmlformats.org/officeDocument/2006/relationships/notesSlide" Target="../notesSlides/notesSlide51.xml"/><Relationship Id="rId1" Type="http://schemas.openxmlformats.org/officeDocument/2006/relationships/slideLayout" Target="../slideLayouts/slideLayout12.xml"/><Relationship Id="rId4" Type="http://schemas.openxmlformats.org/officeDocument/2006/relationships/image" Target="../media/image54.png"/></Relationships>
</file>

<file path=ppt/slides/_rels/slide66.xml.rels><?xml version="1.0" encoding="UTF-8" standalone="yes"?>
<Relationships xmlns="http://schemas.openxmlformats.org/package/2006/relationships"><Relationship Id="rId3" Type="http://schemas.openxmlformats.org/officeDocument/2006/relationships/hyperlink" Target="https://arxiv.org/pdf/1708.02002.pdf" TargetMode="External"/><Relationship Id="rId2" Type="http://schemas.openxmlformats.org/officeDocument/2006/relationships/notesSlide" Target="../notesSlides/notesSlide52.xml"/><Relationship Id="rId1" Type="http://schemas.openxmlformats.org/officeDocument/2006/relationships/slideLayout" Target="../slideLayouts/slideLayout12.xml"/><Relationship Id="rId4" Type="http://schemas.openxmlformats.org/officeDocument/2006/relationships/image" Target="../media/image55.png"/></Relationships>
</file>

<file path=ppt/slides/_rels/slide67.xml.rels><?xml version="1.0" encoding="UTF-8" standalone="yes"?>
<Relationships xmlns="http://schemas.openxmlformats.org/package/2006/relationships"><Relationship Id="rId3" Type="http://schemas.openxmlformats.org/officeDocument/2006/relationships/hyperlink" Target="https://arxiv.org/pdf/1708.02002.pdf" TargetMode="External"/><Relationship Id="rId2" Type="http://schemas.openxmlformats.org/officeDocument/2006/relationships/notesSlide" Target="../notesSlides/notesSlide53.xml"/><Relationship Id="rId1" Type="http://schemas.openxmlformats.org/officeDocument/2006/relationships/slideLayout" Target="../slideLayouts/slideLayout12.xml"/><Relationship Id="rId4" Type="http://schemas.openxmlformats.org/officeDocument/2006/relationships/image" Target="../media/image56.pn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8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69.xml"/><Relationship Id="rId1" Type="http://schemas.openxmlformats.org/officeDocument/2006/relationships/slideLayout" Target="../slideLayouts/slideLayout12.xml"/></Relationships>
</file>

<file path=ppt/slides/_rels/slide8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70.xml"/><Relationship Id="rId1" Type="http://schemas.openxmlformats.org/officeDocument/2006/relationships/slideLayout" Target="../slideLayouts/slideLayout12.xml"/></Relationships>
</file>

<file path=ppt/slides/_rels/slide8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71.xml"/><Relationship Id="rId1" Type="http://schemas.openxmlformats.org/officeDocument/2006/relationships/slideLayout" Target="../slideLayouts/slideLayout12.xml"/><Relationship Id="rId5" Type="http://schemas.openxmlformats.org/officeDocument/2006/relationships/image" Target="../media/image72.png"/><Relationship Id="rId4" Type="http://schemas.openxmlformats.org/officeDocument/2006/relationships/image" Target="../media/image71.png"/></Relationships>
</file>

<file path=ppt/slides/_rels/slide87.xml.rels><?xml version="1.0" encoding="UTF-8" standalone="yes"?>
<Relationships xmlns="http://schemas.openxmlformats.org/package/2006/relationships"><Relationship Id="rId3" Type="http://schemas.openxmlformats.org/officeDocument/2006/relationships/image" Target="../media/image73.jpg"/><Relationship Id="rId2" Type="http://schemas.openxmlformats.org/officeDocument/2006/relationships/notesSlide" Target="../notesSlides/notesSlide72.xml"/><Relationship Id="rId1" Type="http://schemas.openxmlformats.org/officeDocument/2006/relationships/slideLayout" Target="../slideLayouts/slideLayout12.xml"/><Relationship Id="rId4" Type="http://schemas.openxmlformats.org/officeDocument/2006/relationships/image" Target="../media/image74.jpg"/></Relationships>
</file>

<file path=ppt/slides/_rels/slide8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73.xml"/><Relationship Id="rId1" Type="http://schemas.openxmlformats.org/officeDocument/2006/relationships/slideLayout" Target="../slideLayouts/slideLayout12.xml"/><Relationship Id="rId4" Type="http://schemas.openxmlformats.org/officeDocument/2006/relationships/image" Target="../media/image76.png"/></Relationships>
</file>

<file path=ppt/slides/_rels/slide8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74.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hyperlink" Target="http://host.robots.ox.ac.uk/pascal/VOC/" TargetMode="External"/><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openxmlformats.org/officeDocument/2006/relationships/image" Target="../media/image10.pn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2.xml"/></Relationships>
</file>

<file path=ppt/slides/_rels/slide9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76.xml"/><Relationship Id="rId1" Type="http://schemas.openxmlformats.org/officeDocument/2006/relationships/slideLayout" Target="../slideLayouts/slideLayout12.xml"/><Relationship Id="rId4" Type="http://schemas.openxmlformats.org/officeDocument/2006/relationships/hyperlink" Target="http://www.cv-foundation.org/openaccess/content_cvpr_2015/papers/Mostajabi_Feedforward_Semantic_Segmentation_2015_CVPR_paper.pdf" TargetMode="External"/></Relationships>
</file>

<file path=ppt/slides/_rels/slide9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77.xml"/><Relationship Id="rId1" Type="http://schemas.openxmlformats.org/officeDocument/2006/relationships/slideLayout" Target="../slideLayouts/slideLayout12.xml"/><Relationship Id="rId4" Type="http://schemas.openxmlformats.org/officeDocument/2006/relationships/hyperlink" Target="http://www.cv-foundation.org/openaccess/content_cvpr_2015/html/Hariharan_Hypercolumns_for_Object_2015_CVPR_paper.html" TargetMode="External"/></Relationships>
</file>

<file path=ppt/slides/_rels/slide9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78.xml"/><Relationship Id="rId1" Type="http://schemas.openxmlformats.org/officeDocument/2006/relationships/slideLayout" Target="../slideLayouts/slideLayout12.xml"/><Relationship Id="rId4" Type="http://schemas.openxmlformats.org/officeDocument/2006/relationships/hyperlink" Target="http://www.cv-foundation.org/openaccess/content_cvpr_2015/html/Hariharan_Hypercolumns_for_Object_2015_CVPR_paper.html" TargetMode="External"/></Relationships>
</file>

<file path=ppt/slides/_rels/slide9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79.xml"/><Relationship Id="rId1" Type="http://schemas.openxmlformats.org/officeDocument/2006/relationships/slideLayout" Target="../slideLayouts/slideLayout12.xml"/><Relationship Id="rId5" Type="http://schemas.openxmlformats.org/officeDocument/2006/relationships/hyperlink" Target="http://www.cv-foundation.org/openaccess/content_cvpr_2015/html/Hariharan_Hypercolumns_for_Object_2015_CVPR_paper.html" TargetMode="External"/><Relationship Id="rId4" Type="http://schemas.openxmlformats.org/officeDocument/2006/relationships/image" Target="../media/image82.png"/></Relationships>
</file>

<file path=ppt/slides/_rels/slide95.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80.xml"/><Relationship Id="rId1" Type="http://schemas.openxmlformats.org/officeDocument/2006/relationships/slideLayout" Target="../slideLayouts/slideLayout12.xml"/></Relationships>
</file>

<file path=ppt/slides/_rels/slide9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12.xml"/><Relationship Id="rId5" Type="http://schemas.openxmlformats.org/officeDocument/2006/relationships/image" Target="../media/image87.png"/><Relationship Id="rId4" Type="http://schemas.openxmlformats.org/officeDocument/2006/relationships/image" Target="../media/image86.png"/></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2.xml"/></Relationships>
</file>

<file path=ppt/slides/_rels/slide98.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82.xml"/><Relationship Id="rId1" Type="http://schemas.openxmlformats.org/officeDocument/2006/relationships/slideLayout" Target="../slideLayouts/slideLayout12.xml"/></Relationships>
</file>

<file path=ppt/slides/_rels/slide9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83.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5"/>
        <p:cNvGrpSpPr/>
        <p:nvPr/>
      </p:nvGrpSpPr>
      <p:grpSpPr>
        <a:xfrm>
          <a:off x="0" y="0"/>
          <a:ext cx="0" cy="0"/>
          <a:chOff x="0" y="0"/>
          <a:chExt cx="0" cy="0"/>
        </a:xfrm>
      </p:grpSpPr>
      <p:sp>
        <p:nvSpPr>
          <p:cNvPr id="56" name="Shape 56"/>
          <p:cNvSpPr txBox="1">
            <a:spLocks noGrp="1"/>
          </p:cNvSpPr>
          <p:nvPr>
            <p:ph type="ctrTitle"/>
          </p:nvPr>
        </p:nvSpPr>
        <p:spPr>
          <a:xfrm>
            <a:off x="311700" y="595975"/>
            <a:ext cx="8520600" cy="1957800"/>
          </a:xfrm>
          <a:prstGeom prst="rect">
            <a:avLst/>
          </a:prstGeom>
        </p:spPr>
        <p:txBody>
          <a:bodyPr lIns="91425" tIns="91425" rIns="91425" bIns="91425" anchor="b" anchorCtr="0">
            <a:noAutofit/>
          </a:bodyPr>
          <a:lstStyle/>
          <a:p>
            <a:pPr lvl="0">
              <a:spcBef>
                <a:spcPts val="0"/>
              </a:spcBef>
              <a:buNone/>
            </a:pPr>
            <a:r>
              <a:rPr lang="en"/>
              <a:t>Object Detection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00200" y="57150"/>
            <a:ext cx="6057900" cy="628650"/>
          </a:xfrm>
        </p:spPr>
        <p:txBody>
          <a:bodyPr/>
          <a:lstStyle/>
          <a:p>
            <a:r>
              <a:rPr lang="en-US" dirty="0"/>
              <a:t>Progress on PASCAL detection</a:t>
            </a:r>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1483" t="2691" r="32977" b="3427"/>
          <a:stretch/>
        </p:blipFill>
        <p:spPr>
          <a:xfrm>
            <a:off x="2343150" y="1371600"/>
            <a:ext cx="4400550" cy="3543301"/>
          </a:xfrm>
          <a:prstGeom prst="rect">
            <a:avLst/>
          </a:prstGeom>
        </p:spPr>
      </p:pic>
      <p:sp>
        <p:nvSpPr>
          <p:cNvPr id="7" name="Left Brace 6"/>
          <p:cNvSpPr/>
          <p:nvPr/>
        </p:nvSpPr>
        <p:spPr>
          <a:xfrm rot="5400000">
            <a:off x="4813663" y="1116875"/>
            <a:ext cx="411480" cy="2808514"/>
          </a:xfrm>
          <a:prstGeom prst="lef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050"/>
          </a:p>
        </p:txBody>
      </p:sp>
      <p:sp>
        <p:nvSpPr>
          <p:cNvPr id="8" name="TextBox 7"/>
          <p:cNvSpPr txBox="1"/>
          <p:nvPr/>
        </p:nvSpPr>
        <p:spPr>
          <a:xfrm>
            <a:off x="4442390" y="2036406"/>
            <a:ext cx="1204176" cy="300082"/>
          </a:xfrm>
          <a:prstGeom prst="rect">
            <a:avLst/>
          </a:prstGeom>
          <a:noFill/>
        </p:spPr>
        <p:txBody>
          <a:bodyPr wrap="none" rtlCol="0">
            <a:spAutoFit/>
          </a:bodyPr>
          <a:lstStyle/>
          <a:p>
            <a:r>
              <a:rPr lang="en-US" sz="1350" dirty="0"/>
              <a:t>Before CNNs</a:t>
            </a:r>
          </a:p>
        </p:txBody>
      </p:sp>
      <p:sp>
        <p:nvSpPr>
          <p:cNvPr id="3" name="TextBox 2"/>
          <p:cNvSpPr txBox="1"/>
          <p:nvPr/>
        </p:nvSpPr>
        <p:spPr>
          <a:xfrm>
            <a:off x="4124164" y="914400"/>
            <a:ext cx="1290738" cy="300082"/>
          </a:xfrm>
          <a:prstGeom prst="rect">
            <a:avLst/>
          </a:prstGeom>
          <a:noFill/>
        </p:spPr>
        <p:txBody>
          <a:bodyPr wrap="none" rtlCol="0">
            <a:spAutoFit/>
          </a:bodyPr>
          <a:lstStyle/>
          <a:p>
            <a:r>
              <a:rPr lang="en-US" sz="1350" dirty="0"/>
              <a:t>PASCAL VOC</a:t>
            </a:r>
          </a:p>
        </p:txBody>
      </p:sp>
    </p:spTree>
    <p:extLst>
      <p:ext uri="{BB962C8B-B14F-4D97-AF65-F5344CB8AC3E}">
        <p14:creationId xmlns:p14="http://schemas.microsoft.com/office/powerpoint/2010/main" val="414549159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Convnets</a:t>
            </a:r>
            <a:r>
              <a:rPr lang="zh-CN" altLang="en-US" dirty="0"/>
              <a:t> </a:t>
            </a:r>
            <a:r>
              <a:rPr lang="en-US" altLang="zh-CN" dirty="0"/>
              <a:t>for</a:t>
            </a:r>
            <a:r>
              <a:rPr lang="zh-CN" altLang="en-US" dirty="0"/>
              <a:t> </a:t>
            </a:r>
            <a:r>
              <a:rPr lang="en-US" altLang="zh-CN" dirty="0"/>
              <a:t>Segmentation</a:t>
            </a:r>
            <a:r>
              <a:rPr lang="zh-CN" altLang="en-US" dirty="0"/>
              <a:t> </a:t>
            </a:r>
            <a:r>
              <a:rPr lang="en-US" altLang="zh-CN" dirty="0"/>
              <a:t>?</a:t>
            </a:r>
            <a:endParaRPr lang="en-US" dirty="0"/>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14014" y="1369219"/>
            <a:ext cx="7715972" cy="3263504"/>
          </a:xfrm>
        </p:spPr>
      </p:pic>
      <p:sp>
        <p:nvSpPr>
          <p:cNvPr id="4" name="TextBox 3"/>
          <p:cNvSpPr txBox="1"/>
          <p:nvPr/>
        </p:nvSpPr>
        <p:spPr>
          <a:xfrm>
            <a:off x="4715576" y="4774483"/>
            <a:ext cx="4918334" cy="276999"/>
          </a:xfrm>
          <a:prstGeom prst="rect">
            <a:avLst/>
          </a:prstGeom>
          <a:noFill/>
        </p:spPr>
        <p:txBody>
          <a:bodyPr wrap="none" rtlCol="0">
            <a:spAutoFit/>
          </a:bodyPr>
          <a:lstStyle/>
          <a:p>
            <a:r>
              <a:rPr lang="en-US" altLang="zh-CN" sz="1200" dirty="0">
                <a:solidFill>
                  <a:srgbClr val="0070C0"/>
                </a:solidFill>
              </a:rPr>
              <a:t>Fully</a:t>
            </a:r>
            <a:r>
              <a:rPr lang="zh-CN" altLang="en-US" sz="1200" dirty="0">
                <a:solidFill>
                  <a:srgbClr val="0070C0"/>
                </a:solidFill>
              </a:rPr>
              <a:t> </a:t>
            </a:r>
            <a:r>
              <a:rPr lang="en-US" altLang="zh-CN" sz="1200" dirty="0">
                <a:solidFill>
                  <a:srgbClr val="0070C0"/>
                </a:solidFill>
              </a:rPr>
              <a:t>convolutional</a:t>
            </a:r>
            <a:r>
              <a:rPr lang="zh-CN" altLang="en-US" sz="1200" dirty="0">
                <a:solidFill>
                  <a:srgbClr val="0070C0"/>
                </a:solidFill>
              </a:rPr>
              <a:t> </a:t>
            </a:r>
            <a:r>
              <a:rPr lang="en-US" altLang="zh-CN" sz="1200" dirty="0">
                <a:solidFill>
                  <a:srgbClr val="0070C0"/>
                </a:solidFill>
              </a:rPr>
              <a:t>Networks</a:t>
            </a:r>
            <a:r>
              <a:rPr lang="zh-CN" altLang="en-US" sz="1200" dirty="0">
                <a:solidFill>
                  <a:srgbClr val="0070C0"/>
                </a:solidFill>
              </a:rPr>
              <a:t> </a:t>
            </a:r>
            <a:r>
              <a:rPr lang="en-US" altLang="zh-CN" sz="1200" dirty="0">
                <a:solidFill>
                  <a:srgbClr val="0070C0"/>
                </a:solidFill>
              </a:rPr>
              <a:t>for</a:t>
            </a:r>
            <a:r>
              <a:rPr lang="zh-CN" altLang="en-US" sz="1200" dirty="0">
                <a:solidFill>
                  <a:srgbClr val="0070C0"/>
                </a:solidFill>
              </a:rPr>
              <a:t> </a:t>
            </a:r>
            <a:r>
              <a:rPr lang="en-US" altLang="zh-CN" sz="1200" dirty="0">
                <a:solidFill>
                  <a:srgbClr val="0070C0"/>
                </a:solidFill>
              </a:rPr>
              <a:t>Semantic</a:t>
            </a:r>
            <a:r>
              <a:rPr lang="zh-CN" altLang="en-US" sz="1200" dirty="0">
                <a:solidFill>
                  <a:srgbClr val="0070C0"/>
                </a:solidFill>
              </a:rPr>
              <a:t> </a:t>
            </a:r>
            <a:r>
              <a:rPr lang="en-US" altLang="zh-CN" sz="1200" dirty="0">
                <a:solidFill>
                  <a:srgbClr val="0070C0"/>
                </a:solidFill>
              </a:rPr>
              <a:t>Segmentation,</a:t>
            </a:r>
            <a:r>
              <a:rPr lang="zh-CN" altLang="en-US" sz="1200" dirty="0">
                <a:solidFill>
                  <a:srgbClr val="0070C0"/>
                </a:solidFill>
              </a:rPr>
              <a:t> </a:t>
            </a:r>
            <a:r>
              <a:rPr lang="en-US" altLang="zh-CN" sz="1200" dirty="0">
                <a:solidFill>
                  <a:srgbClr val="0070C0"/>
                </a:solidFill>
              </a:rPr>
              <a:t>CVPR</a:t>
            </a:r>
            <a:r>
              <a:rPr lang="zh-CN" altLang="en-US" sz="1200" dirty="0">
                <a:solidFill>
                  <a:srgbClr val="0070C0"/>
                </a:solidFill>
              </a:rPr>
              <a:t> </a:t>
            </a:r>
            <a:r>
              <a:rPr lang="en-US" altLang="zh-CN" sz="1200" dirty="0">
                <a:solidFill>
                  <a:srgbClr val="0070C0"/>
                </a:solidFill>
              </a:rPr>
              <a:t>2015</a:t>
            </a:r>
            <a:endParaRPr lang="en-US" sz="1200" dirty="0">
              <a:solidFill>
                <a:srgbClr val="0070C0"/>
              </a:solidFill>
            </a:endParaRPr>
          </a:p>
        </p:txBody>
      </p:sp>
    </p:spTree>
    <p:extLst>
      <p:ext uri="{BB962C8B-B14F-4D97-AF65-F5344CB8AC3E}">
        <p14:creationId xmlns:p14="http://schemas.microsoft.com/office/powerpoint/2010/main" val="190332261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From</a:t>
            </a:r>
            <a:r>
              <a:rPr lang="zh-CN" altLang="en-US" dirty="0"/>
              <a:t> </a:t>
            </a:r>
            <a:r>
              <a:rPr lang="en-US" altLang="zh-CN" dirty="0"/>
              <a:t>Convnets</a:t>
            </a:r>
            <a:r>
              <a:rPr lang="zh-CN" altLang="en-US" dirty="0"/>
              <a:t> </a:t>
            </a:r>
            <a:r>
              <a:rPr lang="en-US" altLang="zh-CN" dirty="0"/>
              <a:t>to</a:t>
            </a:r>
            <a:r>
              <a:rPr lang="zh-CN" altLang="en-US" dirty="0"/>
              <a:t> </a:t>
            </a:r>
            <a:r>
              <a:rPr lang="en-US" altLang="zh-CN" dirty="0"/>
              <a:t>FCN</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573731" y="1161598"/>
            <a:ext cx="5996539" cy="3422237"/>
          </a:xfrm>
        </p:spPr>
      </p:pic>
      <p:sp>
        <p:nvSpPr>
          <p:cNvPr id="5" name="TextBox 4"/>
          <p:cNvSpPr txBox="1"/>
          <p:nvPr/>
        </p:nvSpPr>
        <p:spPr>
          <a:xfrm>
            <a:off x="4715576" y="4774483"/>
            <a:ext cx="4918334" cy="276999"/>
          </a:xfrm>
          <a:prstGeom prst="rect">
            <a:avLst/>
          </a:prstGeom>
          <a:noFill/>
        </p:spPr>
        <p:txBody>
          <a:bodyPr wrap="none" rtlCol="0">
            <a:spAutoFit/>
          </a:bodyPr>
          <a:lstStyle/>
          <a:p>
            <a:r>
              <a:rPr lang="en-US" altLang="zh-CN" sz="1200" dirty="0">
                <a:solidFill>
                  <a:srgbClr val="0070C0"/>
                </a:solidFill>
              </a:rPr>
              <a:t>Fully</a:t>
            </a:r>
            <a:r>
              <a:rPr lang="zh-CN" altLang="en-US" sz="1200" dirty="0">
                <a:solidFill>
                  <a:srgbClr val="0070C0"/>
                </a:solidFill>
              </a:rPr>
              <a:t> </a:t>
            </a:r>
            <a:r>
              <a:rPr lang="en-US" altLang="zh-CN" sz="1200" dirty="0">
                <a:solidFill>
                  <a:srgbClr val="0070C0"/>
                </a:solidFill>
              </a:rPr>
              <a:t>convolutional</a:t>
            </a:r>
            <a:r>
              <a:rPr lang="zh-CN" altLang="en-US" sz="1200" dirty="0">
                <a:solidFill>
                  <a:srgbClr val="0070C0"/>
                </a:solidFill>
              </a:rPr>
              <a:t> </a:t>
            </a:r>
            <a:r>
              <a:rPr lang="en-US" altLang="zh-CN" sz="1200" dirty="0">
                <a:solidFill>
                  <a:srgbClr val="0070C0"/>
                </a:solidFill>
              </a:rPr>
              <a:t>Networks</a:t>
            </a:r>
            <a:r>
              <a:rPr lang="zh-CN" altLang="en-US" sz="1200" dirty="0">
                <a:solidFill>
                  <a:srgbClr val="0070C0"/>
                </a:solidFill>
              </a:rPr>
              <a:t> </a:t>
            </a:r>
            <a:r>
              <a:rPr lang="en-US" altLang="zh-CN" sz="1200" dirty="0">
                <a:solidFill>
                  <a:srgbClr val="0070C0"/>
                </a:solidFill>
              </a:rPr>
              <a:t>for</a:t>
            </a:r>
            <a:r>
              <a:rPr lang="zh-CN" altLang="en-US" sz="1200" dirty="0">
                <a:solidFill>
                  <a:srgbClr val="0070C0"/>
                </a:solidFill>
              </a:rPr>
              <a:t> </a:t>
            </a:r>
            <a:r>
              <a:rPr lang="en-US" altLang="zh-CN" sz="1200" dirty="0">
                <a:solidFill>
                  <a:srgbClr val="0070C0"/>
                </a:solidFill>
              </a:rPr>
              <a:t>Semantic</a:t>
            </a:r>
            <a:r>
              <a:rPr lang="zh-CN" altLang="en-US" sz="1200" dirty="0">
                <a:solidFill>
                  <a:srgbClr val="0070C0"/>
                </a:solidFill>
              </a:rPr>
              <a:t> </a:t>
            </a:r>
            <a:r>
              <a:rPr lang="en-US" altLang="zh-CN" sz="1200" dirty="0">
                <a:solidFill>
                  <a:srgbClr val="0070C0"/>
                </a:solidFill>
              </a:rPr>
              <a:t>Segmentation,</a:t>
            </a:r>
            <a:r>
              <a:rPr lang="zh-CN" altLang="en-US" sz="1200" dirty="0">
                <a:solidFill>
                  <a:srgbClr val="0070C0"/>
                </a:solidFill>
              </a:rPr>
              <a:t> </a:t>
            </a:r>
            <a:r>
              <a:rPr lang="en-US" altLang="zh-CN" sz="1200" dirty="0">
                <a:solidFill>
                  <a:srgbClr val="0070C0"/>
                </a:solidFill>
              </a:rPr>
              <a:t>CVPR</a:t>
            </a:r>
            <a:r>
              <a:rPr lang="zh-CN" altLang="en-US" sz="1200" dirty="0">
                <a:solidFill>
                  <a:srgbClr val="0070C0"/>
                </a:solidFill>
              </a:rPr>
              <a:t> </a:t>
            </a:r>
            <a:r>
              <a:rPr lang="en-US" altLang="zh-CN" sz="1200" dirty="0">
                <a:solidFill>
                  <a:srgbClr val="0070C0"/>
                </a:solidFill>
              </a:rPr>
              <a:t>2015</a:t>
            </a:r>
            <a:endParaRPr lang="en-US" sz="1200" dirty="0">
              <a:solidFill>
                <a:srgbClr val="0070C0"/>
              </a:solidFill>
            </a:endParaRPr>
          </a:p>
        </p:txBody>
      </p:sp>
    </p:spTree>
    <p:extLst>
      <p:ext uri="{BB962C8B-B14F-4D97-AF65-F5344CB8AC3E}">
        <p14:creationId xmlns:p14="http://schemas.microsoft.com/office/powerpoint/2010/main" val="183549972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Pixel</a:t>
            </a:r>
            <a:r>
              <a:rPr lang="zh-CN" altLang="en-US" dirty="0"/>
              <a:t> </a:t>
            </a:r>
            <a:r>
              <a:rPr lang="en-US" altLang="zh-CN" dirty="0"/>
              <a:t>in</a:t>
            </a:r>
            <a:r>
              <a:rPr lang="zh-CN" altLang="en-US" dirty="0"/>
              <a:t> </a:t>
            </a:r>
            <a:r>
              <a:rPr lang="en-US" altLang="zh-CN" dirty="0"/>
              <a:t>,</a:t>
            </a:r>
            <a:r>
              <a:rPr lang="zh-CN" altLang="en-US" dirty="0"/>
              <a:t> </a:t>
            </a:r>
            <a:r>
              <a:rPr lang="en-US" altLang="zh-CN" dirty="0"/>
              <a:t>Pixel</a:t>
            </a:r>
            <a:r>
              <a:rPr lang="zh-CN" altLang="en-US" dirty="0"/>
              <a:t> </a:t>
            </a:r>
            <a:r>
              <a:rPr lang="en-US" altLang="zh-CN" dirty="0"/>
              <a:t>out</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28650" y="1419413"/>
            <a:ext cx="7886700" cy="3163115"/>
          </a:xfrm>
        </p:spPr>
      </p:pic>
      <p:sp>
        <p:nvSpPr>
          <p:cNvPr id="5" name="Oval 4"/>
          <p:cNvSpPr/>
          <p:nvPr/>
        </p:nvSpPr>
        <p:spPr>
          <a:xfrm>
            <a:off x="6397229" y="3332560"/>
            <a:ext cx="1135856" cy="70723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 name="TextBox 5"/>
          <p:cNvSpPr txBox="1"/>
          <p:nvPr/>
        </p:nvSpPr>
        <p:spPr>
          <a:xfrm>
            <a:off x="2928537" y="4179928"/>
            <a:ext cx="4788490" cy="530915"/>
          </a:xfrm>
          <a:prstGeom prst="rect">
            <a:avLst/>
          </a:prstGeom>
          <a:noFill/>
        </p:spPr>
        <p:txBody>
          <a:bodyPr wrap="none" rtlCol="0">
            <a:spAutoFit/>
          </a:bodyPr>
          <a:lstStyle/>
          <a:p>
            <a:r>
              <a:rPr lang="en-US" sz="1800" dirty="0">
                <a:solidFill>
                  <a:srgbClr val="FF0000"/>
                </a:solidFill>
              </a:rPr>
              <a:t>Upsampling is backwards strided convolution</a:t>
            </a:r>
          </a:p>
          <a:p>
            <a:endParaRPr lang="en-US" sz="1050" dirty="0"/>
          </a:p>
        </p:txBody>
      </p:sp>
    </p:spTree>
    <p:extLst>
      <p:ext uri="{BB962C8B-B14F-4D97-AF65-F5344CB8AC3E}">
        <p14:creationId xmlns:p14="http://schemas.microsoft.com/office/powerpoint/2010/main" val="618417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fill="hold"/>
                                        <p:tgtEl>
                                          <p:spTgt spid="6"/>
                                        </p:tgtEl>
                                        <p:attrNameLst>
                                          <p:attrName>ppt_x</p:attrName>
                                        </p:attrNameLst>
                                      </p:cBhvr>
                                      <p:tavLst>
                                        <p:tav tm="0">
                                          <p:val>
                                            <p:strVal val="#ppt_x"/>
                                          </p:val>
                                        </p:tav>
                                        <p:tav tm="100000">
                                          <p:val>
                                            <p:strVal val="#ppt_x"/>
                                          </p:val>
                                        </p:tav>
                                      </p:tavLst>
                                    </p:anim>
                                    <p:anim calcmode="lin" valueType="num">
                                      <p:cBhvr additive="base">
                                        <p:cTn id="13"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How</a:t>
            </a:r>
            <a:r>
              <a:rPr lang="zh-CN" altLang="en-US" dirty="0"/>
              <a:t> </a:t>
            </a:r>
            <a:r>
              <a:rPr lang="en-US" altLang="zh-CN" dirty="0"/>
              <a:t>does</a:t>
            </a:r>
            <a:r>
              <a:rPr lang="zh-CN" altLang="en-US" dirty="0"/>
              <a:t> </a:t>
            </a:r>
            <a:r>
              <a:rPr lang="en-US" altLang="zh-CN" dirty="0"/>
              <a:t>convolution</a:t>
            </a:r>
            <a:r>
              <a:rPr lang="zh-CN" altLang="en-US" dirty="0"/>
              <a:t> </a:t>
            </a:r>
            <a:r>
              <a:rPr lang="en-US" altLang="zh-CN" dirty="0"/>
              <a:t>works</a:t>
            </a:r>
            <a:r>
              <a:rPr lang="zh-CN" altLang="en-US" dirty="0"/>
              <a:t> </a:t>
            </a:r>
            <a:r>
              <a:rPr lang="en-US" altLang="zh-CN" dirty="0"/>
              <a:t>?</a:t>
            </a:r>
            <a:endParaRPr lang="en-US" dirty="0"/>
          </a:p>
        </p:txBody>
      </p:sp>
      <p:sp>
        <p:nvSpPr>
          <p:cNvPr id="3" name="Rectangle 2"/>
          <p:cNvSpPr/>
          <p:nvPr/>
        </p:nvSpPr>
        <p:spPr>
          <a:xfrm>
            <a:off x="628650" y="1404550"/>
            <a:ext cx="3621504" cy="369332"/>
          </a:xfrm>
          <a:prstGeom prst="rect">
            <a:avLst/>
          </a:prstGeom>
        </p:spPr>
        <p:txBody>
          <a:bodyPr wrap="none">
            <a:spAutoFit/>
          </a:bodyPr>
          <a:lstStyle/>
          <a:p>
            <a:r>
              <a:rPr lang="en-US" sz="1800" dirty="0">
                <a:solidFill>
                  <a:srgbClr val="FF0000"/>
                </a:solidFill>
                <a:latin typeface="Roboto Slab" charset="0"/>
              </a:rPr>
              <a:t>Convolution as a matrix operation</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0800" y="2113893"/>
            <a:ext cx="2324100" cy="2466975"/>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62829" y="1253564"/>
            <a:ext cx="2952750" cy="3571875"/>
          </a:xfrm>
          <a:prstGeom prst="rect">
            <a:avLst/>
          </a:prstGeom>
        </p:spPr>
      </p:pic>
      <p:sp>
        <p:nvSpPr>
          <p:cNvPr id="7" name="TextBox 6"/>
          <p:cNvSpPr txBox="1"/>
          <p:nvPr/>
        </p:nvSpPr>
        <p:spPr>
          <a:xfrm>
            <a:off x="6420507" y="4739140"/>
            <a:ext cx="2170787" cy="253916"/>
          </a:xfrm>
          <a:prstGeom prst="rect">
            <a:avLst/>
          </a:prstGeom>
          <a:noFill/>
        </p:spPr>
        <p:txBody>
          <a:bodyPr wrap="none" rtlCol="0">
            <a:spAutoFit/>
          </a:bodyPr>
          <a:lstStyle/>
          <a:p>
            <a:r>
              <a:rPr lang="en-US" altLang="zh-CN" sz="1050" dirty="0">
                <a:solidFill>
                  <a:srgbClr val="0070C0"/>
                </a:solidFill>
              </a:rPr>
              <a:t>From</a:t>
            </a:r>
            <a:r>
              <a:rPr lang="zh-CN" altLang="en-US" sz="1050" dirty="0">
                <a:solidFill>
                  <a:srgbClr val="0070C0"/>
                </a:solidFill>
              </a:rPr>
              <a:t> </a:t>
            </a:r>
            <a:r>
              <a:rPr lang="en-US" altLang="zh-CN" sz="1050" dirty="0" err="1">
                <a:solidFill>
                  <a:srgbClr val="0070C0"/>
                </a:solidFill>
              </a:rPr>
              <a:t>Theano</a:t>
            </a:r>
            <a:r>
              <a:rPr lang="zh-CN" altLang="en-US" sz="1050" dirty="0">
                <a:solidFill>
                  <a:srgbClr val="0070C0"/>
                </a:solidFill>
              </a:rPr>
              <a:t> </a:t>
            </a:r>
            <a:r>
              <a:rPr lang="en-US" altLang="zh-CN" sz="1050" dirty="0">
                <a:solidFill>
                  <a:srgbClr val="0070C0"/>
                </a:solidFill>
              </a:rPr>
              <a:t>Document</a:t>
            </a:r>
            <a:r>
              <a:rPr lang="zh-CN" altLang="en-US" sz="1050" dirty="0">
                <a:solidFill>
                  <a:srgbClr val="0070C0"/>
                </a:solidFill>
              </a:rPr>
              <a:t> </a:t>
            </a:r>
            <a:r>
              <a:rPr lang="en-US" altLang="zh-CN" sz="1050" dirty="0">
                <a:solidFill>
                  <a:srgbClr val="0070C0"/>
                </a:solidFill>
              </a:rPr>
              <a:t>Website</a:t>
            </a:r>
            <a:endParaRPr lang="en-US" sz="1050" dirty="0">
              <a:solidFill>
                <a:srgbClr val="0070C0"/>
              </a:solidFill>
            </a:endParaRPr>
          </a:p>
        </p:txBody>
      </p:sp>
    </p:spTree>
    <p:extLst>
      <p:ext uri="{BB962C8B-B14F-4D97-AF65-F5344CB8AC3E}">
        <p14:creationId xmlns:p14="http://schemas.microsoft.com/office/powerpoint/2010/main" val="107112593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err="1"/>
              <a:t>Upsampling</a:t>
            </a:r>
            <a:r>
              <a:rPr lang="zh-CN" altLang="en-US" dirty="0"/>
              <a:t> </a:t>
            </a:r>
            <a:r>
              <a:rPr lang="en-US" altLang="zh-CN" dirty="0"/>
              <a:t>is</a:t>
            </a:r>
            <a:r>
              <a:rPr lang="zh-CN" altLang="en-US" dirty="0"/>
              <a:t> </a:t>
            </a:r>
            <a:r>
              <a:rPr lang="en-US" altLang="zh-CN" dirty="0"/>
              <a:t>backwards</a:t>
            </a:r>
            <a:r>
              <a:rPr lang="zh-CN" altLang="en-US" dirty="0"/>
              <a:t> </a:t>
            </a:r>
            <a:r>
              <a:rPr lang="en-US" altLang="zh-CN" dirty="0" err="1"/>
              <a:t>strided</a:t>
            </a:r>
            <a:r>
              <a:rPr lang="zh-CN" altLang="en-US" dirty="0"/>
              <a:t> </a:t>
            </a:r>
            <a:r>
              <a:rPr lang="en-US" altLang="zh-CN" dirty="0"/>
              <a:t>convolution</a:t>
            </a:r>
            <a:endParaRPr lang="en-US" dirty="0"/>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121554" y="1369219"/>
            <a:ext cx="2900892" cy="3263504"/>
          </a:xfrm>
        </p:spPr>
      </p:pic>
      <p:sp>
        <p:nvSpPr>
          <p:cNvPr id="7" name="TextBox 6"/>
          <p:cNvSpPr txBox="1"/>
          <p:nvPr/>
        </p:nvSpPr>
        <p:spPr>
          <a:xfrm>
            <a:off x="6420507" y="4739140"/>
            <a:ext cx="2170787" cy="253916"/>
          </a:xfrm>
          <a:prstGeom prst="rect">
            <a:avLst/>
          </a:prstGeom>
          <a:noFill/>
        </p:spPr>
        <p:txBody>
          <a:bodyPr wrap="none" rtlCol="0">
            <a:spAutoFit/>
          </a:bodyPr>
          <a:lstStyle/>
          <a:p>
            <a:r>
              <a:rPr lang="en-US" altLang="zh-CN" sz="1050" dirty="0">
                <a:solidFill>
                  <a:srgbClr val="0070C0"/>
                </a:solidFill>
              </a:rPr>
              <a:t>From</a:t>
            </a:r>
            <a:r>
              <a:rPr lang="zh-CN" altLang="en-US" sz="1050" dirty="0">
                <a:solidFill>
                  <a:srgbClr val="0070C0"/>
                </a:solidFill>
              </a:rPr>
              <a:t> </a:t>
            </a:r>
            <a:r>
              <a:rPr lang="en-US" altLang="zh-CN" sz="1050" dirty="0" err="1">
                <a:solidFill>
                  <a:srgbClr val="0070C0"/>
                </a:solidFill>
              </a:rPr>
              <a:t>Theano</a:t>
            </a:r>
            <a:r>
              <a:rPr lang="zh-CN" altLang="en-US" sz="1050" dirty="0">
                <a:solidFill>
                  <a:srgbClr val="0070C0"/>
                </a:solidFill>
              </a:rPr>
              <a:t> </a:t>
            </a:r>
            <a:r>
              <a:rPr lang="en-US" altLang="zh-CN" sz="1050" dirty="0">
                <a:solidFill>
                  <a:srgbClr val="0070C0"/>
                </a:solidFill>
              </a:rPr>
              <a:t>Document</a:t>
            </a:r>
            <a:r>
              <a:rPr lang="zh-CN" altLang="en-US" sz="1050" dirty="0">
                <a:solidFill>
                  <a:srgbClr val="0070C0"/>
                </a:solidFill>
              </a:rPr>
              <a:t> </a:t>
            </a:r>
            <a:r>
              <a:rPr lang="en-US" altLang="zh-CN" sz="1050" dirty="0">
                <a:solidFill>
                  <a:srgbClr val="0070C0"/>
                </a:solidFill>
              </a:rPr>
              <a:t>Website</a:t>
            </a:r>
            <a:endParaRPr lang="en-US" sz="1050" dirty="0">
              <a:solidFill>
                <a:srgbClr val="0070C0"/>
              </a:solidFill>
            </a:endParaRPr>
          </a:p>
        </p:txBody>
      </p:sp>
      <p:sp>
        <p:nvSpPr>
          <p:cNvPr id="3" name="TextBox 2"/>
          <p:cNvSpPr txBox="1"/>
          <p:nvPr/>
        </p:nvSpPr>
        <p:spPr>
          <a:xfrm>
            <a:off x="510409" y="4415975"/>
            <a:ext cx="3456395" cy="623248"/>
          </a:xfrm>
          <a:prstGeom prst="rect">
            <a:avLst/>
          </a:prstGeom>
          <a:noFill/>
        </p:spPr>
        <p:txBody>
          <a:bodyPr wrap="none" rtlCol="0">
            <a:spAutoFit/>
          </a:bodyPr>
          <a:lstStyle/>
          <a:p>
            <a:r>
              <a:rPr lang="en-US" sz="2400" dirty="0">
                <a:solidFill>
                  <a:srgbClr val="FF0000"/>
                </a:solidFill>
              </a:rPr>
              <a:t>Transposed convolution</a:t>
            </a:r>
          </a:p>
          <a:p>
            <a:endParaRPr lang="en-US" sz="1050" dirty="0"/>
          </a:p>
        </p:txBody>
      </p:sp>
    </p:spTree>
    <p:extLst>
      <p:ext uri="{BB962C8B-B14F-4D97-AF65-F5344CB8AC3E}">
        <p14:creationId xmlns:p14="http://schemas.microsoft.com/office/powerpoint/2010/main" val="13630867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Framework</a:t>
            </a:r>
            <a:r>
              <a:rPr lang="zh-CN" altLang="en-US" dirty="0"/>
              <a:t> </a:t>
            </a:r>
            <a:r>
              <a:rPr lang="en-US" altLang="zh-CN" dirty="0"/>
              <a:t>of</a:t>
            </a:r>
            <a:r>
              <a:rPr lang="zh-CN" altLang="en-US" dirty="0"/>
              <a:t> </a:t>
            </a:r>
            <a:r>
              <a:rPr lang="en-US" altLang="zh-CN" dirty="0"/>
              <a:t>FCN</a:t>
            </a:r>
            <a:endParaRPr lang="en-US" dirty="0"/>
          </a:p>
        </p:txBody>
      </p:sp>
      <p:pic>
        <p:nvPicPr>
          <p:cNvPr id="8" name="Content Placeholder 7"/>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41889" y="1816406"/>
            <a:ext cx="9002111" cy="1257870"/>
          </a:xfrm>
        </p:spPr>
      </p:pic>
    </p:spTree>
    <p:extLst>
      <p:ext uri="{BB962C8B-B14F-4D97-AF65-F5344CB8AC3E}">
        <p14:creationId xmlns:p14="http://schemas.microsoft.com/office/powerpoint/2010/main" val="95163465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Framework</a:t>
            </a:r>
            <a:r>
              <a:rPr lang="zh-CN" altLang="en-US" dirty="0"/>
              <a:t> </a:t>
            </a:r>
            <a:r>
              <a:rPr lang="en-US" altLang="zh-CN" dirty="0"/>
              <a:t>of</a:t>
            </a:r>
            <a:r>
              <a:rPr lang="zh-CN" altLang="en-US" dirty="0"/>
              <a:t> </a:t>
            </a:r>
            <a:r>
              <a:rPr lang="en-US" altLang="zh-CN" dirty="0"/>
              <a:t>FCN</a:t>
            </a:r>
            <a:endParaRPr lang="en-US" dirty="0"/>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49302" y="1369219"/>
            <a:ext cx="7045397" cy="3263504"/>
          </a:xfrm>
        </p:spPr>
      </p:pic>
      <p:pic>
        <p:nvPicPr>
          <p:cNvPr id="4" name="Content Placeholder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8242" y="3192517"/>
            <a:ext cx="4009651" cy="1783105"/>
          </a:xfrm>
          <a:prstGeom prst="rect">
            <a:avLst/>
          </a:prstGeom>
        </p:spPr>
      </p:pic>
    </p:spTree>
    <p:extLst>
      <p:ext uri="{BB962C8B-B14F-4D97-AF65-F5344CB8AC3E}">
        <p14:creationId xmlns:p14="http://schemas.microsoft.com/office/powerpoint/2010/main" val="158837550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More</a:t>
            </a:r>
            <a:r>
              <a:rPr lang="zh-CN" altLang="en-US" dirty="0"/>
              <a:t> </a:t>
            </a:r>
            <a:r>
              <a:rPr lang="en-US" altLang="zh-CN" dirty="0"/>
              <a:t>than</a:t>
            </a:r>
            <a:r>
              <a:rPr lang="zh-CN" altLang="en-US" dirty="0"/>
              <a:t> </a:t>
            </a:r>
            <a:r>
              <a:rPr lang="en-US" altLang="zh-CN" dirty="0"/>
              <a:t>one</a:t>
            </a:r>
            <a:r>
              <a:rPr lang="zh-CN" altLang="en-US" dirty="0"/>
              <a:t> </a:t>
            </a:r>
            <a:r>
              <a:rPr lang="en-US" altLang="zh-CN" dirty="0"/>
              <a:t>upsampling</a:t>
            </a:r>
            <a:r>
              <a:rPr lang="zh-CN" altLang="en-US" dirty="0"/>
              <a:t> </a:t>
            </a:r>
            <a:r>
              <a:rPr lang="en-US" altLang="zh-CN" dirty="0"/>
              <a:t>layer</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85825" y="1467446"/>
            <a:ext cx="7372350" cy="3067050"/>
          </a:xfrm>
        </p:spPr>
      </p:pic>
      <p:sp>
        <p:nvSpPr>
          <p:cNvPr id="5" name="TextBox 4"/>
          <p:cNvSpPr txBox="1"/>
          <p:nvPr/>
        </p:nvSpPr>
        <p:spPr>
          <a:xfrm>
            <a:off x="2897772" y="4733925"/>
            <a:ext cx="5240537" cy="253916"/>
          </a:xfrm>
          <a:prstGeom prst="rect">
            <a:avLst/>
          </a:prstGeom>
          <a:noFill/>
        </p:spPr>
        <p:txBody>
          <a:bodyPr wrap="none" rtlCol="0">
            <a:spAutoFit/>
          </a:bodyPr>
          <a:lstStyle/>
          <a:p>
            <a:r>
              <a:rPr lang="en-US" sz="1050" dirty="0">
                <a:solidFill>
                  <a:srgbClr val="0070C0"/>
                </a:solidFill>
              </a:rPr>
              <a:t>Noh et al, “Learning Deconvolution Network for Semantic Segmentation”, ICCV 2015</a:t>
            </a:r>
          </a:p>
        </p:txBody>
      </p:sp>
    </p:spTree>
    <p:extLst>
      <p:ext uri="{BB962C8B-B14F-4D97-AF65-F5344CB8AC3E}">
        <p14:creationId xmlns:p14="http://schemas.microsoft.com/office/powerpoint/2010/main" val="63102947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FCN</a:t>
            </a:r>
            <a:r>
              <a:rPr lang="zh-CN" altLang="en-US" dirty="0"/>
              <a:t> </a:t>
            </a:r>
            <a:r>
              <a:rPr lang="en-US" altLang="zh-CN" dirty="0"/>
              <a:t>is</a:t>
            </a:r>
            <a:r>
              <a:rPr lang="zh-CN" altLang="en-US" dirty="0"/>
              <a:t> </a:t>
            </a:r>
            <a:r>
              <a:rPr lang="en-US" altLang="zh-CN" dirty="0"/>
              <a:t>still</a:t>
            </a:r>
            <a:r>
              <a:rPr lang="zh-CN" altLang="en-US" dirty="0"/>
              <a:t> </a:t>
            </a:r>
            <a:r>
              <a:rPr lang="en-US" altLang="zh-CN" dirty="0"/>
              <a:t>not</a:t>
            </a:r>
            <a:r>
              <a:rPr lang="zh-CN" altLang="en-US" dirty="0"/>
              <a:t> </a:t>
            </a:r>
            <a:r>
              <a:rPr lang="en-US" altLang="zh-CN" dirty="0"/>
              <a:t>good</a:t>
            </a:r>
            <a:r>
              <a:rPr lang="zh-CN" altLang="en-US" dirty="0"/>
              <a:t> </a:t>
            </a:r>
            <a:r>
              <a:rPr lang="en-US" altLang="zh-CN" dirty="0"/>
              <a:t>?</a:t>
            </a:r>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41075" y="1112721"/>
            <a:ext cx="2400300" cy="3400425"/>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7175" y="1124546"/>
            <a:ext cx="4533900" cy="3400425"/>
          </a:xfrm>
          <a:prstGeom prst="rect">
            <a:avLst/>
          </a:prstGeom>
        </p:spPr>
      </p:pic>
      <p:sp>
        <p:nvSpPr>
          <p:cNvPr id="3" name="Rectangle 2"/>
          <p:cNvSpPr/>
          <p:nvPr/>
        </p:nvSpPr>
        <p:spPr>
          <a:xfrm>
            <a:off x="1927334" y="3322583"/>
            <a:ext cx="733097" cy="1202388"/>
          </a:xfrm>
          <a:prstGeom prst="rect">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 name="Rectangle 5"/>
          <p:cNvSpPr/>
          <p:nvPr/>
        </p:nvSpPr>
        <p:spPr>
          <a:xfrm>
            <a:off x="6634655" y="3322583"/>
            <a:ext cx="733097" cy="1202388"/>
          </a:xfrm>
          <a:prstGeom prst="rect">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 name="Rectangle 3"/>
          <p:cNvSpPr/>
          <p:nvPr/>
        </p:nvSpPr>
        <p:spPr>
          <a:xfrm>
            <a:off x="1536698" y="4662185"/>
            <a:ext cx="6883616" cy="415498"/>
          </a:xfrm>
          <a:prstGeom prst="rect">
            <a:avLst/>
          </a:prstGeom>
        </p:spPr>
        <p:txBody>
          <a:bodyPr wrap="none">
            <a:spAutoFit/>
          </a:bodyPr>
          <a:lstStyle/>
          <a:p>
            <a:r>
              <a:rPr lang="en-US" altLang="zh-CN" sz="2100" dirty="0"/>
              <a:t>Very</a:t>
            </a:r>
            <a:r>
              <a:rPr lang="zh-CN" altLang="en-US" sz="2100" dirty="0"/>
              <a:t> </a:t>
            </a:r>
            <a:r>
              <a:rPr lang="en-US" altLang="zh-CN" sz="2100" dirty="0"/>
              <a:t>coarse</a:t>
            </a:r>
            <a:r>
              <a:rPr lang="zh-CN" altLang="en-US" sz="2100" dirty="0"/>
              <a:t> </a:t>
            </a:r>
            <a:r>
              <a:rPr lang="en-US" altLang="zh-CN" sz="2100" dirty="0"/>
              <a:t>feature</a:t>
            </a:r>
            <a:r>
              <a:rPr lang="zh-CN" altLang="en-US" sz="2100" dirty="0"/>
              <a:t> </a:t>
            </a:r>
            <a:r>
              <a:rPr lang="en-US" altLang="zh-CN" sz="2100" dirty="0"/>
              <a:t>maps</a:t>
            </a:r>
            <a:r>
              <a:rPr lang="zh-CN" altLang="en-US" sz="2100" dirty="0"/>
              <a:t>  </a:t>
            </a:r>
            <a:r>
              <a:rPr lang="en-US" altLang="zh-CN" sz="2100" dirty="0"/>
              <a:t>---</a:t>
            </a:r>
            <a:r>
              <a:rPr lang="zh-CN" altLang="en-US" sz="2100" dirty="0"/>
              <a:t> </a:t>
            </a:r>
            <a:r>
              <a:rPr lang="en-US" altLang="zh-CN" sz="2100" dirty="0">
                <a:solidFill>
                  <a:srgbClr val="FF0000"/>
                </a:solidFill>
              </a:rPr>
              <a:t>FCN-8s</a:t>
            </a:r>
            <a:r>
              <a:rPr lang="zh-CN" altLang="en-US" sz="2100" dirty="0">
                <a:solidFill>
                  <a:srgbClr val="FF0000"/>
                </a:solidFill>
              </a:rPr>
              <a:t> </a:t>
            </a:r>
            <a:r>
              <a:rPr lang="en-US" altLang="zh-CN" sz="2100" dirty="0">
                <a:solidFill>
                  <a:srgbClr val="FF0000"/>
                </a:solidFill>
              </a:rPr>
              <a:t>is</a:t>
            </a:r>
            <a:r>
              <a:rPr lang="zh-CN" altLang="en-US" sz="2100" dirty="0">
                <a:solidFill>
                  <a:srgbClr val="FF0000"/>
                </a:solidFill>
              </a:rPr>
              <a:t> </a:t>
            </a:r>
            <a:r>
              <a:rPr lang="en-US" altLang="zh-CN" sz="2100" dirty="0">
                <a:solidFill>
                  <a:srgbClr val="FF0000"/>
                </a:solidFill>
              </a:rPr>
              <a:t>still</a:t>
            </a:r>
            <a:r>
              <a:rPr lang="zh-CN" altLang="en-US" sz="2100" dirty="0">
                <a:solidFill>
                  <a:srgbClr val="FF0000"/>
                </a:solidFill>
              </a:rPr>
              <a:t> </a:t>
            </a:r>
            <a:r>
              <a:rPr lang="en-US" altLang="zh-CN" sz="2100" dirty="0">
                <a:solidFill>
                  <a:srgbClr val="FF0000"/>
                </a:solidFill>
              </a:rPr>
              <a:t>very</a:t>
            </a:r>
            <a:r>
              <a:rPr lang="zh-CN" altLang="en-US" sz="2100" dirty="0">
                <a:solidFill>
                  <a:srgbClr val="FF0000"/>
                </a:solidFill>
              </a:rPr>
              <a:t> </a:t>
            </a:r>
            <a:r>
              <a:rPr lang="en-US" altLang="zh-CN" sz="2100" dirty="0">
                <a:solidFill>
                  <a:srgbClr val="FF0000"/>
                </a:solidFill>
              </a:rPr>
              <a:t>coarse</a:t>
            </a:r>
            <a:endParaRPr lang="en-US" sz="2100" dirty="0"/>
          </a:p>
        </p:txBody>
      </p:sp>
    </p:spTree>
    <p:extLst>
      <p:ext uri="{BB962C8B-B14F-4D97-AF65-F5344CB8AC3E}">
        <p14:creationId xmlns:p14="http://schemas.microsoft.com/office/powerpoint/2010/main" val="121466562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Dilated</a:t>
            </a:r>
            <a:r>
              <a:rPr lang="zh-CN" altLang="en-US" dirty="0"/>
              <a:t> </a:t>
            </a:r>
            <a:r>
              <a:rPr lang="en-US" altLang="zh-CN" dirty="0"/>
              <a:t>Convolution</a:t>
            </a:r>
            <a:endParaRPr lang="en-US" dirty="0"/>
          </a:p>
        </p:txBody>
      </p:sp>
      <p:pic>
        <p:nvPicPr>
          <p:cNvPr id="8" name="Content Placeholder 7"/>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862263" y="1766888"/>
            <a:ext cx="3248025" cy="781050"/>
          </a:xfr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90838" y="3452813"/>
            <a:ext cx="3362325" cy="771525"/>
          </a:xfrm>
          <a:prstGeom prst="rect">
            <a:avLst/>
          </a:prstGeom>
        </p:spPr>
      </p:pic>
      <p:sp>
        <p:nvSpPr>
          <p:cNvPr id="10" name="TextBox 9"/>
          <p:cNvSpPr txBox="1"/>
          <p:nvPr/>
        </p:nvSpPr>
        <p:spPr>
          <a:xfrm>
            <a:off x="1029891" y="1268016"/>
            <a:ext cx="3518912" cy="369332"/>
          </a:xfrm>
          <a:prstGeom prst="rect">
            <a:avLst/>
          </a:prstGeom>
          <a:noFill/>
        </p:spPr>
        <p:txBody>
          <a:bodyPr wrap="none" rtlCol="0">
            <a:spAutoFit/>
          </a:bodyPr>
          <a:lstStyle/>
          <a:p>
            <a:r>
              <a:rPr lang="en-US" altLang="zh-CN" sz="1800" dirty="0"/>
              <a:t>Discrete</a:t>
            </a:r>
            <a:r>
              <a:rPr lang="zh-CN" altLang="en-US" sz="1800" dirty="0"/>
              <a:t> </a:t>
            </a:r>
            <a:r>
              <a:rPr lang="en-US" altLang="zh-CN" sz="1800" dirty="0"/>
              <a:t>Convolution</a:t>
            </a:r>
            <a:r>
              <a:rPr lang="zh-CN" altLang="en-US" sz="1800" dirty="0"/>
              <a:t> </a:t>
            </a:r>
            <a:r>
              <a:rPr lang="en-US" altLang="zh-CN" sz="1800" dirty="0"/>
              <a:t>Operation:</a:t>
            </a:r>
            <a:r>
              <a:rPr lang="zh-CN" altLang="en-US" sz="1800" dirty="0"/>
              <a:t> </a:t>
            </a:r>
            <a:endParaRPr lang="en-US" sz="1800" dirty="0"/>
          </a:p>
        </p:txBody>
      </p:sp>
      <p:sp>
        <p:nvSpPr>
          <p:cNvPr id="11" name="TextBox 10"/>
          <p:cNvSpPr txBox="1"/>
          <p:nvPr/>
        </p:nvSpPr>
        <p:spPr>
          <a:xfrm>
            <a:off x="1078148" y="2826059"/>
            <a:ext cx="3390672" cy="369332"/>
          </a:xfrm>
          <a:prstGeom prst="rect">
            <a:avLst/>
          </a:prstGeom>
          <a:noFill/>
        </p:spPr>
        <p:txBody>
          <a:bodyPr wrap="none" rtlCol="0">
            <a:spAutoFit/>
          </a:bodyPr>
          <a:lstStyle/>
          <a:p>
            <a:r>
              <a:rPr lang="en-US" altLang="zh-CN" sz="1800" dirty="0"/>
              <a:t>Dilated</a:t>
            </a:r>
            <a:r>
              <a:rPr lang="zh-CN" altLang="en-US" sz="1800" dirty="0"/>
              <a:t> </a:t>
            </a:r>
            <a:r>
              <a:rPr lang="en-US" altLang="zh-CN" sz="1800" dirty="0"/>
              <a:t>Convolution</a:t>
            </a:r>
            <a:r>
              <a:rPr lang="zh-CN" altLang="en-US" sz="1800" dirty="0"/>
              <a:t> </a:t>
            </a:r>
            <a:r>
              <a:rPr lang="en-US" altLang="zh-CN" sz="1800" dirty="0"/>
              <a:t>Operation:</a:t>
            </a:r>
            <a:r>
              <a:rPr lang="zh-CN" altLang="en-US" sz="1800" dirty="0"/>
              <a:t> </a:t>
            </a:r>
            <a:endParaRPr lang="en-US" sz="1800" dirty="0"/>
          </a:p>
        </p:txBody>
      </p:sp>
    </p:spTree>
    <p:extLst>
      <p:ext uri="{BB962C8B-B14F-4D97-AF65-F5344CB8AC3E}">
        <p14:creationId xmlns:p14="http://schemas.microsoft.com/office/powerpoint/2010/main" val="7619756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CBB42E-0BFE-6342-B467-F626C9773F4D}"/>
              </a:ext>
            </a:extLst>
          </p:cNvPr>
          <p:cNvSpPr>
            <a:spLocks noGrp="1"/>
          </p:cNvSpPr>
          <p:nvPr>
            <p:ph type="title"/>
          </p:nvPr>
        </p:nvSpPr>
        <p:spPr>
          <a:xfrm>
            <a:off x="356654" y="57150"/>
            <a:ext cx="8627990" cy="628650"/>
          </a:xfrm>
        </p:spPr>
        <p:txBody>
          <a:bodyPr/>
          <a:lstStyle/>
          <a:p>
            <a:r>
              <a:rPr lang="en-US" sz="2400" dirty="0"/>
              <a:t>Conceptual approach: Sliding window detection</a:t>
            </a:r>
          </a:p>
        </p:txBody>
      </p:sp>
      <p:sp>
        <p:nvSpPr>
          <p:cNvPr id="4" name="Content Placeholder 9">
            <a:extLst>
              <a:ext uri="{FF2B5EF4-FFF2-40B4-BE49-F238E27FC236}">
                <a16:creationId xmlns:a16="http://schemas.microsoft.com/office/drawing/2014/main" id="{F24CC8C0-9BBC-7C48-8F55-67A7E88C943D}"/>
              </a:ext>
            </a:extLst>
          </p:cNvPr>
          <p:cNvSpPr>
            <a:spLocks noGrp="1"/>
          </p:cNvSpPr>
          <p:nvPr>
            <p:ph idx="1"/>
          </p:nvPr>
        </p:nvSpPr>
        <p:spPr>
          <a:xfrm>
            <a:off x="1265126" y="3212793"/>
            <a:ext cx="6515100" cy="1543050"/>
          </a:xfrm>
        </p:spPr>
        <p:txBody>
          <a:bodyPr/>
          <a:lstStyle/>
          <a:p>
            <a:pPr marL="342900" indent="-342900">
              <a:buFont typeface="Arial"/>
              <a:buChar char="•"/>
            </a:pPr>
            <a:r>
              <a:rPr lang="en-US" dirty="0"/>
              <a:t>Slide a window across the image and evaluate a detection model at each location</a:t>
            </a:r>
            <a:endParaRPr lang="en-US" i="1" dirty="0"/>
          </a:p>
          <a:p>
            <a:pPr marL="642938" lvl="1" indent="-342900">
              <a:buFont typeface="Arial"/>
              <a:buChar char="•"/>
            </a:pPr>
            <a:r>
              <a:rPr lang="en-US" dirty="0"/>
              <a:t>Thousands of windows to evaluate: efficiency and low false positive rates are essential</a:t>
            </a:r>
          </a:p>
          <a:p>
            <a:pPr marL="642938" lvl="1" indent="-342900">
              <a:buFont typeface="Arial"/>
              <a:buChar char="•"/>
            </a:pPr>
            <a:r>
              <a:rPr lang="en-US" dirty="0"/>
              <a:t>Difficult to extend to a large range of scales, aspect ratios</a:t>
            </a:r>
          </a:p>
          <a:p>
            <a:endParaRPr lang="en-US" dirty="0"/>
          </a:p>
        </p:txBody>
      </p:sp>
      <p:pic>
        <p:nvPicPr>
          <p:cNvPr id="5" name="Picture 4">
            <a:extLst>
              <a:ext uri="{FF2B5EF4-FFF2-40B4-BE49-F238E27FC236}">
                <a16:creationId xmlns:a16="http://schemas.microsoft.com/office/drawing/2014/main" id="{ACB20B01-DCDC-3144-A4AA-D442EC5EC9D5}"/>
              </a:ext>
            </a:extLst>
          </p:cNvPr>
          <p:cNvPicPr>
            <a:picLocks noChangeAspect="1" noChangeArrowheads="1"/>
          </p:cNvPicPr>
          <p:nvPr/>
        </p:nvPicPr>
        <p:blipFill>
          <a:blip r:embed="rId3" cstate="print"/>
          <a:srcRect/>
          <a:stretch>
            <a:fillRect/>
          </a:stretch>
        </p:blipFill>
        <p:spPr bwMode="auto">
          <a:xfrm>
            <a:off x="2168607" y="512176"/>
            <a:ext cx="3849222" cy="2800114"/>
          </a:xfrm>
          <a:prstGeom prst="rect">
            <a:avLst/>
          </a:prstGeom>
          <a:noFill/>
          <a:ln w="9525">
            <a:noFill/>
            <a:miter lim="800000"/>
            <a:headEnd/>
            <a:tailEnd/>
          </a:ln>
        </p:spPr>
      </p:pic>
      <p:sp>
        <p:nvSpPr>
          <p:cNvPr id="6" name="AutoShape 5">
            <a:extLst>
              <a:ext uri="{FF2B5EF4-FFF2-40B4-BE49-F238E27FC236}">
                <a16:creationId xmlns:a16="http://schemas.microsoft.com/office/drawing/2014/main" id="{21AF2649-C514-C746-A972-75858F04AD41}"/>
              </a:ext>
            </a:extLst>
          </p:cNvPr>
          <p:cNvSpPr>
            <a:spLocks noChangeArrowheads="1"/>
          </p:cNvSpPr>
          <p:nvPr/>
        </p:nvSpPr>
        <p:spPr bwMode="auto">
          <a:xfrm>
            <a:off x="2282428" y="715264"/>
            <a:ext cx="467916" cy="514350"/>
          </a:xfrm>
          <a:prstGeom prst="roundRect">
            <a:avLst>
              <a:gd name="adj" fmla="val 16667"/>
            </a:avLst>
          </a:prstGeom>
          <a:noFill/>
          <a:ln w="25400">
            <a:solidFill>
              <a:srgbClr val="FF0000"/>
            </a:solidFill>
            <a:round/>
            <a:headEnd/>
            <a:tailEnd/>
          </a:ln>
        </p:spPr>
        <p:txBody>
          <a:bodyPr wrap="none" anchor="ctr"/>
          <a:lstStyle/>
          <a:p>
            <a:endParaRPr lang="en-US" sz="1050"/>
          </a:p>
        </p:txBody>
      </p:sp>
      <p:sp>
        <p:nvSpPr>
          <p:cNvPr id="7" name="AutoShape 5">
            <a:extLst>
              <a:ext uri="{FF2B5EF4-FFF2-40B4-BE49-F238E27FC236}">
                <a16:creationId xmlns:a16="http://schemas.microsoft.com/office/drawing/2014/main" id="{3DBDDE22-AF40-3E42-B8F4-B6960FCC109E}"/>
              </a:ext>
            </a:extLst>
          </p:cNvPr>
          <p:cNvSpPr>
            <a:spLocks noChangeArrowheads="1"/>
          </p:cNvSpPr>
          <p:nvPr/>
        </p:nvSpPr>
        <p:spPr bwMode="auto">
          <a:xfrm>
            <a:off x="5736382" y="1259078"/>
            <a:ext cx="971550" cy="628650"/>
          </a:xfrm>
          <a:prstGeom prst="rightArrow">
            <a:avLst>
              <a:gd name="adj1" fmla="val 50000"/>
              <a:gd name="adj2" fmla="val 38636"/>
            </a:avLst>
          </a:prstGeom>
          <a:solidFill>
            <a:srgbClr val="FF9900"/>
          </a:solidFill>
          <a:ln w="9525">
            <a:solidFill>
              <a:srgbClr val="FF0000"/>
            </a:solidFill>
            <a:miter lim="800000"/>
            <a:headEnd/>
            <a:tailEnd/>
          </a:ln>
        </p:spPr>
        <p:txBody>
          <a:bodyPr wrap="none" anchor="ctr"/>
          <a:lstStyle/>
          <a:p>
            <a:pPr algn="ctr"/>
            <a:r>
              <a:rPr lang="en-US" sz="1350" dirty="0"/>
              <a:t>Detection</a:t>
            </a:r>
          </a:p>
        </p:txBody>
      </p:sp>
      <p:graphicFrame>
        <p:nvGraphicFramePr>
          <p:cNvPr id="8" name="Object 7">
            <a:extLst>
              <a:ext uri="{FF2B5EF4-FFF2-40B4-BE49-F238E27FC236}">
                <a16:creationId xmlns:a16="http://schemas.microsoft.com/office/drawing/2014/main" id="{58F38BFB-AD13-4040-AEC6-4EB6E9B611F1}"/>
              </a:ext>
            </a:extLst>
          </p:cNvPr>
          <p:cNvGraphicFramePr>
            <a:graphicFrameLocks noChangeAspect="1"/>
          </p:cNvGraphicFramePr>
          <p:nvPr>
            <p:extLst>
              <p:ext uri="{D42A27DB-BD31-4B8C-83A1-F6EECF244321}">
                <p14:modId xmlns:p14="http://schemas.microsoft.com/office/powerpoint/2010/main" val="3576724194"/>
              </p:ext>
            </p:extLst>
          </p:nvPr>
        </p:nvGraphicFramePr>
        <p:xfrm>
          <a:off x="6824721" y="1197165"/>
          <a:ext cx="733425" cy="752475"/>
        </p:xfrm>
        <a:graphic>
          <a:graphicData uri="http://schemas.openxmlformats.org/presentationml/2006/ole">
            <mc:AlternateContent xmlns:mc="http://schemas.openxmlformats.org/markup-compatibility/2006">
              <mc:Choice xmlns:v="urn:schemas-microsoft-com:vml" Requires="v">
                <p:oleObj spid="_x0000_s1042" name="Image" r:id="rId4" imgW="977778" imgH="1002821" progId="Photoshop.Image.10">
                  <p:embed/>
                </p:oleObj>
              </mc:Choice>
              <mc:Fallback>
                <p:oleObj name="Image" r:id="rId4" imgW="977778" imgH="1002821" progId="Photoshop.Image.10">
                  <p:embed/>
                  <p:pic>
                    <p:nvPicPr>
                      <p:cNvPr id="8" name="Object 7">
                        <a:extLst>
                          <a:ext uri="{FF2B5EF4-FFF2-40B4-BE49-F238E27FC236}">
                            <a16:creationId xmlns:a16="http://schemas.microsoft.com/office/drawing/2014/main" id="{58F38BFB-AD13-4040-AEC6-4EB6E9B611F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24721" y="1197165"/>
                        <a:ext cx="733425" cy="7524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1825509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childTnLst>
                          </p:cTn>
                        </p:par>
                        <p:par>
                          <p:cTn id="9" fill="hold">
                            <p:stCondLst>
                              <p:cond delay="0"/>
                            </p:stCondLst>
                            <p:childTnLst>
                              <p:par>
                                <p:cTn id="10" presetID="0" presetClass="path" presetSubtype="0" accel="50000" decel="50000" fill="hold" grpId="1" nodeType="afterEffect">
                                  <p:stCondLst>
                                    <p:cond delay="0"/>
                                  </p:stCondLst>
                                  <p:childTnLst>
                                    <p:animMotion origin="layout" path="M -0.01007 -0.01204 L 0.36424 -0.01204 L 0.36337 0.03958 L -0.00503 0.03958 L -0.00503 0.0956 L 0.18073 0.09537 " pathEditMode="relative" rAng="0" ptsTypes="AAAAAA">
                                      <p:cBhvr>
                                        <p:cTn id="11" dur="2000" fill="hold"/>
                                        <p:tgtEl>
                                          <p:spTgt spid="6"/>
                                        </p:tgtEl>
                                        <p:attrNameLst>
                                          <p:attrName>ppt_x</p:attrName>
                                          <p:attrName>ppt_y</p:attrName>
                                        </p:attrNameLst>
                                      </p:cBhvr>
                                      <p:rCtr x="18715" y="5370"/>
                                    </p:animMotion>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7"/>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8"/>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4">
                                            <p:txEl>
                                              <p:pRg st="1" end="1"/>
                                            </p:txEl>
                                          </p:spTgt>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6" grpId="0" animBg="1"/>
      <p:bldP spid="6" grpId="1" animBg="1"/>
      <p:bldP spid="7" grpId="0" animBg="1"/>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Dilated</a:t>
            </a:r>
            <a:r>
              <a:rPr lang="zh-CN" altLang="en-US" dirty="0"/>
              <a:t> </a:t>
            </a:r>
            <a:r>
              <a:rPr lang="en-US" altLang="zh-CN" dirty="0"/>
              <a:t>Convolution</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28650" y="1523660"/>
            <a:ext cx="7886700" cy="2954621"/>
          </a:xfrm>
        </p:spPr>
      </p:pic>
    </p:spTree>
    <p:extLst>
      <p:ext uri="{BB962C8B-B14F-4D97-AF65-F5344CB8AC3E}">
        <p14:creationId xmlns:p14="http://schemas.microsoft.com/office/powerpoint/2010/main" val="176114163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Dilated</a:t>
            </a:r>
            <a:r>
              <a:rPr lang="zh-CN" altLang="en-US" dirty="0"/>
              <a:t> </a:t>
            </a:r>
            <a:r>
              <a:rPr lang="en-US" altLang="zh-CN" dirty="0"/>
              <a:t>Convolution</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880289" y="1369219"/>
            <a:ext cx="3383422" cy="3263504"/>
          </a:xfrm>
        </p:spPr>
      </p:pic>
    </p:spTree>
    <p:extLst>
      <p:ext uri="{BB962C8B-B14F-4D97-AF65-F5344CB8AC3E}">
        <p14:creationId xmlns:p14="http://schemas.microsoft.com/office/powerpoint/2010/main" val="126824213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73844"/>
            <a:ext cx="7886700" cy="994172"/>
          </a:xfrm>
        </p:spPr>
        <p:txBody>
          <a:bodyPr/>
          <a:lstStyle/>
          <a:p>
            <a:r>
              <a:rPr lang="en-US" altLang="zh-CN" dirty="0"/>
              <a:t>Network</a:t>
            </a:r>
            <a:r>
              <a:rPr lang="zh-CN" altLang="en-US" dirty="0"/>
              <a:t> </a:t>
            </a:r>
            <a:r>
              <a:rPr lang="en-US" altLang="zh-CN" dirty="0"/>
              <a:t>with</a:t>
            </a:r>
            <a:r>
              <a:rPr lang="zh-CN" altLang="en-US" dirty="0"/>
              <a:t> </a:t>
            </a:r>
            <a:r>
              <a:rPr lang="en-US" altLang="zh-CN" dirty="0"/>
              <a:t>Dilated</a:t>
            </a:r>
            <a:r>
              <a:rPr lang="zh-CN" altLang="en-US" dirty="0"/>
              <a:t> </a:t>
            </a:r>
            <a:r>
              <a:rPr lang="en-US" altLang="zh-CN" dirty="0"/>
              <a:t>Convolution</a:t>
            </a:r>
            <a:endParaRPr lang="en-US" dirty="0"/>
          </a:p>
        </p:txBody>
      </p:sp>
      <p:sp>
        <p:nvSpPr>
          <p:cNvPr id="3" name="Content Placeholder 2"/>
          <p:cNvSpPr>
            <a:spLocks noGrp="1"/>
          </p:cNvSpPr>
          <p:nvPr>
            <p:ph idx="1"/>
          </p:nvPr>
        </p:nvSpPr>
        <p:spPr/>
        <p:txBody>
          <a:bodyPr/>
          <a:lstStyle/>
          <a:p>
            <a:r>
              <a:rPr lang="en-US" altLang="zh-CN" dirty="0"/>
              <a:t>Following</a:t>
            </a:r>
            <a:r>
              <a:rPr lang="zh-CN" altLang="en-US" dirty="0"/>
              <a:t> </a:t>
            </a:r>
            <a:r>
              <a:rPr lang="en-US" altLang="zh-CN" dirty="0"/>
              <a:t>FCN</a:t>
            </a:r>
            <a:r>
              <a:rPr lang="zh-CN" altLang="en-US" dirty="0"/>
              <a:t> </a:t>
            </a:r>
            <a:r>
              <a:rPr lang="en-US" altLang="zh-CN" dirty="0"/>
              <a:t>structure</a:t>
            </a:r>
          </a:p>
          <a:p>
            <a:endParaRPr lang="en-US" altLang="zh-CN" dirty="0"/>
          </a:p>
          <a:p>
            <a:r>
              <a:rPr lang="en-US" altLang="zh-CN" dirty="0"/>
              <a:t>Using</a:t>
            </a:r>
            <a:r>
              <a:rPr lang="zh-CN" altLang="en-US" dirty="0"/>
              <a:t> </a:t>
            </a:r>
            <a:r>
              <a:rPr lang="en-US" altLang="zh-CN" dirty="0"/>
              <a:t>VGG-16</a:t>
            </a:r>
            <a:r>
              <a:rPr lang="zh-CN" altLang="en-US" dirty="0"/>
              <a:t> </a:t>
            </a:r>
            <a:r>
              <a:rPr lang="en-US" altLang="zh-CN" dirty="0"/>
              <a:t>networks</a:t>
            </a:r>
            <a:r>
              <a:rPr lang="zh-CN" altLang="en-US" dirty="0"/>
              <a:t> </a:t>
            </a:r>
            <a:r>
              <a:rPr lang="en-US" altLang="zh-CN" dirty="0"/>
              <a:t>with</a:t>
            </a:r>
            <a:r>
              <a:rPr lang="zh-CN" altLang="en-US" dirty="0"/>
              <a:t> </a:t>
            </a:r>
            <a:r>
              <a:rPr lang="en-US" altLang="zh-CN" dirty="0"/>
              <a:t>modifications</a:t>
            </a:r>
          </a:p>
          <a:p>
            <a:endParaRPr lang="en-US" altLang="zh-CN" dirty="0"/>
          </a:p>
          <a:p>
            <a:r>
              <a:rPr lang="en-US" altLang="zh-CN" dirty="0"/>
              <a:t>Called</a:t>
            </a:r>
            <a:r>
              <a:rPr lang="zh-CN" altLang="en-US" dirty="0"/>
              <a:t> </a:t>
            </a:r>
            <a:r>
              <a:rPr lang="en-US" altLang="zh-CN" dirty="0">
                <a:solidFill>
                  <a:srgbClr val="FF0000"/>
                </a:solidFill>
              </a:rPr>
              <a:t>Front</a:t>
            </a:r>
            <a:r>
              <a:rPr lang="zh-CN" altLang="en-US" dirty="0">
                <a:solidFill>
                  <a:srgbClr val="FF0000"/>
                </a:solidFill>
              </a:rPr>
              <a:t> </a:t>
            </a:r>
            <a:r>
              <a:rPr lang="en-US" altLang="zh-CN" dirty="0">
                <a:solidFill>
                  <a:srgbClr val="FF0000"/>
                </a:solidFill>
              </a:rPr>
              <a:t>End</a:t>
            </a:r>
            <a:r>
              <a:rPr lang="zh-CN" altLang="en-US" dirty="0">
                <a:solidFill>
                  <a:srgbClr val="FF0000"/>
                </a:solidFill>
              </a:rPr>
              <a:t> </a:t>
            </a:r>
            <a:r>
              <a:rPr lang="en-US" altLang="zh-CN" dirty="0"/>
              <a:t>and</a:t>
            </a:r>
            <a:r>
              <a:rPr lang="zh-CN" altLang="en-US" dirty="0"/>
              <a:t> </a:t>
            </a:r>
            <a:r>
              <a:rPr lang="en-US" altLang="zh-CN" dirty="0"/>
              <a:t>greatly</a:t>
            </a:r>
            <a:r>
              <a:rPr lang="zh-CN" altLang="en-US" dirty="0"/>
              <a:t> </a:t>
            </a:r>
            <a:r>
              <a:rPr lang="en-US" altLang="zh-CN" dirty="0"/>
              <a:t>improve</a:t>
            </a:r>
            <a:r>
              <a:rPr lang="zh-CN" altLang="en-US" dirty="0"/>
              <a:t> </a:t>
            </a:r>
            <a:r>
              <a:rPr lang="en-US" altLang="zh-CN" dirty="0"/>
              <a:t>performance</a:t>
            </a:r>
          </a:p>
          <a:p>
            <a:endParaRPr lang="en-US" altLang="zh-CN" dirty="0"/>
          </a:p>
          <a:p>
            <a:endParaRPr lang="en-US" altLang="zh-CN" dirty="0"/>
          </a:p>
          <a:p>
            <a:endParaRPr lang="en-US" dirty="0"/>
          </a:p>
        </p:txBody>
      </p:sp>
    </p:spTree>
    <p:extLst>
      <p:ext uri="{BB962C8B-B14F-4D97-AF65-F5344CB8AC3E}">
        <p14:creationId xmlns:p14="http://schemas.microsoft.com/office/powerpoint/2010/main" val="48462637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73844"/>
            <a:ext cx="7886700" cy="994172"/>
          </a:xfrm>
        </p:spPr>
        <p:txBody>
          <a:bodyPr/>
          <a:lstStyle/>
          <a:p>
            <a:r>
              <a:rPr lang="en-US" altLang="zh-CN" dirty="0"/>
              <a:t>Network</a:t>
            </a:r>
            <a:r>
              <a:rPr lang="zh-CN" altLang="en-US" dirty="0"/>
              <a:t> </a:t>
            </a:r>
            <a:r>
              <a:rPr lang="en-US" altLang="zh-CN" dirty="0"/>
              <a:t>with</a:t>
            </a:r>
            <a:r>
              <a:rPr lang="zh-CN" altLang="en-US" dirty="0"/>
              <a:t> </a:t>
            </a:r>
            <a:r>
              <a:rPr lang="en-US" altLang="zh-CN" dirty="0"/>
              <a:t>Dilated</a:t>
            </a:r>
            <a:r>
              <a:rPr lang="zh-CN" altLang="en-US" dirty="0"/>
              <a:t> </a:t>
            </a:r>
            <a:r>
              <a:rPr lang="en-US" altLang="zh-CN" dirty="0"/>
              <a:t>Convolution</a:t>
            </a:r>
            <a:endParaRPr lang="en-US" dirty="0"/>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19379" y="1268016"/>
            <a:ext cx="2961273" cy="3428405"/>
          </a:xfr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94125" y="1143595"/>
            <a:ext cx="4473575" cy="3428405"/>
          </a:xfrm>
          <a:prstGeom prst="rect">
            <a:avLst/>
          </a:prstGeom>
        </p:spPr>
      </p:pic>
      <p:sp>
        <p:nvSpPr>
          <p:cNvPr id="7" name="Rectangle 6"/>
          <p:cNvSpPr/>
          <p:nvPr/>
        </p:nvSpPr>
        <p:spPr>
          <a:xfrm>
            <a:off x="628650" y="3530600"/>
            <a:ext cx="5975350" cy="609600"/>
          </a:xfrm>
          <a:prstGeom prst="rect">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 name="TextBox 7"/>
          <p:cNvSpPr txBox="1"/>
          <p:nvPr/>
        </p:nvSpPr>
        <p:spPr>
          <a:xfrm>
            <a:off x="7191815" y="4658752"/>
            <a:ext cx="1197764" cy="415498"/>
          </a:xfrm>
          <a:prstGeom prst="rect">
            <a:avLst/>
          </a:prstGeom>
          <a:noFill/>
        </p:spPr>
        <p:txBody>
          <a:bodyPr wrap="none" rtlCol="0">
            <a:spAutoFit/>
          </a:bodyPr>
          <a:lstStyle/>
          <a:p>
            <a:r>
              <a:rPr lang="en-US" altLang="zh-CN" sz="1050" dirty="0"/>
              <a:t>From</a:t>
            </a:r>
            <a:r>
              <a:rPr lang="zh-CN" altLang="en-US" sz="1050" dirty="0"/>
              <a:t> </a:t>
            </a:r>
            <a:r>
              <a:rPr lang="en-US" sz="1050" u="sng" dirty="0">
                <a:hlinkClick r:id="rId5"/>
              </a:rPr>
              <a:t>arunmallya</a:t>
            </a:r>
            <a:endParaRPr lang="en-US" sz="1050" u="sng" dirty="0"/>
          </a:p>
          <a:p>
            <a:endParaRPr lang="en-US" sz="1050" dirty="0"/>
          </a:p>
        </p:txBody>
      </p:sp>
    </p:spTree>
    <p:extLst>
      <p:ext uri="{BB962C8B-B14F-4D97-AF65-F5344CB8AC3E}">
        <p14:creationId xmlns:p14="http://schemas.microsoft.com/office/powerpoint/2010/main" val="103713251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73844"/>
            <a:ext cx="7886700" cy="994172"/>
          </a:xfrm>
        </p:spPr>
        <p:txBody>
          <a:bodyPr/>
          <a:lstStyle/>
          <a:p>
            <a:r>
              <a:rPr lang="en-US" altLang="zh-CN" dirty="0"/>
              <a:t>Network</a:t>
            </a:r>
            <a:r>
              <a:rPr lang="zh-CN" altLang="en-US" dirty="0"/>
              <a:t> </a:t>
            </a:r>
            <a:r>
              <a:rPr lang="en-US" altLang="zh-CN" dirty="0"/>
              <a:t>with</a:t>
            </a:r>
            <a:r>
              <a:rPr lang="zh-CN" altLang="en-US" dirty="0"/>
              <a:t> </a:t>
            </a:r>
            <a:r>
              <a:rPr lang="en-US" altLang="zh-CN" dirty="0"/>
              <a:t>Dilated</a:t>
            </a:r>
            <a:r>
              <a:rPr lang="zh-CN" altLang="en-US" dirty="0"/>
              <a:t> </a:t>
            </a:r>
            <a:r>
              <a:rPr lang="en-US" altLang="zh-CN" dirty="0"/>
              <a:t>Convolution</a:t>
            </a:r>
            <a:endParaRPr lang="en-US" dirty="0"/>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158999" y="1061609"/>
            <a:ext cx="4114801" cy="3980291"/>
          </a:xfrm>
        </p:spPr>
      </p:pic>
    </p:spTree>
    <p:extLst>
      <p:ext uri="{BB962C8B-B14F-4D97-AF65-F5344CB8AC3E}">
        <p14:creationId xmlns:p14="http://schemas.microsoft.com/office/powerpoint/2010/main" val="112155120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BA7C880-4380-408B-B71E-AF43432CA05F}"/>
              </a:ext>
            </a:extLst>
          </p:cNvPr>
          <p:cNvSpPr>
            <a:spLocks noGrp="1"/>
          </p:cNvSpPr>
          <p:nvPr>
            <p:ph type="title"/>
          </p:nvPr>
        </p:nvSpPr>
        <p:spPr>
          <a:xfrm>
            <a:off x="311700" y="2076325"/>
            <a:ext cx="8520600" cy="1071600"/>
          </a:xfrm>
        </p:spPr>
        <p:txBody>
          <a:bodyPr/>
          <a:lstStyle/>
          <a:p>
            <a:r>
              <a:rPr lang="en-US" sz="2400" dirty="0"/>
              <a:t>End of slides</a:t>
            </a:r>
          </a:p>
        </p:txBody>
      </p:sp>
      <p:sp>
        <p:nvSpPr>
          <p:cNvPr id="5" name="Text Placeholder 4">
            <a:extLst>
              <a:ext uri="{FF2B5EF4-FFF2-40B4-BE49-F238E27FC236}">
                <a16:creationId xmlns:a16="http://schemas.microsoft.com/office/drawing/2014/main" id="{2EC0CB6B-5E98-4B3F-89D3-B8D9ABE3843A}"/>
              </a:ext>
            </a:extLst>
          </p:cNvPr>
          <p:cNvSpPr>
            <a:spLocks noGrp="1"/>
          </p:cNvSpPr>
          <p:nvPr>
            <p:ph type="body" idx="1"/>
          </p:nvPr>
        </p:nvSpPr>
        <p:spPr/>
        <p:txBody>
          <a:bodyPr/>
          <a:lstStyle/>
          <a:p>
            <a:r>
              <a:rPr lang="en-US" dirty="0"/>
              <a:t>Questions?</a:t>
            </a:r>
          </a:p>
        </p:txBody>
      </p:sp>
    </p:spTree>
    <p:extLst>
      <p:ext uri="{BB962C8B-B14F-4D97-AF65-F5344CB8AC3E}">
        <p14:creationId xmlns:p14="http://schemas.microsoft.com/office/powerpoint/2010/main" val="6553872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700" y="57150"/>
            <a:ext cx="8380124" cy="628650"/>
          </a:xfrm>
        </p:spPr>
        <p:txBody>
          <a:bodyPr/>
          <a:lstStyle/>
          <a:p>
            <a:r>
              <a:rPr lang="en-US" dirty="0"/>
              <a:t>Histograms of oriented gradients (HOG)</a:t>
            </a:r>
          </a:p>
        </p:txBody>
      </p:sp>
      <p:sp>
        <p:nvSpPr>
          <p:cNvPr id="3" name="Content Placeholder 2"/>
          <p:cNvSpPr>
            <a:spLocks noGrp="1"/>
          </p:cNvSpPr>
          <p:nvPr>
            <p:ph idx="1"/>
          </p:nvPr>
        </p:nvSpPr>
        <p:spPr>
          <a:xfrm>
            <a:off x="452176" y="685800"/>
            <a:ext cx="8380124" cy="3883075"/>
          </a:xfrm>
        </p:spPr>
        <p:txBody>
          <a:bodyPr/>
          <a:lstStyle/>
          <a:p>
            <a:pPr>
              <a:buFont typeface="Arial" pitchFamily="34" charset="0"/>
              <a:buChar char="•"/>
            </a:pPr>
            <a:r>
              <a:rPr lang="en-US" dirty="0"/>
              <a:t>Partition image into blocks and compute histogram of gradient orientations in each block</a:t>
            </a:r>
          </a:p>
        </p:txBody>
      </p:sp>
      <p:pic>
        <p:nvPicPr>
          <p:cNvPr id="2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62487" y="2315766"/>
            <a:ext cx="2652713" cy="167997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1"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51410" y="2314575"/>
            <a:ext cx="2568178" cy="1704975"/>
          </a:xfrm>
          <a:prstGeom prst="rect">
            <a:avLst/>
          </a:prstGeom>
          <a:noFill/>
          <a:ln w="9525">
            <a:noFill/>
            <a:miter lim="800000"/>
            <a:headEnd/>
            <a:tailEnd/>
          </a:ln>
        </p:spPr>
      </p:pic>
      <p:pic>
        <p:nvPicPr>
          <p:cNvPr id="22" name="Picture 4"/>
          <p:cNvPicPr>
            <a:picLocks noChangeAspect="1" noChangeArrowheads="1"/>
          </p:cNvPicPr>
          <p:nvPr/>
        </p:nvPicPr>
        <p:blipFill rotWithShape="1">
          <a:blip r:embed="rId5">
            <a:extLst>
              <a:ext uri="{28A0092B-C50C-407E-A947-70E740481C1C}">
                <a14:useLocalDpi xmlns:a14="http://schemas.microsoft.com/office/drawing/2010/main" val="0"/>
              </a:ext>
            </a:extLst>
          </a:blip>
          <a:srcRect l="3" r="36695"/>
          <a:stretch/>
        </p:blipFill>
        <p:spPr bwMode="auto">
          <a:xfrm>
            <a:off x="2352294" y="1485900"/>
            <a:ext cx="4341114" cy="590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9" name="TextBox 8"/>
          <p:cNvSpPr txBox="1"/>
          <p:nvPr/>
        </p:nvSpPr>
        <p:spPr>
          <a:xfrm>
            <a:off x="6000750" y="3943350"/>
            <a:ext cx="1441420" cy="230832"/>
          </a:xfrm>
          <a:prstGeom prst="rect">
            <a:avLst/>
          </a:prstGeom>
          <a:noFill/>
        </p:spPr>
        <p:txBody>
          <a:bodyPr wrap="none" rtlCol="0">
            <a:spAutoFit/>
          </a:bodyPr>
          <a:lstStyle/>
          <a:p>
            <a:r>
              <a:rPr lang="en-US" sz="900" dirty="0"/>
              <a:t>Image credit: N. </a:t>
            </a:r>
            <a:r>
              <a:rPr lang="en-US" sz="900" dirty="0" err="1"/>
              <a:t>Snavely</a:t>
            </a:r>
            <a:endParaRPr lang="en-US" sz="900" dirty="0"/>
          </a:p>
        </p:txBody>
      </p:sp>
      <p:sp>
        <p:nvSpPr>
          <p:cNvPr id="10" name="Rectangle 9"/>
          <p:cNvSpPr/>
          <p:nvPr/>
        </p:nvSpPr>
        <p:spPr>
          <a:xfrm>
            <a:off x="1428750" y="4572000"/>
            <a:ext cx="6286500" cy="507831"/>
          </a:xfrm>
          <a:prstGeom prst="rect">
            <a:avLst/>
          </a:prstGeom>
        </p:spPr>
        <p:txBody>
          <a:bodyPr wrap="square">
            <a:spAutoFit/>
          </a:bodyPr>
          <a:lstStyle/>
          <a:p>
            <a:pPr algn="ctr"/>
            <a:r>
              <a:rPr lang="en-US" sz="1350" dirty="0"/>
              <a:t>N. </a:t>
            </a:r>
            <a:r>
              <a:rPr lang="en-US" sz="1350" dirty="0" err="1"/>
              <a:t>Dalal</a:t>
            </a:r>
            <a:r>
              <a:rPr lang="en-US" sz="1350" dirty="0"/>
              <a:t> and B. </a:t>
            </a:r>
            <a:r>
              <a:rPr lang="en-US" sz="1350" dirty="0" err="1"/>
              <a:t>Triggs</a:t>
            </a:r>
            <a:r>
              <a:rPr lang="en-US" sz="1350" dirty="0"/>
              <a:t>, </a:t>
            </a:r>
            <a:r>
              <a:rPr lang="en-US" sz="1350" dirty="0">
                <a:hlinkClick r:id="rId6"/>
              </a:rPr>
              <a:t>Histograms of Oriented Gradients for Human Detection</a:t>
            </a:r>
            <a:r>
              <a:rPr lang="en-US" sz="1350" dirty="0"/>
              <a:t>, CVPR 2005</a:t>
            </a:r>
          </a:p>
        </p:txBody>
      </p:sp>
    </p:spTree>
    <p:extLst>
      <p:ext uri="{BB962C8B-B14F-4D97-AF65-F5344CB8AC3E}">
        <p14:creationId xmlns:p14="http://schemas.microsoft.com/office/powerpoint/2010/main" val="13162466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Selective search for detection</a:t>
            </a:r>
          </a:p>
        </p:txBody>
      </p:sp>
      <p:sp>
        <p:nvSpPr>
          <p:cNvPr id="6" name="Content Placeholder 5"/>
          <p:cNvSpPr>
            <a:spLocks noGrp="1"/>
          </p:cNvSpPr>
          <p:nvPr>
            <p:ph idx="1"/>
          </p:nvPr>
        </p:nvSpPr>
        <p:spPr/>
        <p:txBody>
          <a:bodyPr/>
          <a:lstStyle/>
          <a:p>
            <a:pPr marL="342900" indent="-342900">
              <a:buFont typeface="Arial"/>
              <a:buChar char="•"/>
            </a:pPr>
            <a:r>
              <a:rPr lang="en-US" dirty="0"/>
              <a:t>Use hierarchical segmentation: start with small </a:t>
            </a:r>
            <a:r>
              <a:rPr lang="en-US" i="1" dirty="0" err="1"/>
              <a:t>superpixels</a:t>
            </a:r>
            <a:r>
              <a:rPr lang="en-US" dirty="0"/>
              <a:t> and merge based on diverse cues</a:t>
            </a:r>
          </a:p>
        </p:txBody>
      </p:sp>
      <p:pic>
        <p:nvPicPr>
          <p:cNvPr id="4" name="Picture 3" descr="Screen Shot 2016-04-21 at 12.50.08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70638" y="1620464"/>
            <a:ext cx="6229350" cy="2948411"/>
          </a:xfrm>
          <a:prstGeom prst="rect">
            <a:avLst/>
          </a:prstGeom>
        </p:spPr>
      </p:pic>
      <p:sp>
        <p:nvSpPr>
          <p:cNvPr id="5" name="Rectangle 4"/>
          <p:cNvSpPr/>
          <p:nvPr/>
        </p:nvSpPr>
        <p:spPr>
          <a:xfrm>
            <a:off x="1257300" y="4572000"/>
            <a:ext cx="6629400" cy="507831"/>
          </a:xfrm>
          <a:prstGeom prst="rect">
            <a:avLst/>
          </a:prstGeom>
        </p:spPr>
        <p:txBody>
          <a:bodyPr wrap="square">
            <a:spAutoFit/>
          </a:bodyPr>
          <a:lstStyle/>
          <a:p>
            <a:pPr algn="ctr"/>
            <a:r>
              <a:rPr lang="en-US" sz="1350" dirty="0"/>
              <a:t>J. </a:t>
            </a:r>
            <a:r>
              <a:rPr lang="en-US" sz="1350" dirty="0" err="1"/>
              <a:t>Uijlings</a:t>
            </a:r>
            <a:r>
              <a:rPr lang="en-US" sz="1350" dirty="0"/>
              <a:t>, K. van de </a:t>
            </a:r>
            <a:r>
              <a:rPr lang="en-US" sz="1350" dirty="0" err="1"/>
              <a:t>Sande</a:t>
            </a:r>
            <a:r>
              <a:rPr lang="en-US" sz="1350" dirty="0"/>
              <a:t>, T. </a:t>
            </a:r>
            <a:r>
              <a:rPr lang="en-US" sz="1350" dirty="0" err="1"/>
              <a:t>Gevers</a:t>
            </a:r>
            <a:r>
              <a:rPr lang="en-US" sz="1350" dirty="0"/>
              <a:t>, and A. </a:t>
            </a:r>
            <a:r>
              <a:rPr lang="en-US" sz="1350" dirty="0" err="1"/>
              <a:t>Smeulders</a:t>
            </a:r>
            <a:r>
              <a:rPr lang="en-US" sz="1350" dirty="0"/>
              <a:t>, </a:t>
            </a:r>
            <a:r>
              <a:rPr lang="en-US" sz="1350" dirty="0">
                <a:hlinkClick r:id="rId3"/>
              </a:rPr>
              <a:t>Selective Search for Object Recognition</a:t>
            </a:r>
            <a:r>
              <a:rPr lang="en-US" sz="1350" dirty="0"/>
              <a:t>, IJCV 2013</a:t>
            </a:r>
          </a:p>
        </p:txBody>
      </p:sp>
    </p:spTree>
    <p:extLst>
      <p:ext uri="{BB962C8B-B14F-4D97-AF65-F5344CB8AC3E}">
        <p14:creationId xmlns:p14="http://schemas.microsoft.com/office/powerpoint/2010/main" val="19866198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Shape 116"/>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a:t>Hard Negative Mining</a:t>
            </a:r>
          </a:p>
        </p:txBody>
      </p:sp>
      <p:sp>
        <p:nvSpPr>
          <p:cNvPr id="117" name="Shape 117"/>
          <p:cNvSpPr txBox="1">
            <a:spLocks noGrp="1"/>
          </p:cNvSpPr>
          <p:nvPr>
            <p:ph type="body" idx="1"/>
          </p:nvPr>
        </p:nvSpPr>
        <p:spPr>
          <a:xfrm>
            <a:off x="311700" y="1152475"/>
            <a:ext cx="8520600" cy="1532100"/>
          </a:xfrm>
          <a:prstGeom prst="rect">
            <a:avLst/>
          </a:prstGeom>
        </p:spPr>
        <p:txBody>
          <a:bodyPr lIns="91425" tIns="91425" rIns="91425" bIns="91425" anchor="t" anchorCtr="0">
            <a:noAutofit/>
          </a:bodyPr>
          <a:lstStyle/>
          <a:p>
            <a:pPr lvl="0">
              <a:spcBef>
                <a:spcPts val="0"/>
              </a:spcBef>
              <a:buNone/>
            </a:pPr>
            <a:r>
              <a:rPr lang="en"/>
              <a:t>Imbalance between positive and negative examples.</a:t>
            </a:r>
          </a:p>
          <a:p>
            <a:pPr lvl="0">
              <a:spcBef>
                <a:spcPts val="0"/>
              </a:spcBef>
              <a:buNone/>
            </a:pPr>
            <a:r>
              <a:rPr lang="en"/>
              <a:t>Use negative examples with higher confidence score.</a:t>
            </a:r>
          </a:p>
        </p:txBody>
      </p:sp>
      <p:sp>
        <p:nvSpPr>
          <p:cNvPr id="118" name="Shape 118"/>
          <p:cNvSpPr txBox="1">
            <a:spLocks noGrp="1"/>
          </p:cNvSpPr>
          <p:nvPr>
            <p:ph type="title"/>
          </p:nvPr>
        </p:nvSpPr>
        <p:spPr>
          <a:xfrm>
            <a:off x="402600" y="2684575"/>
            <a:ext cx="8520600" cy="572700"/>
          </a:xfrm>
          <a:prstGeom prst="rect">
            <a:avLst/>
          </a:prstGeom>
        </p:spPr>
        <p:txBody>
          <a:bodyPr lIns="91425" tIns="91425" rIns="91425" bIns="91425" anchor="t" anchorCtr="0">
            <a:noAutofit/>
          </a:bodyPr>
          <a:lstStyle/>
          <a:p>
            <a:pPr lvl="0" rtl="0">
              <a:spcBef>
                <a:spcPts val="0"/>
              </a:spcBef>
              <a:buNone/>
            </a:pPr>
            <a:r>
              <a:rPr lang="en"/>
              <a:t>Non Maximum Suppression</a:t>
            </a:r>
          </a:p>
        </p:txBody>
      </p:sp>
      <p:sp>
        <p:nvSpPr>
          <p:cNvPr id="119" name="Shape 119"/>
          <p:cNvSpPr txBox="1">
            <a:spLocks noGrp="1"/>
          </p:cNvSpPr>
          <p:nvPr>
            <p:ph type="body" idx="1"/>
          </p:nvPr>
        </p:nvSpPr>
        <p:spPr>
          <a:xfrm>
            <a:off x="402600" y="3364325"/>
            <a:ext cx="8520600" cy="1532100"/>
          </a:xfrm>
          <a:prstGeom prst="rect">
            <a:avLst/>
          </a:prstGeom>
        </p:spPr>
        <p:txBody>
          <a:bodyPr lIns="91425" tIns="91425" rIns="91425" bIns="91425" anchor="t" anchorCtr="0">
            <a:noAutofit/>
          </a:bodyPr>
          <a:lstStyle/>
          <a:p>
            <a:pPr lvl="0" rtl="0">
              <a:spcBef>
                <a:spcPts val="0"/>
              </a:spcBef>
              <a:buNone/>
            </a:pPr>
            <a:r>
              <a:rPr lang="en"/>
              <a:t>If output boxes overlap, only consider the most confident.</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Shape 124"/>
          <p:cNvSpPr txBox="1">
            <a:spLocks noGrp="1"/>
          </p:cNvSpPr>
          <p:nvPr>
            <p:ph type="body" idx="1"/>
          </p:nvPr>
        </p:nvSpPr>
        <p:spPr>
          <a:xfrm>
            <a:off x="311700" y="1133425"/>
            <a:ext cx="8520600" cy="1790700"/>
          </a:xfrm>
          <a:prstGeom prst="rect">
            <a:avLst/>
          </a:prstGeom>
        </p:spPr>
        <p:txBody>
          <a:bodyPr lIns="91425" tIns="91425" rIns="91425" bIns="91425" anchor="t" anchorCtr="0">
            <a:noAutofit/>
          </a:bodyPr>
          <a:lstStyle/>
          <a:p>
            <a:pPr lvl="0">
              <a:spcBef>
                <a:spcPts val="0"/>
              </a:spcBef>
              <a:buNone/>
            </a:pPr>
            <a:r>
              <a:rPr lang="en"/>
              <a:t>Regression used to find bounding box parameters</a:t>
            </a:r>
          </a:p>
          <a:p>
            <a:pPr lvl="0">
              <a:spcBef>
                <a:spcPts val="0"/>
              </a:spcBef>
              <a:buNone/>
            </a:pPr>
            <a:r>
              <a:rPr lang="en"/>
              <a:t>Applied in one of two ways</a:t>
            </a:r>
          </a:p>
          <a:p>
            <a:pPr marL="457200" lvl="0" indent="-228600" rtl="0">
              <a:spcBef>
                <a:spcPts val="0"/>
              </a:spcBef>
              <a:buChar char="-"/>
            </a:pPr>
            <a:r>
              <a:rPr lang="en"/>
              <a:t>Bounding box refinement</a:t>
            </a:r>
          </a:p>
          <a:p>
            <a:pPr marL="457200" lvl="0" indent="-228600">
              <a:spcBef>
                <a:spcPts val="0"/>
              </a:spcBef>
              <a:buChar char="-"/>
            </a:pPr>
            <a:r>
              <a:rPr lang="en"/>
              <a:t>Complete object detection</a:t>
            </a:r>
          </a:p>
        </p:txBody>
      </p:sp>
      <p:pic>
        <p:nvPicPr>
          <p:cNvPr id="125" name="Shape 125"/>
          <p:cNvPicPr preferRelativeResize="0"/>
          <p:nvPr/>
        </p:nvPicPr>
        <p:blipFill>
          <a:blip r:embed="rId3">
            <a:alphaModFix/>
          </a:blip>
          <a:stretch>
            <a:fillRect/>
          </a:stretch>
        </p:blipFill>
        <p:spPr>
          <a:xfrm>
            <a:off x="311700" y="3316050"/>
            <a:ext cx="4808000" cy="762375"/>
          </a:xfrm>
          <a:prstGeom prst="rect">
            <a:avLst/>
          </a:prstGeom>
          <a:noFill/>
          <a:ln>
            <a:noFill/>
          </a:ln>
        </p:spPr>
      </p:pic>
      <p:sp>
        <p:nvSpPr>
          <p:cNvPr id="126" name="Shape 126"/>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a:t>Bounding Box Regression</a:t>
            </a:r>
          </a:p>
        </p:txBody>
      </p:sp>
      <p:pic>
        <p:nvPicPr>
          <p:cNvPr id="127" name="Shape 127"/>
          <p:cNvPicPr preferRelativeResize="0"/>
          <p:nvPr/>
        </p:nvPicPr>
        <p:blipFill>
          <a:blip r:embed="rId4">
            <a:alphaModFix/>
          </a:blip>
          <a:stretch>
            <a:fillRect/>
          </a:stretch>
        </p:blipFill>
        <p:spPr>
          <a:xfrm>
            <a:off x="5078325" y="3378424"/>
            <a:ext cx="3081325" cy="465125"/>
          </a:xfrm>
          <a:prstGeom prst="rect">
            <a:avLst/>
          </a:prstGeom>
          <a:noFill/>
          <a:ln>
            <a:noFill/>
          </a:ln>
        </p:spPr>
      </p:pic>
      <p:sp>
        <p:nvSpPr>
          <p:cNvPr id="128" name="Shape 128"/>
          <p:cNvSpPr/>
          <p:nvPr/>
        </p:nvSpPr>
        <p:spPr>
          <a:xfrm>
            <a:off x="1263550" y="3436550"/>
            <a:ext cx="304800" cy="359400"/>
          </a:xfrm>
          <a:prstGeom prst="rect">
            <a:avLst/>
          </a:prstGeom>
          <a:noFill/>
          <a:ln w="28575"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29" name="Shape 129"/>
          <p:cNvSpPr/>
          <p:nvPr/>
        </p:nvSpPr>
        <p:spPr>
          <a:xfrm>
            <a:off x="2682775" y="3431287"/>
            <a:ext cx="304800" cy="359400"/>
          </a:xfrm>
          <a:prstGeom prst="rect">
            <a:avLst/>
          </a:prstGeom>
          <a:noFill/>
          <a:ln w="28575"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30" name="Shape 130"/>
          <p:cNvSpPr/>
          <p:nvPr/>
        </p:nvSpPr>
        <p:spPr>
          <a:xfrm>
            <a:off x="4178200" y="3431275"/>
            <a:ext cx="628500" cy="359400"/>
          </a:xfrm>
          <a:prstGeom prst="rect">
            <a:avLst/>
          </a:prstGeom>
          <a:noFill/>
          <a:ln w="28575"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31" name="Shape 131"/>
          <p:cNvSpPr/>
          <p:nvPr/>
        </p:nvSpPr>
        <p:spPr>
          <a:xfrm>
            <a:off x="6359425" y="3436550"/>
            <a:ext cx="533400" cy="359400"/>
          </a:xfrm>
          <a:prstGeom prst="rect">
            <a:avLst/>
          </a:prstGeom>
          <a:noFill/>
          <a:ln w="28575"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32" name="Shape 132"/>
          <p:cNvSpPr/>
          <p:nvPr/>
        </p:nvSpPr>
        <p:spPr>
          <a:xfrm>
            <a:off x="1806475" y="3431275"/>
            <a:ext cx="304800" cy="359400"/>
          </a:xfrm>
          <a:prstGeom prst="rect">
            <a:avLst/>
          </a:prstGeom>
          <a:noFill/>
          <a:ln w="28575" cap="flat" cmpd="sng">
            <a:solidFill>
              <a:srgbClr val="0000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33" name="Shape 133"/>
          <p:cNvSpPr/>
          <p:nvPr/>
        </p:nvSpPr>
        <p:spPr>
          <a:xfrm>
            <a:off x="3244750" y="3431275"/>
            <a:ext cx="304800" cy="359400"/>
          </a:xfrm>
          <a:prstGeom prst="rect">
            <a:avLst/>
          </a:prstGeom>
          <a:noFill/>
          <a:ln w="28575" cap="flat" cmpd="sng">
            <a:solidFill>
              <a:srgbClr val="0000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34" name="Shape 134"/>
          <p:cNvSpPr/>
          <p:nvPr/>
        </p:nvSpPr>
        <p:spPr>
          <a:xfrm>
            <a:off x="5119700" y="3436550"/>
            <a:ext cx="582600" cy="407100"/>
          </a:xfrm>
          <a:prstGeom prst="rect">
            <a:avLst/>
          </a:prstGeom>
          <a:noFill/>
          <a:ln w="28575" cap="flat" cmpd="sng">
            <a:solidFill>
              <a:srgbClr val="0000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35" name="Shape 135"/>
          <p:cNvSpPr/>
          <p:nvPr/>
        </p:nvSpPr>
        <p:spPr>
          <a:xfrm>
            <a:off x="7272450" y="3378425"/>
            <a:ext cx="582600" cy="465000"/>
          </a:xfrm>
          <a:prstGeom prst="rect">
            <a:avLst/>
          </a:prstGeom>
          <a:noFill/>
          <a:ln w="28575" cap="flat" cmpd="sng">
            <a:solidFill>
              <a:srgbClr val="0000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36" name="Shape 136"/>
          <p:cNvSpPr txBox="1"/>
          <p:nvPr/>
        </p:nvSpPr>
        <p:spPr>
          <a:xfrm>
            <a:off x="485775" y="4276725"/>
            <a:ext cx="6924600" cy="569400"/>
          </a:xfrm>
          <a:prstGeom prst="rect">
            <a:avLst/>
          </a:prstGeom>
          <a:noFill/>
          <a:ln>
            <a:noFill/>
          </a:ln>
        </p:spPr>
        <p:txBody>
          <a:bodyPr lIns="91425" tIns="91425" rIns="91425" bIns="91425" anchor="t" anchorCtr="0">
            <a:noAutofit/>
          </a:bodyPr>
          <a:lstStyle/>
          <a:p>
            <a:pPr lvl="0">
              <a:spcBef>
                <a:spcPts val="0"/>
              </a:spcBef>
              <a:buNone/>
            </a:pPr>
            <a:r>
              <a:rPr lang="en" i="1">
                <a:solidFill>
                  <a:srgbClr val="434343"/>
                </a:solidFill>
                <a:latin typeface="Droid Serif"/>
                <a:ea typeface="Droid Serif"/>
                <a:cs typeface="Droid Serif"/>
                <a:sym typeface="Droid Serif"/>
              </a:rPr>
              <a:t>I </a:t>
            </a:r>
            <a:r>
              <a:rPr lang="en">
                <a:solidFill>
                  <a:srgbClr val="434343"/>
                </a:solidFill>
                <a:latin typeface="Droid Serif"/>
                <a:ea typeface="Droid Serif"/>
                <a:cs typeface="Droid Serif"/>
                <a:sym typeface="Droid Serif"/>
              </a:rPr>
              <a:t>is the set of all matching bounding boxes (Highest IoU with ground truth)</a:t>
            </a:r>
          </a:p>
          <a:p>
            <a:pPr lvl="0">
              <a:spcBef>
                <a:spcPts val="0"/>
              </a:spcBef>
              <a:buNone/>
            </a:pPr>
            <a:endParaRPr>
              <a:solidFill>
                <a:srgbClr val="434343"/>
              </a:solidFill>
              <a:latin typeface="Droid Serif"/>
              <a:ea typeface="Droid Serif"/>
              <a:cs typeface="Droid Serif"/>
              <a:sym typeface="Droid Serif"/>
            </a:endParaRPr>
          </a:p>
        </p:txBody>
      </p:sp>
      <p:sp>
        <p:nvSpPr>
          <p:cNvPr id="137" name="Shape 137"/>
          <p:cNvSpPr txBox="1"/>
          <p:nvPr/>
        </p:nvSpPr>
        <p:spPr>
          <a:xfrm>
            <a:off x="2917350" y="2924125"/>
            <a:ext cx="6924600" cy="569400"/>
          </a:xfrm>
          <a:prstGeom prst="rect">
            <a:avLst/>
          </a:prstGeom>
          <a:noFill/>
          <a:ln>
            <a:noFill/>
          </a:ln>
        </p:spPr>
        <p:txBody>
          <a:bodyPr lIns="91425" tIns="91425" rIns="91425" bIns="91425" anchor="t" anchorCtr="0">
            <a:noAutofit/>
          </a:bodyPr>
          <a:lstStyle/>
          <a:p>
            <a:pPr lvl="0" rtl="0">
              <a:spcBef>
                <a:spcPts val="0"/>
              </a:spcBef>
              <a:buNone/>
            </a:pPr>
            <a:r>
              <a:rPr lang="en" b="1">
                <a:solidFill>
                  <a:srgbClr val="434343"/>
                </a:solidFill>
                <a:latin typeface="Droid Serif"/>
                <a:ea typeface="Droid Serif"/>
                <a:cs typeface="Droid Serif"/>
                <a:sym typeface="Droid Serif"/>
              </a:rPr>
              <a:t>Example Loss Function</a:t>
            </a:r>
          </a:p>
          <a:p>
            <a:pPr lvl="0" rtl="0">
              <a:spcBef>
                <a:spcPts val="0"/>
              </a:spcBef>
              <a:buNone/>
            </a:pPr>
            <a:endParaRPr>
              <a:solidFill>
                <a:srgbClr val="434343"/>
              </a:solidFill>
              <a:latin typeface="Droid Serif"/>
              <a:ea typeface="Droid Serif"/>
              <a:cs typeface="Droid Serif"/>
              <a:sym typeface="Droid Serif"/>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Shape 142"/>
          <p:cNvSpPr txBox="1">
            <a:spLocks noGrp="1"/>
          </p:cNvSpPr>
          <p:nvPr>
            <p:ph type="ctrTitle"/>
          </p:nvPr>
        </p:nvSpPr>
        <p:spPr>
          <a:xfrm>
            <a:off x="311700" y="595975"/>
            <a:ext cx="8520600" cy="1957800"/>
          </a:xfrm>
          <a:prstGeom prst="rect">
            <a:avLst/>
          </a:prstGeom>
        </p:spPr>
        <p:txBody>
          <a:bodyPr lIns="91425" tIns="91425" rIns="91425" bIns="91425" anchor="b" anchorCtr="0">
            <a:noAutofit/>
          </a:bodyPr>
          <a:lstStyle/>
          <a:p>
            <a:pPr lvl="0" rtl="0">
              <a:spcBef>
                <a:spcPts val="0"/>
              </a:spcBef>
              <a:buNone/>
            </a:pPr>
            <a:r>
              <a:rPr lang="en"/>
              <a:t>Two Stage Detection</a:t>
            </a:r>
          </a:p>
        </p:txBody>
      </p:sp>
      <p:sp>
        <p:nvSpPr>
          <p:cNvPr id="143" name="Shape 143"/>
          <p:cNvSpPr txBox="1">
            <a:spLocks noGrp="1"/>
          </p:cNvSpPr>
          <p:nvPr>
            <p:ph type="subTitle" idx="1"/>
          </p:nvPr>
        </p:nvSpPr>
        <p:spPr>
          <a:xfrm>
            <a:off x="311700" y="3165823"/>
            <a:ext cx="8520600" cy="733500"/>
          </a:xfrm>
          <a:prstGeom prst="rect">
            <a:avLst/>
          </a:prstGeom>
        </p:spPr>
        <p:txBody>
          <a:bodyPr lIns="91425" tIns="91425" rIns="91425" bIns="91425" anchor="t" anchorCtr="0">
            <a:noAutofit/>
          </a:bodyPr>
          <a:lstStyle/>
          <a:p>
            <a:pPr lvl="0" rtl="0">
              <a:spcBef>
                <a:spcPts val="0"/>
              </a:spcBef>
              <a:buNone/>
            </a:pPr>
            <a:r>
              <a:rPr lang="en"/>
              <a:t>Part I</a:t>
            </a:r>
          </a:p>
          <a:p>
            <a:pPr lvl="0" rtl="0">
              <a:spcBef>
                <a:spcPts val="0"/>
              </a:spcBef>
              <a:buNone/>
            </a:pPr>
            <a:endParaRPr/>
          </a:p>
          <a:p>
            <a:pPr lvl="0" algn="l" rtl="0">
              <a:spcBef>
                <a:spcPts val="0"/>
              </a:spcBef>
              <a:buNone/>
            </a:pPr>
            <a:r>
              <a:rPr lang="en"/>
              <a:t>				</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Shape 148"/>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a:t>RCN</a:t>
            </a:r>
            <a:r>
              <a:rPr lang="en">
                <a:solidFill>
                  <a:srgbClr val="FF5722"/>
                </a:solidFill>
              </a:rPr>
              <a:t>N : </a:t>
            </a:r>
            <a:r>
              <a:rPr lang="en">
                <a:solidFill>
                  <a:srgbClr val="FF5722"/>
                </a:solidFill>
                <a:highlight>
                  <a:srgbClr val="FFFFFF"/>
                </a:highlight>
              </a:rPr>
              <a:t>Region Proposal + CNN</a:t>
            </a:r>
            <a:r>
              <a:rPr lang="en">
                <a:solidFill>
                  <a:srgbClr val="FF5722"/>
                </a:solidFill>
              </a:rPr>
              <a:t> </a:t>
            </a:r>
          </a:p>
          <a:p>
            <a:pPr lvl="0">
              <a:spcBef>
                <a:spcPts val="0"/>
              </a:spcBef>
              <a:buNone/>
            </a:pPr>
            <a:endParaRPr sz="2000"/>
          </a:p>
        </p:txBody>
      </p:sp>
      <p:sp>
        <p:nvSpPr>
          <p:cNvPr id="149" name="Shape 149"/>
          <p:cNvSpPr txBox="1">
            <a:spLocks noGrp="1"/>
          </p:cNvSpPr>
          <p:nvPr>
            <p:ph type="body" idx="1"/>
          </p:nvPr>
        </p:nvSpPr>
        <p:spPr>
          <a:xfrm>
            <a:off x="311700" y="1152475"/>
            <a:ext cx="8520600" cy="3416400"/>
          </a:xfrm>
          <a:prstGeom prst="rect">
            <a:avLst/>
          </a:prstGeom>
        </p:spPr>
        <p:txBody>
          <a:bodyPr lIns="91425" tIns="91425" rIns="91425" bIns="91425" anchor="t" anchorCtr="0">
            <a:noAutofit/>
          </a:bodyPr>
          <a:lstStyle/>
          <a:p>
            <a:pPr lvl="0">
              <a:spcBef>
                <a:spcPts val="0"/>
              </a:spcBef>
              <a:buNone/>
            </a:pPr>
            <a:r>
              <a:rPr lang="en"/>
              <a:t>Use selective search to come up with regional proposal</a:t>
            </a:r>
          </a:p>
          <a:p>
            <a:pPr lvl="0">
              <a:spcBef>
                <a:spcPts val="0"/>
              </a:spcBef>
              <a:buNone/>
            </a:pPr>
            <a:r>
              <a:rPr lang="en"/>
              <a:t>First object detection method using CNN</a:t>
            </a:r>
          </a:p>
          <a:p>
            <a:pPr lvl="0">
              <a:spcBef>
                <a:spcPts val="0"/>
              </a:spcBef>
              <a:buNone/>
            </a:pPr>
            <a:endParaRPr/>
          </a:p>
          <a:p>
            <a:pPr lvl="0">
              <a:spcBef>
                <a:spcPts val="0"/>
              </a:spcBef>
              <a:buNone/>
            </a:pPr>
            <a:r>
              <a:rPr lang="en"/>
              <a:t> </a:t>
            </a:r>
          </a:p>
          <a:p>
            <a:pPr lvl="0">
              <a:spcBef>
                <a:spcPts val="0"/>
              </a:spcBef>
              <a:buNone/>
            </a:pPr>
            <a:endParaRPr sz="1400"/>
          </a:p>
          <a:p>
            <a:pPr lvl="0">
              <a:lnSpc>
                <a:spcPct val="100000"/>
              </a:lnSpc>
              <a:spcBef>
                <a:spcPts val="0"/>
              </a:spcBef>
              <a:spcAft>
                <a:spcPts val="400"/>
              </a:spcAft>
              <a:buNone/>
            </a:pPr>
            <a:r>
              <a:rPr lang="en" sz="1400">
                <a:solidFill>
                  <a:srgbClr val="000000"/>
                </a:solidFill>
                <a:latin typeface="Arial"/>
                <a:ea typeface="Arial"/>
                <a:cs typeface="Arial"/>
                <a:sym typeface="Arial"/>
              </a:rPr>
              <a:t>Rich feature hierarchies for accurate object detection and semantic segmentation</a:t>
            </a:r>
          </a:p>
          <a:p>
            <a:pPr lvl="0" rtl="0">
              <a:lnSpc>
                <a:spcPct val="100000"/>
              </a:lnSpc>
              <a:spcBef>
                <a:spcPts val="0"/>
              </a:spcBef>
              <a:spcAft>
                <a:spcPts val="400"/>
              </a:spcAft>
              <a:buNone/>
            </a:pPr>
            <a:r>
              <a:rPr lang="en" sz="1400">
                <a:solidFill>
                  <a:srgbClr val="000000"/>
                </a:solidFill>
                <a:latin typeface="Arial"/>
                <a:ea typeface="Arial"/>
                <a:cs typeface="Arial"/>
                <a:sym typeface="Arial"/>
              </a:rPr>
              <a:t>Ross Girshick Jeff Donahue Trevor Darrell Jitendra Malik</a:t>
            </a:r>
          </a:p>
          <a:p>
            <a:pPr lvl="0">
              <a:lnSpc>
                <a:spcPct val="100000"/>
              </a:lnSpc>
              <a:spcBef>
                <a:spcPts val="0"/>
              </a:spcBef>
              <a:spcAft>
                <a:spcPts val="400"/>
              </a:spcAft>
              <a:buNone/>
            </a:pPr>
            <a:r>
              <a:rPr lang="en" sz="1400">
                <a:solidFill>
                  <a:srgbClr val="000000"/>
                </a:solidFill>
                <a:highlight>
                  <a:srgbClr val="FFFFFF"/>
                </a:highlight>
                <a:latin typeface="Arial"/>
                <a:ea typeface="Arial"/>
                <a:cs typeface="Arial"/>
                <a:sym typeface="Arial"/>
              </a:rPr>
              <a:t>Nov 2013</a:t>
            </a:r>
          </a:p>
          <a:p>
            <a:pPr lvl="0">
              <a:spcBef>
                <a:spcPts val="0"/>
              </a:spcBef>
              <a:buNone/>
            </a:pPr>
            <a:endParaRPr sz="1000">
              <a:solidFill>
                <a:srgbClr val="000000"/>
              </a:solidFill>
              <a:latin typeface="Arial"/>
              <a:ea typeface="Arial"/>
              <a:cs typeface="Arial"/>
              <a:sym typeface="Arial"/>
            </a:endParaRPr>
          </a:p>
          <a:p>
            <a:pPr lvl="0">
              <a:spcBef>
                <a:spcPts val="0"/>
              </a:spcBef>
              <a:buNone/>
            </a:pPr>
            <a:endParaRPr/>
          </a:p>
        </p:txBody>
      </p:sp>
      <p:sp>
        <p:nvSpPr>
          <p:cNvPr id="150" name="Shape 150"/>
          <p:cNvSpPr txBox="1"/>
          <p:nvPr/>
        </p:nvSpPr>
        <p:spPr>
          <a:xfrm>
            <a:off x="1791775" y="4703625"/>
            <a:ext cx="5391000" cy="288600"/>
          </a:xfrm>
          <a:prstGeom prst="rect">
            <a:avLst/>
          </a:prstGeom>
          <a:noFill/>
          <a:ln>
            <a:noFill/>
          </a:ln>
        </p:spPr>
        <p:txBody>
          <a:bodyPr lIns="91425" tIns="91425" rIns="91425" bIns="91425" anchor="ctr" anchorCtr="0">
            <a:noAutofit/>
          </a:bodyPr>
          <a:lstStyle/>
          <a:p>
            <a:pPr lvl="0" rtl="0">
              <a:spcBef>
                <a:spcPts val="0"/>
              </a:spcBef>
              <a:buNone/>
            </a:pPr>
            <a:r>
              <a:rPr lang="en">
                <a:solidFill>
                  <a:srgbClr val="B7B7B7"/>
                </a:solidFill>
              </a:rPr>
              <a:t>https://people.eecs.berkeley.edu/~rbg/papers/r-cnn-cvpr.pdf</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Parallelogram 22"/>
          <p:cNvSpPr/>
          <p:nvPr/>
        </p:nvSpPr>
        <p:spPr>
          <a:xfrm>
            <a:off x="3342934" y="2897179"/>
            <a:ext cx="584576" cy="184541"/>
          </a:xfrm>
          <a:prstGeom prst="parallelogram">
            <a:avLst>
              <a:gd name="adj" fmla="val 92429"/>
            </a:avLst>
          </a:prstGeom>
          <a:solidFill>
            <a:schemeClr val="bg1">
              <a:alpha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rgbClr val="000000"/>
              </a:solidFill>
            </a:endParaRPr>
          </a:p>
        </p:txBody>
      </p:sp>
      <p:sp>
        <p:nvSpPr>
          <p:cNvPr id="2" name="Title 1"/>
          <p:cNvSpPr>
            <a:spLocks noGrp="1"/>
          </p:cNvSpPr>
          <p:nvPr>
            <p:ph type="title"/>
          </p:nvPr>
        </p:nvSpPr>
        <p:spPr>
          <a:xfrm>
            <a:off x="1485900" y="0"/>
            <a:ext cx="7758584" cy="628650"/>
          </a:xfrm>
        </p:spPr>
        <p:txBody>
          <a:bodyPr/>
          <a:lstStyle/>
          <a:p>
            <a:r>
              <a:rPr lang="en-US" dirty="0"/>
              <a:t>R-CNN: Region proposals + CNN features</a:t>
            </a:r>
          </a:p>
        </p:txBody>
      </p:sp>
      <p:sp>
        <p:nvSpPr>
          <p:cNvPr id="12" name="Parallelogram 11"/>
          <p:cNvSpPr/>
          <p:nvPr/>
        </p:nvSpPr>
        <p:spPr>
          <a:xfrm>
            <a:off x="2036237" y="3363115"/>
            <a:ext cx="3559302" cy="1177613"/>
          </a:xfrm>
          <a:prstGeom prst="parallelogram">
            <a:avLst>
              <a:gd name="adj" fmla="val 92429"/>
            </a:avLst>
          </a:prstGeom>
          <a:blipFill>
            <a:blip r:embed="rId3"/>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13" name="TextBox 12"/>
          <p:cNvSpPr txBox="1"/>
          <p:nvPr/>
        </p:nvSpPr>
        <p:spPr>
          <a:xfrm>
            <a:off x="4972051" y="4036947"/>
            <a:ext cx="986167" cy="276999"/>
          </a:xfrm>
          <a:prstGeom prst="rect">
            <a:avLst/>
          </a:prstGeom>
          <a:noFill/>
        </p:spPr>
        <p:txBody>
          <a:bodyPr wrap="none" rtlCol="0">
            <a:spAutoFit/>
          </a:bodyPr>
          <a:lstStyle/>
          <a:p>
            <a:r>
              <a:rPr lang="en-US" sz="1200" dirty="0">
                <a:latin typeface="+mn-lt"/>
              </a:rPr>
              <a:t>Input image</a:t>
            </a:r>
          </a:p>
        </p:txBody>
      </p:sp>
      <p:sp>
        <p:nvSpPr>
          <p:cNvPr id="14" name="Parallelogram 13"/>
          <p:cNvSpPr/>
          <p:nvPr/>
        </p:nvSpPr>
        <p:spPr>
          <a:xfrm>
            <a:off x="2708079" y="3426110"/>
            <a:ext cx="1800289" cy="754713"/>
          </a:xfrm>
          <a:prstGeom prst="parallelogram">
            <a:avLst>
              <a:gd name="adj" fmla="val 92429"/>
            </a:avLst>
          </a:prstGeom>
          <a:solidFill>
            <a:schemeClr val="bg1">
              <a:alpha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rgbClr val="000000"/>
              </a:solidFill>
            </a:endParaRPr>
          </a:p>
        </p:txBody>
      </p:sp>
      <p:sp>
        <p:nvSpPr>
          <p:cNvPr id="16" name="Parallelogram 15"/>
          <p:cNvSpPr/>
          <p:nvPr/>
        </p:nvSpPr>
        <p:spPr>
          <a:xfrm>
            <a:off x="4508368" y="3439984"/>
            <a:ext cx="862926" cy="311351"/>
          </a:xfrm>
          <a:prstGeom prst="parallelogram">
            <a:avLst>
              <a:gd name="adj" fmla="val 92429"/>
            </a:avLst>
          </a:prstGeom>
          <a:solidFill>
            <a:schemeClr val="bg1">
              <a:alpha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rgbClr val="000000"/>
              </a:solidFill>
            </a:endParaRPr>
          </a:p>
        </p:txBody>
      </p:sp>
      <p:sp>
        <p:nvSpPr>
          <p:cNvPr id="17" name="Parallelogram 16"/>
          <p:cNvSpPr/>
          <p:nvPr/>
        </p:nvSpPr>
        <p:spPr>
          <a:xfrm>
            <a:off x="2087106" y="4041209"/>
            <a:ext cx="837560" cy="484511"/>
          </a:xfrm>
          <a:prstGeom prst="parallelogram">
            <a:avLst>
              <a:gd name="adj" fmla="val 92429"/>
            </a:avLst>
          </a:prstGeom>
          <a:solidFill>
            <a:schemeClr val="bg1">
              <a:alpha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rgbClr val="000000"/>
              </a:solidFill>
            </a:endParaRPr>
          </a:p>
        </p:txBody>
      </p:sp>
      <p:sp>
        <p:nvSpPr>
          <p:cNvPr id="18" name="Cube 17"/>
          <p:cNvSpPr/>
          <p:nvPr/>
        </p:nvSpPr>
        <p:spPr>
          <a:xfrm>
            <a:off x="3294628" y="1525410"/>
            <a:ext cx="1036866" cy="1243262"/>
          </a:xfrm>
          <a:prstGeom prst="cube">
            <a:avLst/>
          </a:prstGeom>
          <a:solidFill>
            <a:schemeClr val="bg1">
              <a:alpha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solidFill>
                  <a:srgbClr val="000000"/>
                </a:solidFill>
              </a:rPr>
              <a:t>ConvNet</a:t>
            </a:r>
            <a:endParaRPr lang="en-US" sz="1200" dirty="0">
              <a:solidFill>
                <a:srgbClr val="000000"/>
              </a:solidFill>
            </a:endParaRPr>
          </a:p>
        </p:txBody>
      </p:sp>
      <p:sp>
        <p:nvSpPr>
          <p:cNvPr id="19" name="Cube 18"/>
          <p:cNvSpPr/>
          <p:nvPr/>
        </p:nvSpPr>
        <p:spPr>
          <a:xfrm>
            <a:off x="4522467" y="1248034"/>
            <a:ext cx="1036866" cy="1243262"/>
          </a:xfrm>
          <a:prstGeom prst="cube">
            <a:avLst/>
          </a:prstGeom>
          <a:solidFill>
            <a:schemeClr val="bg1">
              <a:alpha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solidFill>
                  <a:srgbClr val="000000"/>
                </a:solidFill>
              </a:rPr>
              <a:t>ConvNet</a:t>
            </a:r>
            <a:endParaRPr lang="en-US" sz="1200" dirty="0">
              <a:solidFill>
                <a:srgbClr val="000000"/>
              </a:solidFill>
            </a:endParaRPr>
          </a:p>
        </p:txBody>
      </p:sp>
      <p:sp>
        <p:nvSpPr>
          <p:cNvPr id="20" name="Cube 19"/>
          <p:cNvSpPr/>
          <p:nvPr/>
        </p:nvSpPr>
        <p:spPr>
          <a:xfrm>
            <a:off x="2160944" y="1910647"/>
            <a:ext cx="1036866" cy="1243262"/>
          </a:xfrm>
          <a:prstGeom prst="cube">
            <a:avLst/>
          </a:prstGeom>
          <a:solidFill>
            <a:schemeClr val="bg1">
              <a:alpha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solidFill>
                  <a:srgbClr val="000000"/>
                </a:solidFill>
              </a:rPr>
              <a:t>ConvNet</a:t>
            </a:r>
            <a:endParaRPr lang="en-US" sz="1200" dirty="0">
              <a:solidFill>
                <a:srgbClr val="000000"/>
              </a:solidFill>
            </a:endParaRPr>
          </a:p>
        </p:txBody>
      </p:sp>
      <p:sp>
        <p:nvSpPr>
          <p:cNvPr id="22" name="Parallelogram 21"/>
          <p:cNvSpPr/>
          <p:nvPr/>
        </p:nvSpPr>
        <p:spPr>
          <a:xfrm>
            <a:off x="4678037" y="2662888"/>
            <a:ext cx="584576" cy="184541"/>
          </a:xfrm>
          <a:prstGeom prst="parallelogram">
            <a:avLst>
              <a:gd name="adj" fmla="val 92429"/>
            </a:avLst>
          </a:prstGeom>
          <a:solidFill>
            <a:schemeClr val="bg1">
              <a:alpha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rgbClr val="000000"/>
              </a:solidFill>
            </a:endParaRPr>
          </a:p>
        </p:txBody>
      </p:sp>
      <p:sp>
        <p:nvSpPr>
          <p:cNvPr id="25" name="Parallelogram 24"/>
          <p:cNvSpPr/>
          <p:nvPr/>
        </p:nvSpPr>
        <p:spPr>
          <a:xfrm>
            <a:off x="2333022" y="3338451"/>
            <a:ext cx="584576" cy="184541"/>
          </a:xfrm>
          <a:prstGeom prst="parallelogram">
            <a:avLst>
              <a:gd name="adj" fmla="val 92429"/>
            </a:avLst>
          </a:prstGeom>
          <a:solidFill>
            <a:schemeClr val="bg1">
              <a:alpha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rgbClr val="000000"/>
              </a:solidFill>
            </a:endParaRPr>
          </a:p>
        </p:txBody>
      </p:sp>
      <p:sp>
        <p:nvSpPr>
          <p:cNvPr id="26" name="TextBox 25"/>
          <p:cNvSpPr txBox="1"/>
          <p:nvPr/>
        </p:nvSpPr>
        <p:spPr>
          <a:xfrm>
            <a:off x="2375287" y="1525411"/>
            <a:ext cx="595035" cy="276999"/>
          </a:xfrm>
          <a:prstGeom prst="rect">
            <a:avLst/>
          </a:prstGeom>
          <a:noFill/>
          <a:ln w="19050">
            <a:solidFill>
              <a:schemeClr val="accent4"/>
            </a:solidFill>
          </a:ln>
        </p:spPr>
        <p:txBody>
          <a:bodyPr wrap="none" rtlCol="0">
            <a:spAutoFit/>
          </a:bodyPr>
          <a:lstStyle/>
          <a:p>
            <a:r>
              <a:rPr lang="en-US" sz="1200">
                <a:latin typeface="+mn-lt"/>
              </a:rPr>
              <a:t>SVMs</a:t>
            </a:r>
            <a:endParaRPr lang="en-US" sz="1200" dirty="0">
              <a:latin typeface="+mn-lt"/>
            </a:endParaRPr>
          </a:p>
        </p:txBody>
      </p:sp>
      <p:sp>
        <p:nvSpPr>
          <p:cNvPr id="27" name="Up Arrow 26"/>
          <p:cNvSpPr/>
          <p:nvPr/>
        </p:nvSpPr>
        <p:spPr>
          <a:xfrm>
            <a:off x="2549707" y="1823782"/>
            <a:ext cx="181737" cy="226313"/>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28" name="TextBox 27"/>
          <p:cNvSpPr txBox="1"/>
          <p:nvPr/>
        </p:nvSpPr>
        <p:spPr>
          <a:xfrm>
            <a:off x="3503851" y="1158465"/>
            <a:ext cx="595035" cy="276999"/>
          </a:xfrm>
          <a:prstGeom prst="rect">
            <a:avLst/>
          </a:prstGeom>
          <a:noFill/>
          <a:ln w="19050">
            <a:solidFill>
              <a:schemeClr val="accent4"/>
            </a:solidFill>
          </a:ln>
        </p:spPr>
        <p:txBody>
          <a:bodyPr wrap="none" rtlCol="0">
            <a:spAutoFit/>
          </a:bodyPr>
          <a:lstStyle/>
          <a:p>
            <a:r>
              <a:rPr lang="en-US" sz="1200">
                <a:latin typeface="+mn-lt"/>
              </a:rPr>
              <a:t>SVMs</a:t>
            </a:r>
            <a:endParaRPr lang="en-US" sz="1200" dirty="0">
              <a:latin typeface="+mn-lt"/>
            </a:endParaRPr>
          </a:p>
        </p:txBody>
      </p:sp>
      <p:sp>
        <p:nvSpPr>
          <p:cNvPr id="29" name="Up Arrow 28"/>
          <p:cNvSpPr/>
          <p:nvPr/>
        </p:nvSpPr>
        <p:spPr>
          <a:xfrm>
            <a:off x="3678271" y="1456837"/>
            <a:ext cx="181737" cy="226313"/>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30" name="TextBox 29"/>
          <p:cNvSpPr txBox="1"/>
          <p:nvPr/>
        </p:nvSpPr>
        <p:spPr>
          <a:xfrm>
            <a:off x="4864003" y="881089"/>
            <a:ext cx="595035" cy="276999"/>
          </a:xfrm>
          <a:prstGeom prst="rect">
            <a:avLst/>
          </a:prstGeom>
          <a:noFill/>
          <a:ln w="19050">
            <a:solidFill>
              <a:schemeClr val="accent4"/>
            </a:solidFill>
          </a:ln>
        </p:spPr>
        <p:txBody>
          <a:bodyPr wrap="none" rtlCol="0">
            <a:spAutoFit/>
          </a:bodyPr>
          <a:lstStyle/>
          <a:p>
            <a:r>
              <a:rPr lang="en-US" sz="1200">
                <a:latin typeface="+mn-lt"/>
              </a:rPr>
              <a:t>SVMs</a:t>
            </a:r>
            <a:endParaRPr lang="en-US" sz="1200" dirty="0">
              <a:latin typeface="+mn-lt"/>
            </a:endParaRPr>
          </a:p>
        </p:txBody>
      </p:sp>
      <p:sp>
        <p:nvSpPr>
          <p:cNvPr id="31" name="Up Arrow 30"/>
          <p:cNvSpPr/>
          <p:nvPr/>
        </p:nvSpPr>
        <p:spPr>
          <a:xfrm>
            <a:off x="5038423" y="1179461"/>
            <a:ext cx="181737" cy="226313"/>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32" name="Up Arrow 31"/>
          <p:cNvSpPr/>
          <p:nvPr/>
        </p:nvSpPr>
        <p:spPr>
          <a:xfrm>
            <a:off x="2481338" y="3547657"/>
            <a:ext cx="181737" cy="74586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33" name="Up Arrow 32"/>
          <p:cNvSpPr/>
          <p:nvPr/>
        </p:nvSpPr>
        <p:spPr>
          <a:xfrm>
            <a:off x="2481767" y="3173403"/>
            <a:ext cx="181737" cy="226313"/>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34" name="Up Arrow 33"/>
          <p:cNvSpPr/>
          <p:nvPr/>
        </p:nvSpPr>
        <p:spPr>
          <a:xfrm>
            <a:off x="3544353" y="3133443"/>
            <a:ext cx="181737" cy="74586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35" name="Up Arrow 34"/>
          <p:cNvSpPr/>
          <p:nvPr/>
        </p:nvSpPr>
        <p:spPr>
          <a:xfrm>
            <a:off x="3544353" y="2785853"/>
            <a:ext cx="181737" cy="226313"/>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36" name="Up Arrow 35"/>
          <p:cNvSpPr/>
          <p:nvPr/>
        </p:nvSpPr>
        <p:spPr>
          <a:xfrm>
            <a:off x="4852093" y="2875347"/>
            <a:ext cx="181737" cy="74586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37" name="Up Arrow 36"/>
          <p:cNvSpPr/>
          <p:nvPr/>
        </p:nvSpPr>
        <p:spPr>
          <a:xfrm>
            <a:off x="4852093" y="2518307"/>
            <a:ext cx="181737" cy="226313"/>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cxnSp>
        <p:nvCxnSpPr>
          <p:cNvPr id="38" name="Straight Arrow Connector 37"/>
          <p:cNvCxnSpPr/>
          <p:nvPr/>
        </p:nvCxnSpPr>
        <p:spPr>
          <a:xfrm flipH="1">
            <a:off x="5058171" y="3547657"/>
            <a:ext cx="682997" cy="0"/>
          </a:xfrm>
          <a:prstGeom prst="straightConnector1">
            <a:avLst/>
          </a:prstGeom>
          <a:ln w="190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5256077" y="2644654"/>
            <a:ext cx="2066193" cy="276999"/>
          </a:xfrm>
          <a:prstGeom prst="rect">
            <a:avLst/>
          </a:prstGeom>
          <a:noFill/>
        </p:spPr>
        <p:txBody>
          <a:bodyPr wrap="square" rtlCol="0">
            <a:spAutoFit/>
          </a:bodyPr>
          <a:lstStyle/>
          <a:p>
            <a:r>
              <a:rPr lang="en-US" sz="1200">
                <a:latin typeface="+mn-lt"/>
              </a:rPr>
              <a:t>Warped image regions</a:t>
            </a:r>
            <a:endParaRPr lang="en-US" sz="1200" dirty="0">
              <a:latin typeface="+mn-lt"/>
            </a:endParaRPr>
          </a:p>
        </p:txBody>
      </p:sp>
      <p:sp>
        <p:nvSpPr>
          <p:cNvPr id="42" name="TextBox 41"/>
          <p:cNvSpPr txBox="1"/>
          <p:nvPr/>
        </p:nvSpPr>
        <p:spPr>
          <a:xfrm>
            <a:off x="5559333" y="1600474"/>
            <a:ext cx="1678096" cy="461665"/>
          </a:xfrm>
          <a:prstGeom prst="rect">
            <a:avLst/>
          </a:prstGeom>
          <a:noFill/>
        </p:spPr>
        <p:txBody>
          <a:bodyPr wrap="square" rtlCol="0">
            <a:spAutoFit/>
          </a:bodyPr>
          <a:lstStyle/>
          <a:p>
            <a:r>
              <a:rPr lang="en-US" sz="1200" dirty="0">
                <a:latin typeface="+mn-lt"/>
              </a:rPr>
              <a:t>Forward each region through </a:t>
            </a:r>
            <a:r>
              <a:rPr lang="en-US" sz="1200" dirty="0" err="1">
                <a:latin typeface="+mn-lt"/>
              </a:rPr>
              <a:t>ConvNet</a:t>
            </a:r>
            <a:endParaRPr lang="en-US" sz="1200" dirty="0">
              <a:latin typeface="+mn-lt"/>
            </a:endParaRPr>
          </a:p>
        </p:txBody>
      </p:sp>
      <p:sp>
        <p:nvSpPr>
          <p:cNvPr id="49" name="TextBox 48"/>
          <p:cNvSpPr txBox="1"/>
          <p:nvPr/>
        </p:nvSpPr>
        <p:spPr>
          <a:xfrm>
            <a:off x="5595539" y="857251"/>
            <a:ext cx="2037059" cy="276999"/>
          </a:xfrm>
          <a:prstGeom prst="rect">
            <a:avLst/>
          </a:prstGeom>
          <a:noFill/>
        </p:spPr>
        <p:txBody>
          <a:bodyPr wrap="square" rtlCol="0">
            <a:spAutoFit/>
          </a:bodyPr>
          <a:lstStyle/>
          <a:p>
            <a:r>
              <a:rPr lang="en-US" sz="1200">
                <a:latin typeface="+mn-lt"/>
              </a:rPr>
              <a:t>Classify regions with </a:t>
            </a:r>
            <a:r>
              <a:rPr lang="en-US" sz="1200" dirty="0">
                <a:latin typeface="+mn-lt"/>
              </a:rPr>
              <a:t>SVMs</a:t>
            </a:r>
          </a:p>
        </p:txBody>
      </p:sp>
      <p:cxnSp>
        <p:nvCxnSpPr>
          <p:cNvPr id="52" name="Straight Arrow Connector 51"/>
          <p:cNvCxnSpPr/>
          <p:nvPr/>
        </p:nvCxnSpPr>
        <p:spPr>
          <a:xfrm flipH="1">
            <a:off x="3751869" y="3547657"/>
            <a:ext cx="1989301" cy="295589"/>
          </a:xfrm>
          <a:prstGeom prst="straightConnector1">
            <a:avLst/>
          </a:prstGeom>
          <a:ln w="190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flipH="1">
            <a:off x="2535810" y="3553491"/>
            <a:ext cx="3179679" cy="801040"/>
          </a:xfrm>
          <a:prstGeom prst="straightConnector1">
            <a:avLst/>
          </a:prstGeom>
          <a:ln w="190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5741167" y="3427889"/>
            <a:ext cx="1906328" cy="276999"/>
          </a:xfrm>
          <a:prstGeom prst="rect">
            <a:avLst/>
          </a:prstGeom>
          <a:noFill/>
        </p:spPr>
        <p:txBody>
          <a:bodyPr wrap="square" rtlCol="0">
            <a:spAutoFit/>
          </a:bodyPr>
          <a:lstStyle/>
          <a:p>
            <a:r>
              <a:rPr lang="en-US" sz="1200" dirty="0">
                <a:latin typeface="+mn-lt"/>
              </a:rPr>
              <a:t>Region proposals</a:t>
            </a:r>
          </a:p>
        </p:txBody>
      </p:sp>
      <p:sp>
        <p:nvSpPr>
          <p:cNvPr id="43" name="TextBox 42"/>
          <p:cNvSpPr txBox="1"/>
          <p:nvPr/>
        </p:nvSpPr>
        <p:spPr>
          <a:xfrm>
            <a:off x="1143000" y="4693935"/>
            <a:ext cx="6858000" cy="415498"/>
          </a:xfrm>
          <a:prstGeom prst="rect">
            <a:avLst/>
          </a:prstGeom>
          <a:noFill/>
        </p:spPr>
        <p:txBody>
          <a:bodyPr wrap="square" rtlCol="0">
            <a:spAutoFit/>
          </a:bodyPr>
          <a:lstStyle/>
          <a:p>
            <a:pPr algn="ctr"/>
            <a:r>
              <a:rPr lang="en-US" sz="1050" dirty="0"/>
              <a:t>R. </a:t>
            </a:r>
            <a:r>
              <a:rPr lang="en-US" sz="1050" dirty="0" err="1"/>
              <a:t>Girshick</a:t>
            </a:r>
            <a:r>
              <a:rPr lang="en-US" sz="1050" dirty="0"/>
              <a:t>, J. Donahue, T. Darrell, and J. Malik, </a:t>
            </a:r>
            <a:r>
              <a:rPr lang="en-US" sz="1050" dirty="0">
                <a:hlinkClick r:id="rId4"/>
              </a:rPr>
              <a:t>Rich Feature Hierarchies for Accurate Object Detection and Semantic Segmentation</a:t>
            </a:r>
            <a:r>
              <a:rPr lang="en-US" sz="1050" dirty="0"/>
              <a:t>, CVPR 2014. </a:t>
            </a:r>
          </a:p>
        </p:txBody>
      </p:sp>
    </p:spTree>
    <p:extLst>
      <p:ext uri="{BB962C8B-B14F-4D97-AF65-F5344CB8AC3E}">
        <p14:creationId xmlns:p14="http://schemas.microsoft.com/office/powerpoint/2010/main" val="524413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9"/>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2"/>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27"/>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6"/>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9"/>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8"/>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1"/>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0"/>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14" grpId="0" animBg="1"/>
      <p:bldP spid="16" grpId="0" animBg="1"/>
      <p:bldP spid="17" grpId="0" animBg="1"/>
      <p:bldP spid="18" grpId="0" animBg="1"/>
      <p:bldP spid="19" grpId="0" animBg="1"/>
      <p:bldP spid="20" grpId="0" animBg="1"/>
      <p:bldP spid="22"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41" grpId="0"/>
      <p:bldP spid="42" grpId="0"/>
      <p:bldP spid="49" grpId="0"/>
      <p:bldP spid="5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50235"/>
            <a:ext cx="2647741" cy="572700"/>
          </a:xfrm>
        </p:spPr>
        <p:txBody>
          <a:bodyPr/>
          <a:lstStyle/>
          <a:p>
            <a:r>
              <a:rPr lang="en-US" dirty="0"/>
              <a:t>R-CNN details</a:t>
            </a:r>
          </a:p>
        </p:txBody>
      </p:sp>
      <p:sp>
        <p:nvSpPr>
          <p:cNvPr id="5" name="Content Placeholder 4"/>
          <p:cNvSpPr>
            <a:spLocks noGrp="1"/>
          </p:cNvSpPr>
          <p:nvPr>
            <p:ph idx="1"/>
          </p:nvPr>
        </p:nvSpPr>
        <p:spPr>
          <a:xfrm>
            <a:off x="148841" y="1559259"/>
            <a:ext cx="8899700" cy="2400300"/>
          </a:xfrm>
        </p:spPr>
        <p:txBody>
          <a:bodyPr/>
          <a:lstStyle/>
          <a:p>
            <a:pPr marL="342900" indent="-342900">
              <a:buFont typeface="Arial"/>
              <a:buChar char="•"/>
            </a:pPr>
            <a:r>
              <a:rPr lang="en-US" b="1" dirty="0"/>
              <a:t>Regions</a:t>
            </a:r>
            <a:r>
              <a:rPr lang="en-US" dirty="0"/>
              <a:t>: ~2000 Selective Search proposals</a:t>
            </a:r>
          </a:p>
          <a:p>
            <a:pPr marL="342900" indent="-342900">
              <a:buFont typeface="Arial"/>
              <a:buChar char="•"/>
            </a:pPr>
            <a:r>
              <a:rPr lang="en-US" b="1" dirty="0"/>
              <a:t>Network</a:t>
            </a:r>
            <a:r>
              <a:rPr lang="en-US" dirty="0"/>
              <a:t>: </a:t>
            </a:r>
            <a:r>
              <a:rPr lang="en-US" dirty="0" err="1"/>
              <a:t>AlexNet</a:t>
            </a:r>
            <a:r>
              <a:rPr lang="en-US" dirty="0"/>
              <a:t> </a:t>
            </a:r>
            <a:r>
              <a:rPr lang="en-US" i="1" dirty="0"/>
              <a:t>pre-trained</a:t>
            </a:r>
            <a:r>
              <a:rPr lang="en-US" dirty="0"/>
              <a:t> on </a:t>
            </a:r>
            <a:r>
              <a:rPr lang="en-US" dirty="0" err="1"/>
              <a:t>ImageNet</a:t>
            </a:r>
            <a:r>
              <a:rPr lang="en-US" dirty="0"/>
              <a:t> (1000 classes), </a:t>
            </a:r>
            <a:r>
              <a:rPr lang="en-US" i="1" dirty="0"/>
              <a:t>fine-tuned</a:t>
            </a:r>
            <a:r>
              <a:rPr lang="en-US" dirty="0"/>
              <a:t> on PASCAL (21 classes)</a:t>
            </a:r>
          </a:p>
          <a:p>
            <a:pPr marL="342900" indent="-342900">
              <a:buFont typeface="Arial"/>
              <a:buChar char="•"/>
            </a:pPr>
            <a:r>
              <a:rPr lang="en-US" b="1" dirty="0"/>
              <a:t>Final detector</a:t>
            </a:r>
            <a:r>
              <a:rPr lang="en-US" dirty="0"/>
              <a:t>: warp proposal regions, extract fc7 network activations (4096 dimensions), classify with linear SVM</a:t>
            </a:r>
          </a:p>
          <a:p>
            <a:pPr marL="342900" indent="-342900">
              <a:buFont typeface="Arial"/>
              <a:buChar char="•"/>
            </a:pPr>
            <a:r>
              <a:rPr lang="en-US" b="1" dirty="0"/>
              <a:t>Bounding box regression</a:t>
            </a:r>
            <a:r>
              <a:rPr lang="en-US" i="1" dirty="0"/>
              <a:t> </a:t>
            </a:r>
            <a:r>
              <a:rPr lang="en-US" dirty="0"/>
              <a:t>to refine box locations</a:t>
            </a:r>
          </a:p>
          <a:p>
            <a:pPr marL="342900" indent="-342900">
              <a:buFont typeface="Arial"/>
              <a:buChar char="•"/>
            </a:pPr>
            <a:r>
              <a:rPr lang="en-US" b="1" dirty="0"/>
              <a:t>Performance:</a:t>
            </a:r>
            <a:r>
              <a:rPr lang="en-US" dirty="0"/>
              <a:t> </a:t>
            </a:r>
            <a:r>
              <a:rPr lang="en-US" dirty="0" err="1"/>
              <a:t>mAP</a:t>
            </a:r>
            <a:r>
              <a:rPr lang="en-US" dirty="0"/>
              <a:t> of </a:t>
            </a:r>
            <a:r>
              <a:rPr lang="en-US" b="1" dirty="0"/>
              <a:t>53.7%</a:t>
            </a:r>
            <a:r>
              <a:rPr lang="en-US" dirty="0"/>
              <a:t> on PASCAL 2010 </a:t>
            </a:r>
            <a:br>
              <a:rPr lang="en-US" dirty="0"/>
            </a:br>
            <a:r>
              <a:rPr lang="en-US" dirty="0"/>
              <a:t>(vs. </a:t>
            </a:r>
            <a:r>
              <a:rPr lang="en-US" b="1" dirty="0"/>
              <a:t>35.1%</a:t>
            </a:r>
            <a:r>
              <a:rPr lang="en-US" dirty="0"/>
              <a:t> for Selective Search and </a:t>
            </a:r>
            <a:r>
              <a:rPr lang="en-US" b="1" dirty="0"/>
              <a:t>33.4%</a:t>
            </a:r>
            <a:r>
              <a:rPr lang="en-US" dirty="0"/>
              <a:t> for Deformable Part Models)</a:t>
            </a:r>
          </a:p>
        </p:txBody>
      </p:sp>
      <p:pic>
        <p:nvPicPr>
          <p:cNvPr id="76802"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15038" b="27433"/>
          <a:stretch/>
        </p:blipFill>
        <p:spPr bwMode="auto">
          <a:xfrm>
            <a:off x="2647741" y="153237"/>
            <a:ext cx="6400800" cy="130302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72480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Shape 62"/>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a:t>Overview</a:t>
            </a:r>
          </a:p>
        </p:txBody>
      </p:sp>
      <p:sp>
        <p:nvSpPr>
          <p:cNvPr id="63" name="Shape 63"/>
          <p:cNvSpPr txBox="1">
            <a:spLocks noGrp="1"/>
          </p:cNvSpPr>
          <p:nvPr>
            <p:ph type="body" idx="1"/>
          </p:nvPr>
        </p:nvSpPr>
        <p:spPr>
          <a:xfrm>
            <a:off x="311700" y="1152475"/>
            <a:ext cx="8520600" cy="3416400"/>
          </a:xfrm>
          <a:prstGeom prst="rect">
            <a:avLst/>
          </a:prstGeom>
        </p:spPr>
        <p:txBody>
          <a:bodyPr lIns="91425" tIns="91425" rIns="91425" bIns="91425" anchor="t" anchorCtr="0">
            <a:noAutofit/>
          </a:bodyPr>
          <a:lstStyle/>
          <a:p>
            <a:pPr lvl="0">
              <a:spcBef>
                <a:spcPts val="0"/>
              </a:spcBef>
              <a:buNone/>
            </a:pPr>
            <a:r>
              <a:rPr lang="en"/>
              <a:t>Intro</a:t>
            </a:r>
          </a:p>
          <a:p>
            <a:pPr lvl="0" rtl="0">
              <a:spcBef>
                <a:spcPts val="0"/>
              </a:spcBef>
              <a:buNone/>
            </a:pPr>
            <a:r>
              <a:rPr lang="en"/>
              <a:t>Part I: Two Stage Detection</a:t>
            </a:r>
          </a:p>
          <a:p>
            <a:pPr lvl="0" rtl="0">
              <a:spcBef>
                <a:spcPts val="0"/>
              </a:spcBef>
              <a:buNone/>
            </a:pPr>
            <a:r>
              <a:rPr lang="en"/>
              <a:t>Part II: Unified Detection</a:t>
            </a:r>
          </a:p>
          <a:p>
            <a:pPr lvl="0" rtl="0">
              <a:spcBef>
                <a:spcPts val="0"/>
              </a:spcBef>
              <a:buNone/>
            </a:pPr>
            <a:r>
              <a:rPr lang="en"/>
              <a:t>Part III: Others</a:t>
            </a:r>
          </a:p>
          <a:p>
            <a:pPr lvl="0">
              <a:spcBef>
                <a:spcPts val="0"/>
              </a:spcBef>
              <a:buNone/>
            </a:pPr>
            <a:r>
              <a:rPr lang="en"/>
              <a:t>Summary and comparison</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Shape 163"/>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a:t>Training RCNN</a:t>
            </a:r>
          </a:p>
        </p:txBody>
      </p:sp>
      <p:sp>
        <p:nvSpPr>
          <p:cNvPr id="164" name="Shape 164"/>
          <p:cNvSpPr txBox="1">
            <a:spLocks noGrp="1"/>
          </p:cNvSpPr>
          <p:nvPr>
            <p:ph type="body" idx="1"/>
          </p:nvPr>
        </p:nvSpPr>
        <p:spPr>
          <a:xfrm>
            <a:off x="311700" y="1152475"/>
            <a:ext cx="8520600" cy="3416400"/>
          </a:xfrm>
          <a:prstGeom prst="rect">
            <a:avLst/>
          </a:prstGeom>
        </p:spPr>
        <p:txBody>
          <a:bodyPr lIns="91425" tIns="91425" rIns="91425" bIns="91425" anchor="t" anchorCtr="0">
            <a:noAutofit/>
          </a:bodyPr>
          <a:lstStyle/>
          <a:p>
            <a:pPr lvl="0">
              <a:spcBef>
                <a:spcPts val="0"/>
              </a:spcBef>
              <a:buNone/>
            </a:pPr>
            <a:r>
              <a:rPr lang="en"/>
              <a:t>Step1: train your own CNN model for classification ( or use existing model), using ImageNet dataset.</a:t>
            </a:r>
          </a:p>
        </p:txBody>
      </p:sp>
      <p:pic>
        <p:nvPicPr>
          <p:cNvPr id="165" name="Shape 165"/>
          <p:cNvPicPr preferRelativeResize="0"/>
          <p:nvPr/>
        </p:nvPicPr>
        <p:blipFill>
          <a:blip r:embed="rId3">
            <a:alphaModFix/>
          </a:blip>
          <a:stretch>
            <a:fillRect/>
          </a:stretch>
        </p:blipFill>
        <p:spPr>
          <a:xfrm>
            <a:off x="522899" y="2405475"/>
            <a:ext cx="2347924" cy="1458225"/>
          </a:xfrm>
          <a:prstGeom prst="rect">
            <a:avLst/>
          </a:prstGeom>
          <a:noFill/>
          <a:ln>
            <a:noFill/>
          </a:ln>
        </p:spPr>
      </p:pic>
      <p:cxnSp>
        <p:nvCxnSpPr>
          <p:cNvPr id="166" name="Shape 166"/>
          <p:cNvCxnSpPr>
            <a:stCxn id="165" idx="3"/>
          </p:cNvCxnSpPr>
          <p:nvPr/>
        </p:nvCxnSpPr>
        <p:spPr>
          <a:xfrm>
            <a:off x="2870824" y="3134587"/>
            <a:ext cx="375000" cy="0"/>
          </a:xfrm>
          <a:prstGeom prst="straightConnector1">
            <a:avLst/>
          </a:prstGeom>
          <a:noFill/>
          <a:ln w="9525" cap="flat" cmpd="sng">
            <a:solidFill>
              <a:schemeClr val="dk2"/>
            </a:solidFill>
            <a:prstDash val="solid"/>
            <a:round/>
            <a:headEnd type="none" w="lg" len="lg"/>
            <a:tailEnd type="triangle" w="lg" len="lg"/>
          </a:ln>
        </p:spPr>
      </p:cxnSp>
      <p:sp>
        <p:nvSpPr>
          <p:cNvPr id="167" name="Shape 167"/>
          <p:cNvSpPr/>
          <p:nvPr/>
        </p:nvSpPr>
        <p:spPr>
          <a:xfrm>
            <a:off x="3245825" y="2829975"/>
            <a:ext cx="1153800" cy="649800"/>
          </a:xfrm>
          <a:prstGeom prst="rect">
            <a:avLst/>
          </a:prstGeom>
          <a:solidFill>
            <a:srgbClr val="D9D9D9"/>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r>
              <a:rPr lang="en"/>
              <a:t>Convolution and Pooling</a:t>
            </a:r>
          </a:p>
        </p:txBody>
      </p:sp>
      <p:cxnSp>
        <p:nvCxnSpPr>
          <p:cNvPr id="168" name="Shape 168"/>
          <p:cNvCxnSpPr/>
          <p:nvPr/>
        </p:nvCxnSpPr>
        <p:spPr>
          <a:xfrm>
            <a:off x="4399624" y="3134575"/>
            <a:ext cx="375000" cy="0"/>
          </a:xfrm>
          <a:prstGeom prst="straightConnector1">
            <a:avLst/>
          </a:prstGeom>
          <a:noFill/>
          <a:ln w="9525" cap="flat" cmpd="sng">
            <a:solidFill>
              <a:schemeClr val="dk2"/>
            </a:solidFill>
            <a:prstDash val="solid"/>
            <a:round/>
            <a:headEnd type="none" w="lg" len="lg"/>
            <a:tailEnd type="triangle" w="lg" len="lg"/>
          </a:ln>
        </p:spPr>
      </p:cxnSp>
      <p:sp>
        <p:nvSpPr>
          <p:cNvPr id="169" name="Shape 169"/>
          <p:cNvSpPr/>
          <p:nvPr/>
        </p:nvSpPr>
        <p:spPr>
          <a:xfrm>
            <a:off x="4774625" y="2405425"/>
            <a:ext cx="70800" cy="14583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70" name="Shape 170"/>
          <p:cNvSpPr/>
          <p:nvPr/>
        </p:nvSpPr>
        <p:spPr>
          <a:xfrm>
            <a:off x="4955325" y="2405450"/>
            <a:ext cx="70800" cy="14583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71" name="Shape 171"/>
          <p:cNvSpPr/>
          <p:nvPr/>
        </p:nvSpPr>
        <p:spPr>
          <a:xfrm>
            <a:off x="5136025" y="2720275"/>
            <a:ext cx="70800" cy="8286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cxnSp>
        <p:nvCxnSpPr>
          <p:cNvPr id="172" name="Shape 172"/>
          <p:cNvCxnSpPr/>
          <p:nvPr/>
        </p:nvCxnSpPr>
        <p:spPr>
          <a:xfrm>
            <a:off x="5220424" y="3134575"/>
            <a:ext cx="375000" cy="0"/>
          </a:xfrm>
          <a:prstGeom prst="straightConnector1">
            <a:avLst/>
          </a:prstGeom>
          <a:noFill/>
          <a:ln w="9525" cap="flat" cmpd="sng">
            <a:solidFill>
              <a:schemeClr val="dk2"/>
            </a:solidFill>
            <a:prstDash val="solid"/>
            <a:round/>
            <a:headEnd type="none" w="lg" len="lg"/>
            <a:tailEnd type="triangle" w="lg" len="lg"/>
          </a:ln>
        </p:spPr>
      </p:cxnSp>
      <p:sp>
        <p:nvSpPr>
          <p:cNvPr id="173" name="Shape 173"/>
          <p:cNvSpPr txBox="1"/>
          <p:nvPr/>
        </p:nvSpPr>
        <p:spPr>
          <a:xfrm>
            <a:off x="3953400" y="1913400"/>
            <a:ext cx="1999200" cy="325500"/>
          </a:xfrm>
          <a:prstGeom prst="rect">
            <a:avLst/>
          </a:prstGeom>
          <a:noFill/>
          <a:ln>
            <a:noFill/>
          </a:ln>
        </p:spPr>
        <p:txBody>
          <a:bodyPr lIns="91425" tIns="91425" rIns="91425" bIns="91425" anchor="t" anchorCtr="0">
            <a:noAutofit/>
          </a:bodyPr>
          <a:lstStyle/>
          <a:p>
            <a:pPr lvl="0">
              <a:spcBef>
                <a:spcPts val="0"/>
              </a:spcBef>
              <a:buNone/>
            </a:pPr>
            <a:r>
              <a:rPr lang="en"/>
              <a:t>Fully connected layer</a:t>
            </a:r>
          </a:p>
        </p:txBody>
      </p:sp>
      <p:sp>
        <p:nvSpPr>
          <p:cNvPr id="174" name="Shape 174"/>
          <p:cNvSpPr/>
          <p:nvPr/>
        </p:nvSpPr>
        <p:spPr>
          <a:xfrm>
            <a:off x="5609025" y="2740575"/>
            <a:ext cx="70800" cy="8286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cxnSp>
        <p:nvCxnSpPr>
          <p:cNvPr id="175" name="Shape 175"/>
          <p:cNvCxnSpPr/>
          <p:nvPr/>
        </p:nvCxnSpPr>
        <p:spPr>
          <a:xfrm>
            <a:off x="5679824" y="3134575"/>
            <a:ext cx="375000" cy="0"/>
          </a:xfrm>
          <a:prstGeom prst="straightConnector1">
            <a:avLst/>
          </a:prstGeom>
          <a:noFill/>
          <a:ln w="9525" cap="flat" cmpd="sng">
            <a:solidFill>
              <a:schemeClr val="dk2"/>
            </a:solidFill>
            <a:prstDash val="solid"/>
            <a:round/>
            <a:headEnd type="none" w="lg" len="lg"/>
            <a:tailEnd type="triangle" w="lg" len="lg"/>
          </a:ln>
        </p:spPr>
      </p:cxnSp>
      <p:sp>
        <p:nvSpPr>
          <p:cNvPr id="176" name="Shape 176"/>
          <p:cNvSpPr txBox="1"/>
          <p:nvPr/>
        </p:nvSpPr>
        <p:spPr>
          <a:xfrm>
            <a:off x="6139225" y="2971825"/>
            <a:ext cx="1999200" cy="325500"/>
          </a:xfrm>
          <a:prstGeom prst="rect">
            <a:avLst/>
          </a:prstGeom>
          <a:noFill/>
          <a:ln>
            <a:noFill/>
          </a:ln>
        </p:spPr>
        <p:txBody>
          <a:bodyPr lIns="91425" tIns="91425" rIns="91425" bIns="91425" anchor="t" anchorCtr="0">
            <a:noAutofit/>
          </a:bodyPr>
          <a:lstStyle/>
          <a:p>
            <a:pPr lvl="0" rtl="0">
              <a:spcBef>
                <a:spcPts val="0"/>
              </a:spcBef>
              <a:buNone/>
            </a:pPr>
            <a:r>
              <a:rPr lang="en"/>
              <a:t>Softmax loss</a:t>
            </a:r>
          </a:p>
        </p:txBody>
      </p:sp>
      <p:sp>
        <p:nvSpPr>
          <p:cNvPr id="177" name="Shape 177"/>
          <p:cNvSpPr txBox="1"/>
          <p:nvPr/>
        </p:nvSpPr>
        <p:spPr>
          <a:xfrm>
            <a:off x="4032725" y="4216675"/>
            <a:ext cx="1259400" cy="389100"/>
          </a:xfrm>
          <a:prstGeom prst="rect">
            <a:avLst/>
          </a:prstGeom>
          <a:noFill/>
          <a:ln>
            <a:noFill/>
          </a:ln>
        </p:spPr>
        <p:txBody>
          <a:bodyPr lIns="91425" tIns="91425" rIns="91425" bIns="91425" anchor="t" anchorCtr="0">
            <a:noAutofit/>
          </a:bodyPr>
          <a:lstStyle/>
          <a:p>
            <a:pPr lvl="0">
              <a:spcBef>
                <a:spcPts val="0"/>
              </a:spcBef>
              <a:buNone/>
            </a:pPr>
            <a:r>
              <a:rPr lang="en"/>
              <a:t>4096 * 1000</a:t>
            </a:r>
          </a:p>
        </p:txBody>
      </p:sp>
      <p:cxnSp>
        <p:nvCxnSpPr>
          <p:cNvPr id="178" name="Shape 178"/>
          <p:cNvCxnSpPr>
            <a:stCxn id="177" idx="0"/>
            <a:endCxn id="171" idx="2"/>
          </p:cNvCxnSpPr>
          <p:nvPr/>
        </p:nvCxnSpPr>
        <p:spPr>
          <a:xfrm rot="10800000" flipH="1">
            <a:off x="4662425" y="3548875"/>
            <a:ext cx="509100" cy="667800"/>
          </a:xfrm>
          <a:prstGeom prst="straightConnector1">
            <a:avLst/>
          </a:prstGeom>
          <a:noFill/>
          <a:ln w="9525" cap="flat" cmpd="sng">
            <a:solidFill>
              <a:schemeClr val="dk2"/>
            </a:solidFill>
            <a:prstDash val="solid"/>
            <a:round/>
            <a:headEnd type="none" w="lg" len="lg"/>
            <a:tailEnd type="triangle" w="lg" len="lg"/>
          </a:ln>
        </p:spPr>
      </p:cxnSp>
      <p:sp>
        <p:nvSpPr>
          <p:cNvPr id="179" name="Shape 179"/>
          <p:cNvSpPr txBox="1"/>
          <p:nvPr/>
        </p:nvSpPr>
        <p:spPr>
          <a:xfrm>
            <a:off x="5014725" y="3902125"/>
            <a:ext cx="1869300" cy="389100"/>
          </a:xfrm>
          <a:prstGeom prst="rect">
            <a:avLst/>
          </a:prstGeom>
          <a:noFill/>
          <a:ln>
            <a:noFill/>
          </a:ln>
        </p:spPr>
        <p:txBody>
          <a:bodyPr lIns="91425" tIns="91425" rIns="91425" bIns="91425" anchor="t" anchorCtr="0">
            <a:noAutofit/>
          </a:bodyPr>
          <a:lstStyle/>
          <a:p>
            <a:pPr lvl="0" rtl="0">
              <a:spcBef>
                <a:spcPts val="0"/>
              </a:spcBef>
              <a:buNone/>
            </a:pPr>
            <a:r>
              <a:rPr lang="en"/>
              <a:t>1000 classes scores</a:t>
            </a:r>
          </a:p>
        </p:txBody>
      </p:sp>
      <p:cxnSp>
        <p:nvCxnSpPr>
          <p:cNvPr id="180" name="Shape 180"/>
          <p:cNvCxnSpPr>
            <a:endCxn id="174" idx="2"/>
          </p:cNvCxnSpPr>
          <p:nvPr/>
        </p:nvCxnSpPr>
        <p:spPr>
          <a:xfrm rot="10800000">
            <a:off x="5644425" y="3569175"/>
            <a:ext cx="0" cy="393000"/>
          </a:xfrm>
          <a:prstGeom prst="straightConnector1">
            <a:avLst/>
          </a:prstGeom>
          <a:noFill/>
          <a:ln w="9525" cap="flat" cmpd="sng">
            <a:solidFill>
              <a:schemeClr val="dk2"/>
            </a:solidFill>
            <a:prstDash val="solid"/>
            <a:round/>
            <a:headEnd type="none" w="lg" len="lg"/>
            <a:tailEnd type="triangle" w="lg" len="lg"/>
          </a:ln>
        </p:spPr>
      </p:cxnSp>
      <p:sp>
        <p:nvSpPr>
          <p:cNvPr id="181" name="Shape 181"/>
          <p:cNvSpPr txBox="1"/>
          <p:nvPr/>
        </p:nvSpPr>
        <p:spPr>
          <a:xfrm>
            <a:off x="1726150" y="4832200"/>
            <a:ext cx="5370000" cy="240900"/>
          </a:xfrm>
          <a:prstGeom prst="rect">
            <a:avLst/>
          </a:prstGeom>
          <a:noFill/>
          <a:ln>
            <a:noFill/>
          </a:ln>
        </p:spPr>
        <p:txBody>
          <a:bodyPr lIns="91425" tIns="91425" rIns="91425" bIns="91425" anchor="ctr" anchorCtr="0">
            <a:noAutofit/>
          </a:bodyPr>
          <a:lstStyle/>
          <a:p>
            <a:pPr lvl="0" rtl="0">
              <a:spcBef>
                <a:spcPts val="0"/>
              </a:spcBef>
              <a:buNone/>
            </a:pPr>
            <a:r>
              <a:rPr lang="en">
                <a:solidFill>
                  <a:srgbClr val="B7B7B7"/>
                </a:solidFill>
              </a:rPr>
              <a:t>Image source : http://www.shunvmall.com/bike-pic/47539009.html</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Shape 186"/>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
              <a:t>Training RCNN</a:t>
            </a:r>
          </a:p>
        </p:txBody>
      </p:sp>
      <p:sp>
        <p:nvSpPr>
          <p:cNvPr id="187" name="Shape 187"/>
          <p:cNvSpPr txBox="1">
            <a:spLocks noGrp="1"/>
          </p:cNvSpPr>
          <p:nvPr>
            <p:ph type="body" idx="1"/>
          </p:nvPr>
        </p:nvSpPr>
        <p:spPr>
          <a:xfrm>
            <a:off x="311700" y="1152475"/>
            <a:ext cx="8520600" cy="3416400"/>
          </a:xfrm>
          <a:prstGeom prst="rect">
            <a:avLst/>
          </a:prstGeom>
        </p:spPr>
        <p:txBody>
          <a:bodyPr lIns="91425" tIns="91425" rIns="91425" bIns="91425" anchor="t" anchorCtr="0">
            <a:noAutofit/>
          </a:bodyPr>
          <a:lstStyle/>
          <a:p>
            <a:pPr lvl="0" rtl="0">
              <a:spcBef>
                <a:spcPts val="0"/>
              </a:spcBef>
              <a:buNone/>
            </a:pPr>
            <a:r>
              <a:rPr lang="en"/>
              <a:t>Step2: focus on 20 classes + 1 background. Remove the last FC layer and replace it with a smaller layer and fine-tune the model using PASCAL VOC dataset</a:t>
            </a:r>
          </a:p>
        </p:txBody>
      </p:sp>
      <p:pic>
        <p:nvPicPr>
          <p:cNvPr id="188" name="Shape 188"/>
          <p:cNvPicPr preferRelativeResize="0"/>
          <p:nvPr/>
        </p:nvPicPr>
        <p:blipFill>
          <a:blip r:embed="rId3">
            <a:alphaModFix/>
          </a:blip>
          <a:stretch>
            <a:fillRect/>
          </a:stretch>
        </p:blipFill>
        <p:spPr>
          <a:xfrm>
            <a:off x="522899" y="2405475"/>
            <a:ext cx="2347924" cy="1458225"/>
          </a:xfrm>
          <a:prstGeom prst="rect">
            <a:avLst/>
          </a:prstGeom>
          <a:noFill/>
          <a:ln>
            <a:noFill/>
          </a:ln>
        </p:spPr>
      </p:pic>
      <p:cxnSp>
        <p:nvCxnSpPr>
          <p:cNvPr id="189" name="Shape 189"/>
          <p:cNvCxnSpPr>
            <a:stCxn id="188" idx="3"/>
          </p:cNvCxnSpPr>
          <p:nvPr/>
        </p:nvCxnSpPr>
        <p:spPr>
          <a:xfrm>
            <a:off x="2870824" y="3134587"/>
            <a:ext cx="375000" cy="0"/>
          </a:xfrm>
          <a:prstGeom prst="straightConnector1">
            <a:avLst/>
          </a:prstGeom>
          <a:noFill/>
          <a:ln w="9525" cap="flat" cmpd="sng">
            <a:solidFill>
              <a:schemeClr val="dk2"/>
            </a:solidFill>
            <a:prstDash val="solid"/>
            <a:round/>
            <a:headEnd type="none" w="lg" len="lg"/>
            <a:tailEnd type="triangle" w="lg" len="lg"/>
          </a:ln>
        </p:spPr>
      </p:cxnSp>
      <p:sp>
        <p:nvSpPr>
          <p:cNvPr id="190" name="Shape 190"/>
          <p:cNvSpPr/>
          <p:nvPr/>
        </p:nvSpPr>
        <p:spPr>
          <a:xfrm>
            <a:off x="3245825" y="2829975"/>
            <a:ext cx="1153800" cy="649800"/>
          </a:xfrm>
          <a:prstGeom prst="rect">
            <a:avLst/>
          </a:prstGeom>
          <a:solidFill>
            <a:srgbClr val="D9D9D9"/>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a:t>Convolution and Pooling</a:t>
            </a:r>
          </a:p>
        </p:txBody>
      </p:sp>
      <p:cxnSp>
        <p:nvCxnSpPr>
          <p:cNvPr id="191" name="Shape 191"/>
          <p:cNvCxnSpPr/>
          <p:nvPr/>
        </p:nvCxnSpPr>
        <p:spPr>
          <a:xfrm>
            <a:off x="4399624" y="3134575"/>
            <a:ext cx="375000" cy="0"/>
          </a:xfrm>
          <a:prstGeom prst="straightConnector1">
            <a:avLst/>
          </a:prstGeom>
          <a:noFill/>
          <a:ln w="9525" cap="flat" cmpd="sng">
            <a:solidFill>
              <a:schemeClr val="dk2"/>
            </a:solidFill>
            <a:prstDash val="solid"/>
            <a:round/>
            <a:headEnd type="none" w="lg" len="lg"/>
            <a:tailEnd type="triangle" w="lg" len="lg"/>
          </a:ln>
        </p:spPr>
      </p:cxnSp>
      <p:sp>
        <p:nvSpPr>
          <p:cNvPr id="192" name="Shape 192"/>
          <p:cNvSpPr/>
          <p:nvPr/>
        </p:nvSpPr>
        <p:spPr>
          <a:xfrm>
            <a:off x="4774625" y="2405425"/>
            <a:ext cx="70800" cy="14583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93" name="Shape 193"/>
          <p:cNvSpPr/>
          <p:nvPr/>
        </p:nvSpPr>
        <p:spPr>
          <a:xfrm>
            <a:off x="4955325" y="2405450"/>
            <a:ext cx="70800" cy="14583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94" name="Shape 194"/>
          <p:cNvSpPr/>
          <p:nvPr/>
        </p:nvSpPr>
        <p:spPr>
          <a:xfrm>
            <a:off x="5156425" y="2848225"/>
            <a:ext cx="70800" cy="572700"/>
          </a:xfrm>
          <a:prstGeom prst="rect">
            <a:avLst/>
          </a:prstGeom>
          <a:solidFill>
            <a:srgbClr val="FF0000"/>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cxnSp>
        <p:nvCxnSpPr>
          <p:cNvPr id="195" name="Shape 195"/>
          <p:cNvCxnSpPr/>
          <p:nvPr/>
        </p:nvCxnSpPr>
        <p:spPr>
          <a:xfrm>
            <a:off x="5220424" y="3134575"/>
            <a:ext cx="375000" cy="0"/>
          </a:xfrm>
          <a:prstGeom prst="straightConnector1">
            <a:avLst/>
          </a:prstGeom>
          <a:noFill/>
          <a:ln w="9525" cap="flat" cmpd="sng">
            <a:solidFill>
              <a:schemeClr val="dk2"/>
            </a:solidFill>
            <a:prstDash val="solid"/>
            <a:round/>
            <a:headEnd type="none" w="lg" len="lg"/>
            <a:tailEnd type="triangle" w="lg" len="lg"/>
          </a:ln>
        </p:spPr>
      </p:cxnSp>
      <p:sp>
        <p:nvSpPr>
          <p:cNvPr id="196" name="Shape 196"/>
          <p:cNvSpPr txBox="1"/>
          <p:nvPr/>
        </p:nvSpPr>
        <p:spPr>
          <a:xfrm>
            <a:off x="3953400" y="1913400"/>
            <a:ext cx="1999200" cy="325500"/>
          </a:xfrm>
          <a:prstGeom prst="rect">
            <a:avLst/>
          </a:prstGeom>
          <a:noFill/>
          <a:ln>
            <a:noFill/>
          </a:ln>
        </p:spPr>
        <p:txBody>
          <a:bodyPr lIns="91425" tIns="91425" rIns="91425" bIns="91425" anchor="t" anchorCtr="0">
            <a:noAutofit/>
          </a:bodyPr>
          <a:lstStyle/>
          <a:p>
            <a:pPr lvl="0" rtl="0">
              <a:spcBef>
                <a:spcPts val="0"/>
              </a:spcBef>
              <a:buNone/>
            </a:pPr>
            <a:r>
              <a:rPr lang="en"/>
              <a:t>Fully connected layer</a:t>
            </a:r>
          </a:p>
        </p:txBody>
      </p:sp>
      <p:sp>
        <p:nvSpPr>
          <p:cNvPr id="197" name="Shape 197"/>
          <p:cNvSpPr/>
          <p:nvPr/>
        </p:nvSpPr>
        <p:spPr>
          <a:xfrm>
            <a:off x="5581825" y="2848225"/>
            <a:ext cx="70800" cy="572700"/>
          </a:xfrm>
          <a:prstGeom prst="rect">
            <a:avLst/>
          </a:prstGeom>
          <a:solidFill>
            <a:srgbClr val="FF0000"/>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cxnSp>
        <p:nvCxnSpPr>
          <p:cNvPr id="198" name="Shape 198"/>
          <p:cNvCxnSpPr/>
          <p:nvPr/>
        </p:nvCxnSpPr>
        <p:spPr>
          <a:xfrm>
            <a:off x="5679824" y="3134575"/>
            <a:ext cx="375000" cy="0"/>
          </a:xfrm>
          <a:prstGeom prst="straightConnector1">
            <a:avLst/>
          </a:prstGeom>
          <a:noFill/>
          <a:ln w="9525" cap="flat" cmpd="sng">
            <a:solidFill>
              <a:schemeClr val="dk2"/>
            </a:solidFill>
            <a:prstDash val="solid"/>
            <a:round/>
            <a:headEnd type="none" w="lg" len="lg"/>
            <a:tailEnd type="triangle" w="lg" len="lg"/>
          </a:ln>
        </p:spPr>
      </p:cxnSp>
      <p:sp>
        <p:nvSpPr>
          <p:cNvPr id="199" name="Shape 199"/>
          <p:cNvSpPr txBox="1"/>
          <p:nvPr/>
        </p:nvSpPr>
        <p:spPr>
          <a:xfrm>
            <a:off x="6139225" y="2971825"/>
            <a:ext cx="1999200" cy="325500"/>
          </a:xfrm>
          <a:prstGeom prst="rect">
            <a:avLst/>
          </a:prstGeom>
          <a:noFill/>
          <a:ln>
            <a:noFill/>
          </a:ln>
        </p:spPr>
        <p:txBody>
          <a:bodyPr lIns="91425" tIns="91425" rIns="91425" bIns="91425" anchor="t" anchorCtr="0">
            <a:noAutofit/>
          </a:bodyPr>
          <a:lstStyle/>
          <a:p>
            <a:pPr lvl="0" rtl="0">
              <a:spcBef>
                <a:spcPts val="0"/>
              </a:spcBef>
              <a:buNone/>
            </a:pPr>
            <a:r>
              <a:rPr lang="en"/>
              <a:t>Softmax loss</a:t>
            </a:r>
          </a:p>
        </p:txBody>
      </p:sp>
      <p:sp>
        <p:nvSpPr>
          <p:cNvPr id="200" name="Shape 200"/>
          <p:cNvSpPr txBox="1"/>
          <p:nvPr/>
        </p:nvSpPr>
        <p:spPr>
          <a:xfrm>
            <a:off x="4032725" y="4216675"/>
            <a:ext cx="1259400" cy="389100"/>
          </a:xfrm>
          <a:prstGeom prst="rect">
            <a:avLst/>
          </a:prstGeom>
          <a:noFill/>
          <a:ln>
            <a:noFill/>
          </a:ln>
        </p:spPr>
        <p:txBody>
          <a:bodyPr lIns="91425" tIns="91425" rIns="91425" bIns="91425" anchor="t" anchorCtr="0">
            <a:noAutofit/>
          </a:bodyPr>
          <a:lstStyle/>
          <a:p>
            <a:pPr lvl="0" rtl="0">
              <a:spcBef>
                <a:spcPts val="0"/>
              </a:spcBef>
              <a:buNone/>
            </a:pPr>
            <a:r>
              <a:rPr lang="en"/>
              <a:t>4096 * </a:t>
            </a:r>
            <a:r>
              <a:rPr lang="en">
                <a:solidFill>
                  <a:srgbClr val="FF0000"/>
                </a:solidFill>
              </a:rPr>
              <a:t>21</a:t>
            </a:r>
          </a:p>
        </p:txBody>
      </p:sp>
      <p:cxnSp>
        <p:nvCxnSpPr>
          <p:cNvPr id="201" name="Shape 201"/>
          <p:cNvCxnSpPr>
            <a:stCxn id="200" idx="0"/>
            <a:endCxn id="194" idx="2"/>
          </p:cNvCxnSpPr>
          <p:nvPr/>
        </p:nvCxnSpPr>
        <p:spPr>
          <a:xfrm rot="10800000" flipH="1">
            <a:off x="4662425" y="3421075"/>
            <a:ext cx="529500" cy="795600"/>
          </a:xfrm>
          <a:prstGeom prst="straightConnector1">
            <a:avLst/>
          </a:prstGeom>
          <a:noFill/>
          <a:ln w="9525" cap="flat" cmpd="sng">
            <a:solidFill>
              <a:schemeClr val="dk2"/>
            </a:solidFill>
            <a:prstDash val="solid"/>
            <a:round/>
            <a:headEnd type="none" w="lg" len="lg"/>
            <a:tailEnd type="triangle" w="lg" len="lg"/>
          </a:ln>
        </p:spPr>
      </p:cxnSp>
      <p:sp>
        <p:nvSpPr>
          <p:cNvPr id="202" name="Shape 202"/>
          <p:cNvSpPr txBox="1"/>
          <p:nvPr/>
        </p:nvSpPr>
        <p:spPr>
          <a:xfrm>
            <a:off x="5014725" y="3902125"/>
            <a:ext cx="1869300" cy="389100"/>
          </a:xfrm>
          <a:prstGeom prst="rect">
            <a:avLst/>
          </a:prstGeom>
          <a:noFill/>
          <a:ln>
            <a:noFill/>
          </a:ln>
        </p:spPr>
        <p:txBody>
          <a:bodyPr lIns="91425" tIns="91425" rIns="91425" bIns="91425" anchor="t" anchorCtr="0">
            <a:noAutofit/>
          </a:bodyPr>
          <a:lstStyle/>
          <a:p>
            <a:pPr lvl="0" rtl="0">
              <a:spcBef>
                <a:spcPts val="0"/>
              </a:spcBef>
              <a:buNone/>
            </a:pPr>
            <a:r>
              <a:rPr lang="en">
                <a:solidFill>
                  <a:srgbClr val="FF0000"/>
                </a:solidFill>
              </a:rPr>
              <a:t>21 </a:t>
            </a:r>
            <a:r>
              <a:rPr lang="en"/>
              <a:t>classes scores</a:t>
            </a:r>
          </a:p>
        </p:txBody>
      </p:sp>
      <p:cxnSp>
        <p:nvCxnSpPr>
          <p:cNvPr id="203" name="Shape 203"/>
          <p:cNvCxnSpPr>
            <a:endCxn id="197" idx="2"/>
          </p:cNvCxnSpPr>
          <p:nvPr/>
        </p:nvCxnSpPr>
        <p:spPr>
          <a:xfrm rot="10800000">
            <a:off x="5617225" y="3420925"/>
            <a:ext cx="0" cy="393000"/>
          </a:xfrm>
          <a:prstGeom prst="straightConnector1">
            <a:avLst/>
          </a:prstGeom>
          <a:noFill/>
          <a:ln w="9525" cap="flat" cmpd="sng">
            <a:solidFill>
              <a:schemeClr val="dk2"/>
            </a:solidFill>
            <a:prstDash val="solid"/>
            <a:round/>
            <a:headEnd type="none" w="lg" len="lg"/>
            <a:tailEnd type="triangle" w="lg" len="lg"/>
          </a:ln>
        </p:spPr>
      </p:cxn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Shape 208"/>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
              <a:t>Training RCNN</a:t>
            </a:r>
          </a:p>
        </p:txBody>
      </p:sp>
      <p:sp>
        <p:nvSpPr>
          <p:cNvPr id="209" name="Shape 209"/>
          <p:cNvSpPr txBox="1">
            <a:spLocks noGrp="1"/>
          </p:cNvSpPr>
          <p:nvPr>
            <p:ph type="body" idx="1"/>
          </p:nvPr>
        </p:nvSpPr>
        <p:spPr>
          <a:xfrm>
            <a:off x="255100" y="1138325"/>
            <a:ext cx="8520600" cy="3416400"/>
          </a:xfrm>
          <a:prstGeom prst="rect">
            <a:avLst/>
          </a:prstGeom>
        </p:spPr>
        <p:txBody>
          <a:bodyPr lIns="91425" tIns="91425" rIns="91425" bIns="91425" anchor="t" anchorCtr="0">
            <a:noAutofit/>
          </a:bodyPr>
          <a:lstStyle/>
          <a:p>
            <a:pPr lvl="0" rtl="0">
              <a:spcBef>
                <a:spcPts val="0"/>
              </a:spcBef>
              <a:buNone/>
            </a:pPr>
            <a:r>
              <a:rPr lang="en"/>
              <a:t>Step3: extract feature</a:t>
            </a:r>
          </a:p>
        </p:txBody>
      </p:sp>
      <p:pic>
        <p:nvPicPr>
          <p:cNvPr id="210" name="Shape 210"/>
          <p:cNvPicPr preferRelativeResize="0"/>
          <p:nvPr/>
        </p:nvPicPr>
        <p:blipFill>
          <a:blip r:embed="rId3">
            <a:alphaModFix/>
          </a:blip>
          <a:stretch>
            <a:fillRect/>
          </a:stretch>
        </p:blipFill>
        <p:spPr>
          <a:xfrm>
            <a:off x="4399825" y="1742325"/>
            <a:ext cx="820799" cy="820800"/>
          </a:xfrm>
          <a:prstGeom prst="rect">
            <a:avLst/>
          </a:prstGeom>
          <a:noFill/>
          <a:ln>
            <a:noFill/>
          </a:ln>
        </p:spPr>
      </p:pic>
      <p:grpSp>
        <p:nvGrpSpPr>
          <p:cNvPr id="211" name="Shape 211"/>
          <p:cNvGrpSpPr/>
          <p:nvPr/>
        </p:nvGrpSpPr>
        <p:grpSpPr>
          <a:xfrm>
            <a:off x="1437949" y="3436800"/>
            <a:ext cx="2347924" cy="1458225"/>
            <a:chOff x="522899" y="2405475"/>
            <a:chExt cx="2347924" cy="1458225"/>
          </a:xfrm>
        </p:grpSpPr>
        <p:pic>
          <p:nvPicPr>
            <p:cNvPr id="212" name="Shape 212"/>
            <p:cNvPicPr preferRelativeResize="0"/>
            <p:nvPr/>
          </p:nvPicPr>
          <p:blipFill>
            <a:blip r:embed="rId4">
              <a:alphaModFix/>
            </a:blip>
            <a:stretch>
              <a:fillRect/>
            </a:stretch>
          </p:blipFill>
          <p:spPr>
            <a:xfrm>
              <a:off x="522899" y="2405475"/>
              <a:ext cx="2347924" cy="1458225"/>
            </a:xfrm>
            <a:prstGeom prst="rect">
              <a:avLst/>
            </a:prstGeom>
            <a:noFill/>
            <a:ln>
              <a:noFill/>
            </a:ln>
          </p:spPr>
        </p:pic>
        <p:sp>
          <p:nvSpPr>
            <p:cNvPr id="213" name="Shape 213"/>
            <p:cNvSpPr/>
            <p:nvPr/>
          </p:nvSpPr>
          <p:spPr>
            <a:xfrm>
              <a:off x="1358400" y="2554075"/>
              <a:ext cx="1153800" cy="1131900"/>
            </a:xfrm>
            <a:prstGeom prst="rect">
              <a:avLst/>
            </a:prstGeom>
            <a:no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14" name="Shape 214"/>
            <p:cNvSpPr/>
            <p:nvPr/>
          </p:nvSpPr>
          <p:spPr>
            <a:xfrm>
              <a:off x="1553250" y="2607500"/>
              <a:ext cx="420600" cy="1054200"/>
            </a:xfrm>
            <a:prstGeom prst="rect">
              <a:avLst/>
            </a:prstGeom>
            <a:no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pic>
        <p:nvPicPr>
          <p:cNvPr id="215" name="Shape 215"/>
          <p:cNvPicPr preferRelativeResize="0"/>
          <p:nvPr/>
        </p:nvPicPr>
        <p:blipFill>
          <a:blip r:embed="rId5">
            <a:alphaModFix/>
          </a:blip>
          <a:stretch>
            <a:fillRect/>
          </a:stretch>
        </p:blipFill>
        <p:spPr>
          <a:xfrm>
            <a:off x="4399825" y="2662400"/>
            <a:ext cx="820800" cy="820800"/>
          </a:xfrm>
          <a:prstGeom prst="rect">
            <a:avLst/>
          </a:prstGeom>
          <a:noFill/>
          <a:ln>
            <a:noFill/>
          </a:ln>
        </p:spPr>
      </p:pic>
      <p:pic>
        <p:nvPicPr>
          <p:cNvPr id="216" name="Shape 216"/>
          <p:cNvPicPr preferRelativeResize="0"/>
          <p:nvPr/>
        </p:nvPicPr>
        <p:blipFill>
          <a:blip r:embed="rId4">
            <a:alphaModFix/>
          </a:blip>
          <a:stretch>
            <a:fillRect/>
          </a:stretch>
        </p:blipFill>
        <p:spPr>
          <a:xfrm>
            <a:off x="1437949" y="1660725"/>
            <a:ext cx="2347924" cy="1458225"/>
          </a:xfrm>
          <a:prstGeom prst="rect">
            <a:avLst/>
          </a:prstGeom>
          <a:noFill/>
          <a:ln>
            <a:noFill/>
          </a:ln>
        </p:spPr>
      </p:pic>
      <p:cxnSp>
        <p:nvCxnSpPr>
          <p:cNvPr id="217" name="Shape 217"/>
          <p:cNvCxnSpPr>
            <a:stCxn id="216" idx="2"/>
            <a:endCxn id="212" idx="0"/>
          </p:cNvCxnSpPr>
          <p:nvPr/>
        </p:nvCxnSpPr>
        <p:spPr>
          <a:xfrm>
            <a:off x="2611912" y="3118950"/>
            <a:ext cx="0" cy="317700"/>
          </a:xfrm>
          <a:prstGeom prst="straightConnector1">
            <a:avLst/>
          </a:prstGeom>
          <a:noFill/>
          <a:ln w="9525" cap="flat" cmpd="sng">
            <a:solidFill>
              <a:schemeClr val="dk2"/>
            </a:solidFill>
            <a:prstDash val="solid"/>
            <a:round/>
            <a:headEnd type="none" w="lg" len="lg"/>
            <a:tailEnd type="triangle" w="lg" len="lg"/>
          </a:ln>
        </p:spPr>
      </p:cxnSp>
      <p:sp>
        <p:nvSpPr>
          <p:cNvPr id="218" name="Shape 218"/>
          <p:cNvSpPr txBox="1"/>
          <p:nvPr/>
        </p:nvSpPr>
        <p:spPr>
          <a:xfrm>
            <a:off x="1628975" y="1660725"/>
            <a:ext cx="870300" cy="276000"/>
          </a:xfrm>
          <a:prstGeom prst="rect">
            <a:avLst/>
          </a:prstGeom>
          <a:noFill/>
          <a:ln>
            <a:noFill/>
          </a:ln>
        </p:spPr>
        <p:txBody>
          <a:bodyPr lIns="91425" tIns="91425" rIns="91425" bIns="91425" anchor="t" anchorCtr="0">
            <a:noAutofit/>
          </a:bodyPr>
          <a:lstStyle/>
          <a:p>
            <a:pPr lvl="0">
              <a:spcBef>
                <a:spcPts val="0"/>
              </a:spcBef>
              <a:buNone/>
            </a:pPr>
            <a:r>
              <a:rPr lang="en"/>
              <a:t>Image</a:t>
            </a:r>
          </a:p>
        </p:txBody>
      </p:sp>
      <p:sp>
        <p:nvSpPr>
          <p:cNvPr id="219" name="Shape 219"/>
          <p:cNvSpPr txBox="1"/>
          <p:nvPr/>
        </p:nvSpPr>
        <p:spPr>
          <a:xfrm>
            <a:off x="1367200" y="3483200"/>
            <a:ext cx="980100" cy="276000"/>
          </a:xfrm>
          <a:prstGeom prst="rect">
            <a:avLst/>
          </a:prstGeom>
          <a:noFill/>
          <a:ln>
            <a:noFill/>
          </a:ln>
        </p:spPr>
        <p:txBody>
          <a:bodyPr lIns="91425" tIns="91425" rIns="91425" bIns="91425" anchor="t" anchorCtr="0">
            <a:noAutofit/>
          </a:bodyPr>
          <a:lstStyle/>
          <a:p>
            <a:pPr lvl="0" rtl="0">
              <a:spcBef>
                <a:spcPts val="0"/>
              </a:spcBef>
              <a:buNone/>
            </a:pPr>
            <a:r>
              <a:rPr lang="en"/>
              <a:t>Proposals</a:t>
            </a:r>
          </a:p>
        </p:txBody>
      </p:sp>
      <p:cxnSp>
        <p:nvCxnSpPr>
          <p:cNvPr id="220" name="Shape 220"/>
          <p:cNvCxnSpPr>
            <a:stCxn id="213" idx="3"/>
          </p:cNvCxnSpPr>
          <p:nvPr/>
        </p:nvCxnSpPr>
        <p:spPr>
          <a:xfrm rot="10800000" flipH="1">
            <a:off x="3427250" y="2304850"/>
            <a:ext cx="925500" cy="1846500"/>
          </a:xfrm>
          <a:prstGeom prst="straightConnector1">
            <a:avLst/>
          </a:prstGeom>
          <a:noFill/>
          <a:ln w="9525" cap="flat" cmpd="sng">
            <a:solidFill>
              <a:schemeClr val="dk2"/>
            </a:solidFill>
            <a:prstDash val="solid"/>
            <a:round/>
            <a:headEnd type="none" w="lg" len="lg"/>
            <a:tailEnd type="triangle" w="lg" len="lg"/>
          </a:ln>
        </p:spPr>
      </p:cxnSp>
      <p:cxnSp>
        <p:nvCxnSpPr>
          <p:cNvPr id="221" name="Shape 221"/>
          <p:cNvCxnSpPr>
            <a:stCxn id="214" idx="3"/>
            <a:endCxn id="215" idx="1"/>
          </p:cNvCxnSpPr>
          <p:nvPr/>
        </p:nvCxnSpPr>
        <p:spPr>
          <a:xfrm rot="10800000" flipH="1">
            <a:off x="2888900" y="3072725"/>
            <a:ext cx="1510800" cy="1093200"/>
          </a:xfrm>
          <a:prstGeom prst="straightConnector1">
            <a:avLst/>
          </a:prstGeom>
          <a:noFill/>
          <a:ln w="9525" cap="flat" cmpd="sng">
            <a:solidFill>
              <a:schemeClr val="dk2"/>
            </a:solidFill>
            <a:prstDash val="solid"/>
            <a:round/>
            <a:headEnd type="none" w="lg" len="lg"/>
            <a:tailEnd type="triangle" w="lg" len="lg"/>
          </a:ln>
        </p:spPr>
      </p:cxnSp>
      <p:sp>
        <p:nvSpPr>
          <p:cNvPr id="222" name="Shape 222"/>
          <p:cNvSpPr txBox="1"/>
          <p:nvPr/>
        </p:nvSpPr>
        <p:spPr>
          <a:xfrm>
            <a:off x="4230025" y="1356775"/>
            <a:ext cx="1275900" cy="385500"/>
          </a:xfrm>
          <a:prstGeom prst="rect">
            <a:avLst/>
          </a:prstGeom>
          <a:noFill/>
          <a:ln>
            <a:noFill/>
          </a:ln>
        </p:spPr>
        <p:txBody>
          <a:bodyPr lIns="91425" tIns="91425" rIns="91425" bIns="91425" anchor="t" anchorCtr="0">
            <a:noAutofit/>
          </a:bodyPr>
          <a:lstStyle/>
          <a:p>
            <a:pPr lvl="0">
              <a:spcBef>
                <a:spcPts val="0"/>
              </a:spcBef>
              <a:buNone/>
            </a:pPr>
            <a:r>
              <a:rPr lang="en"/>
              <a:t>Crop &amp; Warp</a:t>
            </a:r>
          </a:p>
        </p:txBody>
      </p:sp>
      <p:cxnSp>
        <p:nvCxnSpPr>
          <p:cNvPr id="223" name="Shape 223"/>
          <p:cNvCxnSpPr>
            <a:stCxn id="210" idx="3"/>
            <a:endCxn id="224" idx="1"/>
          </p:cNvCxnSpPr>
          <p:nvPr/>
        </p:nvCxnSpPr>
        <p:spPr>
          <a:xfrm>
            <a:off x="5220624" y="2152725"/>
            <a:ext cx="581100" cy="0"/>
          </a:xfrm>
          <a:prstGeom prst="straightConnector1">
            <a:avLst/>
          </a:prstGeom>
          <a:noFill/>
          <a:ln w="9525" cap="flat" cmpd="sng">
            <a:solidFill>
              <a:schemeClr val="dk2"/>
            </a:solidFill>
            <a:prstDash val="solid"/>
            <a:round/>
            <a:headEnd type="none" w="lg" len="lg"/>
            <a:tailEnd type="triangle" w="lg" len="lg"/>
          </a:ln>
        </p:spPr>
      </p:cxnSp>
      <p:sp>
        <p:nvSpPr>
          <p:cNvPr id="224" name="Shape 224"/>
          <p:cNvSpPr/>
          <p:nvPr/>
        </p:nvSpPr>
        <p:spPr>
          <a:xfrm>
            <a:off x="5801725" y="1827825"/>
            <a:ext cx="1153800" cy="649800"/>
          </a:xfrm>
          <a:prstGeom prst="rect">
            <a:avLst/>
          </a:prstGeom>
          <a:solidFill>
            <a:srgbClr val="D9D9D9"/>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a:t>Convolution and Pooling</a:t>
            </a:r>
          </a:p>
        </p:txBody>
      </p:sp>
      <p:sp>
        <p:nvSpPr>
          <p:cNvPr id="225" name="Shape 225"/>
          <p:cNvSpPr txBox="1"/>
          <p:nvPr/>
        </p:nvSpPr>
        <p:spPr>
          <a:xfrm>
            <a:off x="5619250" y="2695750"/>
            <a:ext cx="1844700" cy="1710300"/>
          </a:xfrm>
          <a:prstGeom prst="rect">
            <a:avLst/>
          </a:prstGeom>
          <a:noFill/>
          <a:ln>
            <a:noFill/>
          </a:ln>
        </p:spPr>
        <p:txBody>
          <a:bodyPr lIns="91425" tIns="91425" rIns="91425" bIns="91425" anchor="t" anchorCtr="0">
            <a:noAutofit/>
          </a:bodyPr>
          <a:lstStyle/>
          <a:p>
            <a:pPr lvl="0">
              <a:spcBef>
                <a:spcPts val="0"/>
              </a:spcBef>
              <a:buNone/>
            </a:pPr>
            <a:r>
              <a:rPr lang="en"/>
              <a:t>Store all the features after pool 5 layer and save to disk</a:t>
            </a:r>
          </a:p>
          <a:p>
            <a:pPr lvl="0">
              <a:spcBef>
                <a:spcPts val="0"/>
              </a:spcBef>
              <a:buNone/>
            </a:pPr>
            <a:endParaRPr/>
          </a:p>
          <a:p>
            <a:pPr lvl="0">
              <a:spcBef>
                <a:spcPts val="0"/>
              </a:spcBef>
              <a:buNone/>
            </a:pPr>
            <a:r>
              <a:rPr lang="en"/>
              <a:t>It is about ~ 200G features</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Shape 230"/>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
              <a:t>Training RCNN</a:t>
            </a:r>
          </a:p>
        </p:txBody>
      </p:sp>
      <p:sp>
        <p:nvSpPr>
          <p:cNvPr id="231" name="Shape 231"/>
          <p:cNvSpPr txBox="1">
            <a:spLocks noGrp="1"/>
          </p:cNvSpPr>
          <p:nvPr>
            <p:ph type="body" idx="1"/>
          </p:nvPr>
        </p:nvSpPr>
        <p:spPr>
          <a:xfrm>
            <a:off x="255100" y="1138325"/>
            <a:ext cx="8520600" cy="3416400"/>
          </a:xfrm>
          <a:prstGeom prst="rect">
            <a:avLst/>
          </a:prstGeom>
        </p:spPr>
        <p:txBody>
          <a:bodyPr lIns="91425" tIns="91425" rIns="91425" bIns="91425" anchor="t" anchorCtr="0">
            <a:noAutofit/>
          </a:bodyPr>
          <a:lstStyle/>
          <a:p>
            <a:pPr lvl="0" rtl="0">
              <a:spcBef>
                <a:spcPts val="0"/>
              </a:spcBef>
              <a:buNone/>
            </a:pPr>
            <a:r>
              <a:rPr lang="en"/>
              <a:t>Step4: train SVM for each class</a:t>
            </a:r>
          </a:p>
        </p:txBody>
      </p:sp>
      <p:pic>
        <p:nvPicPr>
          <p:cNvPr id="232" name="Shape 232"/>
          <p:cNvPicPr preferRelativeResize="0"/>
          <p:nvPr/>
        </p:nvPicPr>
        <p:blipFill>
          <a:blip r:embed="rId3">
            <a:alphaModFix/>
          </a:blip>
          <a:stretch>
            <a:fillRect/>
          </a:stretch>
        </p:blipFill>
        <p:spPr>
          <a:xfrm>
            <a:off x="2195800" y="1558725"/>
            <a:ext cx="820799" cy="820800"/>
          </a:xfrm>
          <a:prstGeom prst="rect">
            <a:avLst/>
          </a:prstGeom>
          <a:noFill/>
          <a:ln>
            <a:noFill/>
          </a:ln>
        </p:spPr>
      </p:pic>
      <p:pic>
        <p:nvPicPr>
          <p:cNvPr id="233" name="Shape 233"/>
          <p:cNvPicPr preferRelativeResize="0"/>
          <p:nvPr/>
        </p:nvPicPr>
        <p:blipFill>
          <a:blip r:embed="rId4">
            <a:alphaModFix/>
          </a:blip>
          <a:stretch>
            <a:fillRect/>
          </a:stretch>
        </p:blipFill>
        <p:spPr>
          <a:xfrm>
            <a:off x="4091850" y="1558725"/>
            <a:ext cx="820800" cy="820800"/>
          </a:xfrm>
          <a:prstGeom prst="rect">
            <a:avLst/>
          </a:prstGeom>
          <a:noFill/>
          <a:ln>
            <a:noFill/>
          </a:ln>
        </p:spPr>
      </p:pic>
      <p:pic>
        <p:nvPicPr>
          <p:cNvPr id="234" name="Shape 234"/>
          <p:cNvPicPr preferRelativeResize="0"/>
          <p:nvPr/>
        </p:nvPicPr>
        <p:blipFill>
          <a:blip r:embed="rId5">
            <a:alphaModFix/>
          </a:blip>
          <a:stretch>
            <a:fillRect/>
          </a:stretch>
        </p:blipFill>
        <p:spPr>
          <a:xfrm>
            <a:off x="3143824" y="1558725"/>
            <a:ext cx="820800" cy="820800"/>
          </a:xfrm>
          <a:prstGeom prst="rect">
            <a:avLst/>
          </a:prstGeom>
          <a:noFill/>
          <a:ln>
            <a:noFill/>
          </a:ln>
        </p:spPr>
      </p:pic>
      <p:pic>
        <p:nvPicPr>
          <p:cNvPr id="235" name="Shape 235"/>
          <p:cNvPicPr preferRelativeResize="0"/>
          <p:nvPr/>
        </p:nvPicPr>
        <p:blipFill>
          <a:blip r:embed="rId6">
            <a:alphaModFix/>
          </a:blip>
          <a:stretch>
            <a:fillRect/>
          </a:stretch>
        </p:blipFill>
        <p:spPr>
          <a:xfrm>
            <a:off x="5039875" y="1558725"/>
            <a:ext cx="820800" cy="820800"/>
          </a:xfrm>
          <a:prstGeom prst="rect">
            <a:avLst/>
          </a:prstGeom>
          <a:noFill/>
          <a:ln>
            <a:noFill/>
          </a:ln>
        </p:spPr>
      </p:pic>
      <p:pic>
        <p:nvPicPr>
          <p:cNvPr id="236" name="Shape 236"/>
          <p:cNvPicPr preferRelativeResize="0"/>
          <p:nvPr/>
        </p:nvPicPr>
        <p:blipFill>
          <a:blip r:embed="rId7">
            <a:alphaModFix/>
          </a:blip>
          <a:stretch>
            <a:fillRect/>
          </a:stretch>
        </p:blipFill>
        <p:spPr>
          <a:xfrm>
            <a:off x="5987892" y="1579425"/>
            <a:ext cx="820800" cy="800100"/>
          </a:xfrm>
          <a:prstGeom prst="rect">
            <a:avLst/>
          </a:prstGeom>
          <a:noFill/>
          <a:ln>
            <a:noFill/>
          </a:ln>
        </p:spPr>
      </p:pic>
      <p:pic>
        <p:nvPicPr>
          <p:cNvPr id="237" name="Shape 237"/>
          <p:cNvPicPr preferRelativeResize="0"/>
          <p:nvPr/>
        </p:nvPicPr>
        <p:blipFill>
          <a:blip r:embed="rId8">
            <a:alphaModFix/>
          </a:blip>
          <a:stretch>
            <a:fillRect/>
          </a:stretch>
        </p:blipFill>
        <p:spPr>
          <a:xfrm>
            <a:off x="6935925" y="1569075"/>
            <a:ext cx="820800" cy="820800"/>
          </a:xfrm>
          <a:prstGeom prst="rect">
            <a:avLst/>
          </a:prstGeom>
          <a:noFill/>
          <a:ln>
            <a:noFill/>
          </a:ln>
        </p:spPr>
      </p:pic>
      <p:cxnSp>
        <p:nvCxnSpPr>
          <p:cNvPr id="238" name="Shape 238"/>
          <p:cNvCxnSpPr>
            <a:stCxn id="239" idx="2"/>
            <a:endCxn id="240" idx="0"/>
          </p:cNvCxnSpPr>
          <p:nvPr/>
        </p:nvCxnSpPr>
        <p:spPr>
          <a:xfrm>
            <a:off x="2536225" y="3409325"/>
            <a:ext cx="548400" cy="344100"/>
          </a:xfrm>
          <a:prstGeom prst="straightConnector1">
            <a:avLst/>
          </a:prstGeom>
          <a:noFill/>
          <a:ln w="9525" cap="flat" cmpd="sng">
            <a:solidFill>
              <a:schemeClr val="dk2"/>
            </a:solidFill>
            <a:prstDash val="solid"/>
            <a:round/>
            <a:headEnd type="none" w="lg" len="lg"/>
            <a:tailEnd type="triangle" w="lg" len="lg"/>
          </a:ln>
        </p:spPr>
      </p:cxnSp>
      <p:cxnSp>
        <p:nvCxnSpPr>
          <p:cNvPr id="241" name="Shape 241"/>
          <p:cNvCxnSpPr>
            <a:stCxn id="242" idx="2"/>
            <a:endCxn id="240" idx="0"/>
          </p:cNvCxnSpPr>
          <p:nvPr/>
        </p:nvCxnSpPr>
        <p:spPr>
          <a:xfrm flipH="1">
            <a:off x="3084425" y="3409325"/>
            <a:ext cx="469800" cy="344100"/>
          </a:xfrm>
          <a:prstGeom prst="straightConnector1">
            <a:avLst/>
          </a:prstGeom>
          <a:noFill/>
          <a:ln w="9525" cap="flat" cmpd="sng">
            <a:solidFill>
              <a:schemeClr val="dk2"/>
            </a:solidFill>
            <a:prstDash val="solid"/>
            <a:round/>
            <a:headEnd type="none" w="lg" len="lg"/>
            <a:tailEnd type="triangle" w="lg" len="lg"/>
          </a:ln>
        </p:spPr>
      </p:cxnSp>
      <p:sp>
        <p:nvSpPr>
          <p:cNvPr id="240" name="Shape 240"/>
          <p:cNvSpPr txBox="1"/>
          <p:nvPr/>
        </p:nvSpPr>
        <p:spPr>
          <a:xfrm>
            <a:off x="2500825" y="3753425"/>
            <a:ext cx="1167300" cy="863100"/>
          </a:xfrm>
          <a:prstGeom prst="rect">
            <a:avLst/>
          </a:prstGeom>
          <a:noFill/>
          <a:ln>
            <a:noFill/>
          </a:ln>
        </p:spPr>
        <p:txBody>
          <a:bodyPr lIns="91425" tIns="91425" rIns="91425" bIns="91425" anchor="t" anchorCtr="0">
            <a:noAutofit/>
          </a:bodyPr>
          <a:lstStyle/>
          <a:p>
            <a:pPr lvl="0">
              <a:spcBef>
                <a:spcPts val="0"/>
              </a:spcBef>
              <a:buNone/>
            </a:pPr>
            <a:r>
              <a:rPr lang="en"/>
              <a:t>Positive samples for Motorbike </a:t>
            </a:r>
          </a:p>
          <a:p>
            <a:pPr lvl="0">
              <a:spcBef>
                <a:spcPts val="0"/>
              </a:spcBef>
              <a:buNone/>
            </a:pPr>
            <a:endParaRPr/>
          </a:p>
        </p:txBody>
      </p:sp>
      <p:sp>
        <p:nvSpPr>
          <p:cNvPr id="243" name="Shape 243"/>
          <p:cNvSpPr txBox="1"/>
          <p:nvPr/>
        </p:nvSpPr>
        <p:spPr>
          <a:xfrm>
            <a:off x="5511525" y="3781950"/>
            <a:ext cx="1167300" cy="863100"/>
          </a:xfrm>
          <a:prstGeom prst="rect">
            <a:avLst/>
          </a:prstGeom>
          <a:noFill/>
          <a:ln>
            <a:noFill/>
          </a:ln>
        </p:spPr>
        <p:txBody>
          <a:bodyPr lIns="91425" tIns="91425" rIns="91425" bIns="91425" anchor="t" anchorCtr="0">
            <a:noAutofit/>
          </a:bodyPr>
          <a:lstStyle/>
          <a:p>
            <a:pPr lvl="0" rtl="0">
              <a:spcBef>
                <a:spcPts val="0"/>
              </a:spcBef>
              <a:buNone/>
            </a:pPr>
            <a:r>
              <a:rPr lang="en"/>
              <a:t>Negative samples for Motorbike </a:t>
            </a:r>
          </a:p>
          <a:p>
            <a:pPr lvl="0" rtl="0">
              <a:spcBef>
                <a:spcPts val="0"/>
              </a:spcBef>
              <a:buNone/>
            </a:pPr>
            <a:endParaRPr/>
          </a:p>
        </p:txBody>
      </p:sp>
      <p:cxnSp>
        <p:nvCxnSpPr>
          <p:cNvPr id="244" name="Shape 244"/>
          <p:cNvCxnSpPr>
            <a:stCxn id="245" idx="2"/>
            <a:endCxn id="243" idx="0"/>
          </p:cNvCxnSpPr>
          <p:nvPr/>
        </p:nvCxnSpPr>
        <p:spPr>
          <a:xfrm>
            <a:off x="4558887" y="3409325"/>
            <a:ext cx="1536300" cy="372600"/>
          </a:xfrm>
          <a:prstGeom prst="straightConnector1">
            <a:avLst/>
          </a:prstGeom>
          <a:noFill/>
          <a:ln w="9525" cap="flat" cmpd="sng">
            <a:solidFill>
              <a:schemeClr val="dk2"/>
            </a:solidFill>
            <a:prstDash val="solid"/>
            <a:round/>
            <a:headEnd type="none" w="lg" len="lg"/>
            <a:tailEnd type="triangle" w="lg" len="lg"/>
          </a:ln>
        </p:spPr>
      </p:cxnSp>
      <p:cxnSp>
        <p:nvCxnSpPr>
          <p:cNvPr id="246" name="Shape 246"/>
          <p:cNvCxnSpPr>
            <a:stCxn id="247" idx="2"/>
            <a:endCxn id="243" idx="0"/>
          </p:cNvCxnSpPr>
          <p:nvPr/>
        </p:nvCxnSpPr>
        <p:spPr>
          <a:xfrm>
            <a:off x="5563575" y="3409325"/>
            <a:ext cx="531600" cy="372600"/>
          </a:xfrm>
          <a:prstGeom prst="straightConnector1">
            <a:avLst/>
          </a:prstGeom>
          <a:noFill/>
          <a:ln w="9525" cap="flat" cmpd="sng">
            <a:solidFill>
              <a:schemeClr val="dk2"/>
            </a:solidFill>
            <a:prstDash val="solid"/>
            <a:round/>
            <a:headEnd type="none" w="lg" len="lg"/>
            <a:tailEnd type="triangle" w="lg" len="lg"/>
          </a:ln>
        </p:spPr>
      </p:cxnSp>
      <p:cxnSp>
        <p:nvCxnSpPr>
          <p:cNvPr id="248" name="Shape 248"/>
          <p:cNvCxnSpPr>
            <a:stCxn id="249" idx="2"/>
            <a:endCxn id="243" idx="0"/>
          </p:cNvCxnSpPr>
          <p:nvPr/>
        </p:nvCxnSpPr>
        <p:spPr>
          <a:xfrm flipH="1">
            <a:off x="6095300" y="3409325"/>
            <a:ext cx="303000" cy="372600"/>
          </a:xfrm>
          <a:prstGeom prst="straightConnector1">
            <a:avLst/>
          </a:prstGeom>
          <a:noFill/>
          <a:ln w="9525" cap="flat" cmpd="sng">
            <a:solidFill>
              <a:schemeClr val="dk2"/>
            </a:solidFill>
            <a:prstDash val="solid"/>
            <a:round/>
            <a:headEnd type="none" w="lg" len="lg"/>
            <a:tailEnd type="triangle" w="lg" len="lg"/>
          </a:ln>
        </p:spPr>
      </p:cxnSp>
      <p:cxnSp>
        <p:nvCxnSpPr>
          <p:cNvPr id="250" name="Shape 250"/>
          <p:cNvCxnSpPr>
            <a:stCxn id="251" idx="2"/>
            <a:endCxn id="243" idx="0"/>
          </p:cNvCxnSpPr>
          <p:nvPr/>
        </p:nvCxnSpPr>
        <p:spPr>
          <a:xfrm flipH="1">
            <a:off x="6095325" y="3409325"/>
            <a:ext cx="1251000" cy="372600"/>
          </a:xfrm>
          <a:prstGeom prst="straightConnector1">
            <a:avLst/>
          </a:prstGeom>
          <a:noFill/>
          <a:ln w="9525" cap="flat" cmpd="sng">
            <a:solidFill>
              <a:schemeClr val="dk2"/>
            </a:solidFill>
            <a:prstDash val="solid"/>
            <a:round/>
            <a:headEnd type="none" w="lg" len="lg"/>
            <a:tailEnd type="triangle" w="lg" len="lg"/>
          </a:ln>
        </p:spPr>
      </p:cxnSp>
      <p:sp>
        <p:nvSpPr>
          <p:cNvPr id="239" name="Shape 239"/>
          <p:cNvSpPr/>
          <p:nvPr/>
        </p:nvSpPr>
        <p:spPr>
          <a:xfrm>
            <a:off x="2500825" y="2588525"/>
            <a:ext cx="70800" cy="8208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42" name="Shape 242"/>
          <p:cNvSpPr/>
          <p:nvPr/>
        </p:nvSpPr>
        <p:spPr>
          <a:xfrm>
            <a:off x="3518825" y="2588525"/>
            <a:ext cx="70800" cy="8208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45" name="Shape 245"/>
          <p:cNvSpPr/>
          <p:nvPr/>
        </p:nvSpPr>
        <p:spPr>
          <a:xfrm>
            <a:off x="4523487" y="2588525"/>
            <a:ext cx="70800" cy="8208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47" name="Shape 247"/>
          <p:cNvSpPr/>
          <p:nvPr/>
        </p:nvSpPr>
        <p:spPr>
          <a:xfrm>
            <a:off x="5528175" y="2588525"/>
            <a:ext cx="70800" cy="8208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49" name="Shape 249"/>
          <p:cNvSpPr/>
          <p:nvPr/>
        </p:nvSpPr>
        <p:spPr>
          <a:xfrm>
            <a:off x="6362900" y="2588525"/>
            <a:ext cx="70800" cy="8208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51" name="Shape 251"/>
          <p:cNvSpPr/>
          <p:nvPr/>
        </p:nvSpPr>
        <p:spPr>
          <a:xfrm>
            <a:off x="7310925" y="2588525"/>
            <a:ext cx="70800" cy="8208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52" name="Shape 252"/>
          <p:cNvSpPr txBox="1"/>
          <p:nvPr/>
        </p:nvSpPr>
        <p:spPr>
          <a:xfrm>
            <a:off x="993850" y="2664025"/>
            <a:ext cx="955200" cy="863100"/>
          </a:xfrm>
          <a:prstGeom prst="rect">
            <a:avLst/>
          </a:prstGeom>
          <a:noFill/>
          <a:ln>
            <a:noFill/>
          </a:ln>
        </p:spPr>
        <p:txBody>
          <a:bodyPr lIns="91425" tIns="91425" rIns="91425" bIns="91425" anchor="t" anchorCtr="0">
            <a:noAutofit/>
          </a:bodyPr>
          <a:lstStyle/>
          <a:p>
            <a:pPr lvl="0">
              <a:spcBef>
                <a:spcPts val="0"/>
              </a:spcBef>
              <a:buNone/>
            </a:pPr>
            <a:r>
              <a:rPr lang="en"/>
              <a:t>Features from last step</a:t>
            </a:r>
          </a:p>
        </p:txBody>
      </p:sp>
      <p:sp>
        <p:nvSpPr>
          <p:cNvPr id="253" name="Shape 253"/>
          <p:cNvSpPr txBox="1"/>
          <p:nvPr/>
        </p:nvSpPr>
        <p:spPr>
          <a:xfrm>
            <a:off x="964825" y="1537575"/>
            <a:ext cx="955200" cy="863100"/>
          </a:xfrm>
          <a:prstGeom prst="rect">
            <a:avLst/>
          </a:prstGeom>
          <a:noFill/>
          <a:ln>
            <a:noFill/>
          </a:ln>
        </p:spPr>
        <p:txBody>
          <a:bodyPr lIns="91425" tIns="91425" rIns="91425" bIns="91425" anchor="t" anchorCtr="0">
            <a:noAutofit/>
          </a:bodyPr>
          <a:lstStyle/>
          <a:p>
            <a:pPr lvl="0" rtl="0">
              <a:spcBef>
                <a:spcPts val="0"/>
              </a:spcBef>
              <a:buNone/>
            </a:pPr>
            <a:r>
              <a:rPr lang="en"/>
              <a:t>Crop / Warp image</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Shape 258"/>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
              <a:t>Training RCNN</a:t>
            </a:r>
          </a:p>
        </p:txBody>
      </p:sp>
      <p:sp>
        <p:nvSpPr>
          <p:cNvPr id="259" name="Shape 259"/>
          <p:cNvSpPr txBox="1">
            <a:spLocks noGrp="1"/>
          </p:cNvSpPr>
          <p:nvPr>
            <p:ph type="body" idx="1"/>
          </p:nvPr>
        </p:nvSpPr>
        <p:spPr>
          <a:xfrm>
            <a:off x="255100" y="1138325"/>
            <a:ext cx="8520600" cy="3416400"/>
          </a:xfrm>
          <a:prstGeom prst="rect">
            <a:avLst/>
          </a:prstGeom>
        </p:spPr>
        <p:txBody>
          <a:bodyPr lIns="91425" tIns="91425" rIns="91425" bIns="91425" anchor="t" anchorCtr="0">
            <a:noAutofit/>
          </a:bodyPr>
          <a:lstStyle/>
          <a:p>
            <a:pPr lvl="0" rtl="0">
              <a:spcBef>
                <a:spcPts val="0"/>
              </a:spcBef>
              <a:buNone/>
            </a:pPr>
            <a:r>
              <a:rPr lang="en"/>
              <a:t>Step4: train SVM for each class</a:t>
            </a:r>
          </a:p>
        </p:txBody>
      </p:sp>
      <p:pic>
        <p:nvPicPr>
          <p:cNvPr id="260" name="Shape 260"/>
          <p:cNvPicPr preferRelativeResize="0"/>
          <p:nvPr/>
        </p:nvPicPr>
        <p:blipFill>
          <a:blip r:embed="rId3">
            <a:alphaModFix/>
          </a:blip>
          <a:stretch>
            <a:fillRect/>
          </a:stretch>
        </p:blipFill>
        <p:spPr>
          <a:xfrm>
            <a:off x="2195800" y="1558725"/>
            <a:ext cx="820799" cy="820800"/>
          </a:xfrm>
          <a:prstGeom prst="rect">
            <a:avLst/>
          </a:prstGeom>
          <a:noFill/>
          <a:ln>
            <a:noFill/>
          </a:ln>
        </p:spPr>
      </p:pic>
      <p:pic>
        <p:nvPicPr>
          <p:cNvPr id="261" name="Shape 261"/>
          <p:cNvPicPr preferRelativeResize="0"/>
          <p:nvPr/>
        </p:nvPicPr>
        <p:blipFill>
          <a:blip r:embed="rId4">
            <a:alphaModFix/>
          </a:blip>
          <a:stretch>
            <a:fillRect/>
          </a:stretch>
        </p:blipFill>
        <p:spPr>
          <a:xfrm>
            <a:off x="4091850" y="1558725"/>
            <a:ext cx="820800" cy="820800"/>
          </a:xfrm>
          <a:prstGeom prst="rect">
            <a:avLst/>
          </a:prstGeom>
          <a:noFill/>
          <a:ln>
            <a:noFill/>
          </a:ln>
        </p:spPr>
      </p:pic>
      <p:pic>
        <p:nvPicPr>
          <p:cNvPr id="262" name="Shape 262"/>
          <p:cNvPicPr preferRelativeResize="0"/>
          <p:nvPr/>
        </p:nvPicPr>
        <p:blipFill>
          <a:blip r:embed="rId5">
            <a:alphaModFix/>
          </a:blip>
          <a:stretch>
            <a:fillRect/>
          </a:stretch>
        </p:blipFill>
        <p:spPr>
          <a:xfrm>
            <a:off x="3143824" y="1558725"/>
            <a:ext cx="820800" cy="820800"/>
          </a:xfrm>
          <a:prstGeom prst="rect">
            <a:avLst/>
          </a:prstGeom>
          <a:noFill/>
          <a:ln>
            <a:noFill/>
          </a:ln>
        </p:spPr>
      </p:pic>
      <p:pic>
        <p:nvPicPr>
          <p:cNvPr id="263" name="Shape 263"/>
          <p:cNvPicPr preferRelativeResize="0"/>
          <p:nvPr/>
        </p:nvPicPr>
        <p:blipFill>
          <a:blip r:embed="rId6">
            <a:alphaModFix/>
          </a:blip>
          <a:stretch>
            <a:fillRect/>
          </a:stretch>
        </p:blipFill>
        <p:spPr>
          <a:xfrm>
            <a:off x="5039875" y="1558725"/>
            <a:ext cx="820800" cy="820800"/>
          </a:xfrm>
          <a:prstGeom prst="rect">
            <a:avLst/>
          </a:prstGeom>
          <a:noFill/>
          <a:ln>
            <a:noFill/>
          </a:ln>
        </p:spPr>
      </p:pic>
      <p:pic>
        <p:nvPicPr>
          <p:cNvPr id="264" name="Shape 264"/>
          <p:cNvPicPr preferRelativeResize="0"/>
          <p:nvPr/>
        </p:nvPicPr>
        <p:blipFill>
          <a:blip r:embed="rId7">
            <a:alphaModFix/>
          </a:blip>
          <a:stretch>
            <a:fillRect/>
          </a:stretch>
        </p:blipFill>
        <p:spPr>
          <a:xfrm>
            <a:off x="5987892" y="1579425"/>
            <a:ext cx="820800" cy="800100"/>
          </a:xfrm>
          <a:prstGeom prst="rect">
            <a:avLst/>
          </a:prstGeom>
          <a:noFill/>
          <a:ln>
            <a:noFill/>
          </a:ln>
        </p:spPr>
      </p:pic>
      <p:pic>
        <p:nvPicPr>
          <p:cNvPr id="265" name="Shape 265"/>
          <p:cNvPicPr preferRelativeResize="0"/>
          <p:nvPr/>
        </p:nvPicPr>
        <p:blipFill>
          <a:blip r:embed="rId8">
            <a:alphaModFix/>
          </a:blip>
          <a:stretch>
            <a:fillRect/>
          </a:stretch>
        </p:blipFill>
        <p:spPr>
          <a:xfrm>
            <a:off x="6935925" y="1569075"/>
            <a:ext cx="820800" cy="820800"/>
          </a:xfrm>
          <a:prstGeom prst="rect">
            <a:avLst/>
          </a:prstGeom>
          <a:noFill/>
          <a:ln>
            <a:noFill/>
          </a:ln>
        </p:spPr>
      </p:pic>
      <p:cxnSp>
        <p:nvCxnSpPr>
          <p:cNvPr id="266" name="Shape 266"/>
          <p:cNvCxnSpPr>
            <a:stCxn id="267" idx="2"/>
            <a:endCxn id="268" idx="0"/>
          </p:cNvCxnSpPr>
          <p:nvPr/>
        </p:nvCxnSpPr>
        <p:spPr>
          <a:xfrm>
            <a:off x="2536225" y="3409325"/>
            <a:ext cx="1510500" cy="344100"/>
          </a:xfrm>
          <a:prstGeom prst="straightConnector1">
            <a:avLst/>
          </a:prstGeom>
          <a:noFill/>
          <a:ln w="9525" cap="flat" cmpd="sng">
            <a:solidFill>
              <a:schemeClr val="dk2"/>
            </a:solidFill>
            <a:prstDash val="solid"/>
            <a:round/>
            <a:headEnd type="none" w="lg" len="lg"/>
            <a:tailEnd type="triangle" w="lg" len="lg"/>
          </a:ln>
        </p:spPr>
      </p:cxnSp>
      <p:cxnSp>
        <p:nvCxnSpPr>
          <p:cNvPr id="269" name="Shape 269"/>
          <p:cNvCxnSpPr>
            <a:stCxn id="270" idx="2"/>
            <a:endCxn id="268" idx="0"/>
          </p:cNvCxnSpPr>
          <p:nvPr/>
        </p:nvCxnSpPr>
        <p:spPr>
          <a:xfrm>
            <a:off x="3554225" y="3409325"/>
            <a:ext cx="492600" cy="344100"/>
          </a:xfrm>
          <a:prstGeom prst="straightConnector1">
            <a:avLst/>
          </a:prstGeom>
          <a:noFill/>
          <a:ln w="9525" cap="flat" cmpd="sng">
            <a:solidFill>
              <a:schemeClr val="dk2"/>
            </a:solidFill>
            <a:prstDash val="solid"/>
            <a:round/>
            <a:headEnd type="none" w="lg" len="lg"/>
            <a:tailEnd type="triangle" w="lg" len="lg"/>
          </a:ln>
        </p:spPr>
      </p:cxnSp>
      <p:sp>
        <p:nvSpPr>
          <p:cNvPr id="268" name="Shape 268"/>
          <p:cNvSpPr txBox="1"/>
          <p:nvPr/>
        </p:nvSpPr>
        <p:spPr>
          <a:xfrm>
            <a:off x="3463025" y="3753425"/>
            <a:ext cx="1167300" cy="863100"/>
          </a:xfrm>
          <a:prstGeom prst="rect">
            <a:avLst/>
          </a:prstGeom>
          <a:noFill/>
          <a:ln>
            <a:noFill/>
          </a:ln>
        </p:spPr>
        <p:txBody>
          <a:bodyPr lIns="91425" tIns="91425" rIns="91425" bIns="91425" anchor="t" anchorCtr="0">
            <a:noAutofit/>
          </a:bodyPr>
          <a:lstStyle/>
          <a:p>
            <a:pPr lvl="0" rtl="0">
              <a:spcBef>
                <a:spcPts val="0"/>
              </a:spcBef>
              <a:buNone/>
            </a:pPr>
            <a:r>
              <a:rPr lang="en"/>
              <a:t>Negative samples for Bicycle</a:t>
            </a:r>
          </a:p>
          <a:p>
            <a:pPr lvl="0" rtl="0">
              <a:spcBef>
                <a:spcPts val="0"/>
              </a:spcBef>
              <a:buNone/>
            </a:pPr>
            <a:endParaRPr/>
          </a:p>
        </p:txBody>
      </p:sp>
      <p:sp>
        <p:nvSpPr>
          <p:cNvPr id="271" name="Shape 271"/>
          <p:cNvSpPr txBox="1"/>
          <p:nvPr/>
        </p:nvSpPr>
        <p:spPr>
          <a:xfrm>
            <a:off x="6268550" y="3781925"/>
            <a:ext cx="1167300" cy="863100"/>
          </a:xfrm>
          <a:prstGeom prst="rect">
            <a:avLst/>
          </a:prstGeom>
          <a:noFill/>
          <a:ln>
            <a:noFill/>
          </a:ln>
        </p:spPr>
        <p:txBody>
          <a:bodyPr lIns="91425" tIns="91425" rIns="91425" bIns="91425" anchor="t" anchorCtr="0">
            <a:noAutofit/>
          </a:bodyPr>
          <a:lstStyle/>
          <a:p>
            <a:pPr lvl="0" rtl="0">
              <a:spcBef>
                <a:spcPts val="0"/>
              </a:spcBef>
              <a:buNone/>
            </a:pPr>
            <a:r>
              <a:rPr lang="en"/>
              <a:t>Positive samples for Bicycle</a:t>
            </a:r>
          </a:p>
          <a:p>
            <a:pPr lvl="0" rtl="0">
              <a:spcBef>
                <a:spcPts val="0"/>
              </a:spcBef>
              <a:buNone/>
            </a:pPr>
            <a:endParaRPr/>
          </a:p>
        </p:txBody>
      </p:sp>
      <p:cxnSp>
        <p:nvCxnSpPr>
          <p:cNvPr id="272" name="Shape 272"/>
          <p:cNvCxnSpPr>
            <a:stCxn id="273" idx="2"/>
            <a:endCxn id="268" idx="0"/>
          </p:cNvCxnSpPr>
          <p:nvPr/>
        </p:nvCxnSpPr>
        <p:spPr>
          <a:xfrm flipH="1">
            <a:off x="4046787" y="3409325"/>
            <a:ext cx="512100" cy="344100"/>
          </a:xfrm>
          <a:prstGeom prst="straightConnector1">
            <a:avLst/>
          </a:prstGeom>
          <a:noFill/>
          <a:ln w="9525" cap="flat" cmpd="sng">
            <a:solidFill>
              <a:schemeClr val="dk2"/>
            </a:solidFill>
            <a:prstDash val="solid"/>
            <a:round/>
            <a:headEnd type="none" w="lg" len="lg"/>
            <a:tailEnd type="triangle" w="lg" len="lg"/>
          </a:ln>
        </p:spPr>
      </p:cxnSp>
      <p:cxnSp>
        <p:nvCxnSpPr>
          <p:cNvPr id="274" name="Shape 274"/>
          <p:cNvCxnSpPr>
            <a:stCxn id="275" idx="2"/>
            <a:endCxn id="268" idx="0"/>
          </p:cNvCxnSpPr>
          <p:nvPr/>
        </p:nvCxnSpPr>
        <p:spPr>
          <a:xfrm flipH="1">
            <a:off x="4046775" y="3409325"/>
            <a:ext cx="1516800" cy="344100"/>
          </a:xfrm>
          <a:prstGeom prst="straightConnector1">
            <a:avLst/>
          </a:prstGeom>
          <a:noFill/>
          <a:ln w="9525" cap="flat" cmpd="sng">
            <a:solidFill>
              <a:schemeClr val="dk2"/>
            </a:solidFill>
            <a:prstDash val="solid"/>
            <a:round/>
            <a:headEnd type="none" w="lg" len="lg"/>
            <a:tailEnd type="triangle" w="lg" len="lg"/>
          </a:ln>
        </p:spPr>
      </p:cxnSp>
      <p:cxnSp>
        <p:nvCxnSpPr>
          <p:cNvPr id="276" name="Shape 276"/>
          <p:cNvCxnSpPr>
            <a:stCxn id="277" idx="2"/>
            <a:endCxn id="271" idx="0"/>
          </p:cNvCxnSpPr>
          <p:nvPr/>
        </p:nvCxnSpPr>
        <p:spPr>
          <a:xfrm>
            <a:off x="6398300" y="3409325"/>
            <a:ext cx="453900" cy="372600"/>
          </a:xfrm>
          <a:prstGeom prst="straightConnector1">
            <a:avLst/>
          </a:prstGeom>
          <a:noFill/>
          <a:ln w="9525" cap="flat" cmpd="sng">
            <a:solidFill>
              <a:schemeClr val="dk2"/>
            </a:solidFill>
            <a:prstDash val="solid"/>
            <a:round/>
            <a:headEnd type="none" w="lg" len="lg"/>
            <a:tailEnd type="triangle" w="lg" len="lg"/>
          </a:ln>
        </p:spPr>
      </p:cxnSp>
      <p:cxnSp>
        <p:nvCxnSpPr>
          <p:cNvPr id="278" name="Shape 278"/>
          <p:cNvCxnSpPr>
            <a:stCxn id="279" idx="2"/>
            <a:endCxn id="271" idx="0"/>
          </p:cNvCxnSpPr>
          <p:nvPr/>
        </p:nvCxnSpPr>
        <p:spPr>
          <a:xfrm flipH="1">
            <a:off x="6852225" y="3409325"/>
            <a:ext cx="494100" cy="372600"/>
          </a:xfrm>
          <a:prstGeom prst="straightConnector1">
            <a:avLst/>
          </a:prstGeom>
          <a:noFill/>
          <a:ln w="9525" cap="flat" cmpd="sng">
            <a:solidFill>
              <a:schemeClr val="dk2"/>
            </a:solidFill>
            <a:prstDash val="solid"/>
            <a:round/>
            <a:headEnd type="none" w="lg" len="lg"/>
            <a:tailEnd type="triangle" w="lg" len="lg"/>
          </a:ln>
        </p:spPr>
      </p:cxnSp>
      <p:sp>
        <p:nvSpPr>
          <p:cNvPr id="267" name="Shape 267"/>
          <p:cNvSpPr/>
          <p:nvPr/>
        </p:nvSpPr>
        <p:spPr>
          <a:xfrm>
            <a:off x="2500825" y="2588525"/>
            <a:ext cx="70800" cy="8208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70" name="Shape 270"/>
          <p:cNvSpPr/>
          <p:nvPr/>
        </p:nvSpPr>
        <p:spPr>
          <a:xfrm>
            <a:off x="3518825" y="2588525"/>
            <a:ext cx="70800" cy="8208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73" name="Shape 273"/>
          <p:cNvSpPr/>
          <p:nvPr/>
        </p:nvSpPr>
        <p:spPr>
          <a:xfrm>
            <a:off x="4523487" y="2588525"/>
            <a:ext cx="70800" cy="8208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75" name="Shape 275"/>
          <p:cNvSpPr/>
          <p:nvPr/>
        </p:nvSpPr>
        <p:spPr>
          <a:xfrm>
            <a:off x="5528175" y="2588525"/>
            <a:ext cx="70800" cy="8208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77" name="Shape 277"/>
          <p:cNvSpPr/>
          <p:nvPr/>
        </p:nvSpPr>
        <p:spPr>
          <a:xfrm>
            <a:off x="6362900" y="2588525"/>
            <a:ext cx="70800" cy="8208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79" name="Shape 279"/>
          <p:cNvSpPr/>
          <p:nvPr/>
        </p:nvSpPr>
        <p:spPr>
          <a:xfrm>
            <a:off x="7310925" y="2588525"/>
            <a:ext cx="70800" cy="8208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80" name="Shape 280"/>
          <p:cNvSpPr txBox="1"/>
          <p:nvPr/>
        </p:nvSpPr>
        <p:spPr>
          <a:xfrm>
            <a:off x="993850" y="2664025"/>
            <a:ext cx="955200" cy="863100"/>
          </a:xfrm>
          <a:prstGeom prst="rect">
            <a:avLst/>
          </a:prstGeom>
          <a:noFill/>
          <a:ln>
            <a:noFill/>
          </a:ln>
        </p:spPr>
        <p:txBody>
          <a:bodyPr lIns="91425" tIns="91425" rIns="91425" bIns="91425" anchor="t" anchorCtr="0">
            <a:noAutofit/>
          </a:bodyPr>
          <a:lstStyle/>
          <a:p>
            <a:pPr lvl="0" rtl="0">
              <a:spcBef>
                <a:spcPts val="0"/>
              </a:spcBef>
              <a:buNone/>
            </a:pPr>
            <a:r>
              <a:rPr lang="en"/>
              <a:t>Features from last step</a:t>
            </a:r>
          </a:p>
        </p:txBody>
      </p:sp>
      <p:sp>
        <p:nvSpPr>
          <p:cNvPr id="281" name="Shape 281"/>
          <p:cNvSpPr txBox="1"/>
          <p:nvPr/>
        </p:nvSpPr>
        <p:spPr>
          <a:xfrm>
            <a:off x="964825" y="1537575"/>
            <a:ext cx="955200" cy="863100"/>
          </a:xfrm>
          <a:prstGeom prst="rect">
            <a:avLst/>
          </a:prstGeom>
          <a:noFill/>
          <a:ln>
            <a:noFill/>
          </a:ln>
        </p:spPr>
        <p:txBody>
          <a:bodyPr lIns="91425" tIns="91425" rIns="91425" bIns="91425" anchor="t" anchorCtr="0">
            <a:noAutofit/>
          </a:bodyPr>
          <a:lstStyle/>
          <a:p>
            <a:pPr lvl="0" rtl="0">
              <a:spcBef>
                <a:spcPts val="0"/>
              </a:spcBef>
              <a:buNone/>
            </a:pPr>
            <a:r>
              <a:rPr lang="en"/>
              <a:t>Crop / Warp image</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1216" y="193816"/>
            <a:ext cx="8520600" cy="572700"/>
          </a:xfrm>
        </p:spPr>
        <p:txBody>
          <a:bodyPr/>
          <a:lstStyle/>
          <a:p>
            <a:r>
              <a:rPr lang="en-US" dirty="0"/>
              <a:t>R-CNN pros and cons</a:t>
            </a:r>
          </a:p>
        </p:txBody>
      </p:sp>
      <p:sp>
        <p:nvSpPr>
          <p:cNvPr id="3" name="Content Placeholder 2"/>
          <p:cNvSpPr>
            <a:spLocks noGrp="1"/>
          </p:cNvSpPr>
          <p:nvPr>
            <p:ph idx="1"/>
          </p:nvPr>
        </p:nvSpPr>
        <p:spPr>
          <a:xfrm>
            <a:off x="311699" y="766516"/>
            <a:ext cx="8922735" cy="3416400"/>
          </a:xfrm>
        </p:spPr>
        <p:txBody>
          <a:bodyPr/>
          <a:lstStyle/>
          <a:p>
            <a:pPr marL="342900" indent="-342900">
              <a:spcAft>
                <a:spcPts val="800"/>
              </a:spcAft>
              <a:buFont typeface="Arial"/>
              <a:buChar char="•"/>
            </a:pPr>
            <a:r>
              <a:rPr lang="en-US" sz="2000" b="1" dirty="0">
                <a:solidFill>
                  <a:srgbClr val="0000FF"/>
                </a:solidFill>
              </a:rPr>
              <a:t>Pros</a:t>
            </a:r>
          </a:p>
          <a:p>
            <a:pPr marL="642938" lvl="1" indent="-342900">
              <a:spcAft>
                <a:spcPts val="800"/>
              </a:spcAft>
              <a:buFont typeface="Arial"/>
              <a:buChar char="•"/>
            </a:pPr>
            <a:r>
              <a:rPr lang="en-US" sz="1600" b="1" dirty="0">
                <a:solidFill>
                  <a:srgbClr val="000000"/>
                </a:solidFill>
              </a:rPr>
              <a:t>Accurate!</a:t>
            </a:r>
          </a:p>
          <a:p>
            <a:pPr marL="642938" lvl="1" indent="-342900">
              <a:spcAft>
                <a:spcPts val="800"/>
              </a:spcAft>
              <a:buFont typeface="Arial"/>
              <a:buChar char="•"/>
            </a:pPr>
            <a:r>
              <a:rPr lang="en-US" sz="1600" b="1" dirty="0">
                <a:solidFill>
                  <a:srgbClr val="000000"/>
                </a:solidFill>
              </a:rPr>
              <a:t>Any deep architecture can immediately be “plugged in”</a:t>
            </a:r>
          </a:p>
          <a:p>
            <a:pPr marL="342900" indent="-342900">
              <a:spcAft>
                <a:spcPts val="800"/>
              </a:spcAft>
              <a:buFont typeface="Arial"/>
              <a:buChar char="•"/>
            </a:pPr>
            <a:r>
              <a:rPr lang="en-US" sz="2000" b="1" dirty="0">
                <a:solidFill>
                  <a:srgbClr val="FF0000"/>
                </a:solidFill>
              </a:rPr>
              <a:t>Cons</a:t>
            </a:r>
          </a:p>
          <a:p>
            <a:pPr marL="642938" lvl="1" indent="-342900">
              <a:spcAft>
                <a:spcPts val="800"/>
              </a:spcAft>
              <a:buFont typeface="Arial"/>
              <a:buChar char="•"/>
            </a:pPr>
            <a:r>
              <a:rPr lang="en-US" sz="1600" b="1" dirty="0">
                <a:solidFill>
                  <a:srgbClr val="000000"/>
                </a:solidFill>
              </a:rPr>
              <a:t>Not a single end-to-end system</a:t>
            </a:r>
          </a:p>
          <a:p>
            <a:pPr marL="942975" lvl="2" indent="-342900">
              <a:spcAft>
                <a:spcPts val="800"/>
              </a:spcAft>
              <a:buFont typeface="Arial"/>
              <a:buChar char="•"/>
            </a:pPr>
            <a:r>
              <a:rPr lang="en-US" sz="1600" b="1" dirty="0">
                <a:solidFill>
                  <a:srgbClr val="000000"/>
                </a:solidFill>
              </a:rPr>
              <a:t>Fine-tune network with </a:t>
            </a:r>
            <a:r>
              <a:rPr lang="en-US" sz="1600" b="1" dirty="0" err="1">
                <a:solidFill>
                  <a:srgbClr val="000000"/>
                </a:solidFill>
              </a:rPr>
              <a:t>softmax</a:t>
            </a:r>
            <a:r>
              <a:rPr lang="en-US" sz="1600" b="1" dirty="0">
                <a:solidFill>
                  <a:srgbClr val="000000"/>
                </a:solidFill>
              </a:rPr>
              <a:t> classifier (log loss)</a:t>
            </a:r>
          </a:p>
          <a:p>
            <a:pPr marL="942975" lvl="2" indent="-342900">
              <a:spcAft>
                <a:spcPts val="800"/>
              </a:spcAft>
              <a:buFont typeface="Arial"/>
              <a:buChar char="•"/>
            </a:pPr>
            <a:r>
              <a:rPr lang="en-US" sz="1600" b="1" dirty="0">
                <a:solidFill>
                  <a:srgbClr val="000000"/>
                </a:solidFill>
              </a:rPr>
              <a:t>Train post-hoc linear SVMs (hinge loss)</a:t>
            </a:r>
          </a:p>
          <a:p>
            <a:pPr marL="942975" lvl="2" indent="-342900">
              <a:spcAft>
                <a:spcPts val="800"/>
              </a:spcAft>
              <a:buFont typeface="Arial"/>
              <a:buChar char="•"/>
            </a:pPr>
            <a:r>
              <a:rPr lang="en-US" sz="1600" b="1" dirty="0">
                <a:solidFill>
                  <a:srgbClr val="000000"/>
                </a:solidFill>
              </a:rPr>
              <a:t>Train post-hoc bounding-box regressions (least squares)</a:t>
            </a:r>
          </a:p>
          <a:p>
            <a:pPr marL="642938" lvl="1" indent="-342900">
              <a:spcAft>
                <a:spcPts val="800"/>
              </a:spcAft>
              <a:buFont typeface="Arial"/>
              <a:buChar char="•"/>
            </a:pPr>
            <a:r>
              <a:rPr lang="en-US" sz="1600" b="1" dirty="0">
                <a:solidFill>
                  <a:srgbClr val="000000"/>
                </a:solidFill>
              </a:rPr>
              <a:t>Training is slow (84h), takes a lot of disk space</a:t>
            </a:r>
          </a:p>
          <a:p>
            <a:pPr marL="942975" lvl="2" indent="-342900">
              <a:spcAft>
                <a:spcPts val="800"/>
              </a:spcAft>
              <a:buFont typeface="Arial"/>
              <a:buChar char="•"/>
            </a:pPr>
            <a:r>
              <a:rPr lang="en-US" sz="1600" b="1" dirty="0">
                <a:solidFill>
                  <a:srgbClr val="000000"/>
                </a:solidFill>
              </a:rPr>
              <a:t>2000 CNN passes per image</a:t>
            </a:r>
          </a:p>
          <a:p>
            <a:pPr marL="642938" lvl="1" indent="-342900">
              <a:spcAft>
                <a:spcPts val="800"/>
              </a:spcAft>
              <a:buFont typeface="Arial"/>
              <a:buChar char="•"/>
            </a:pPr>
            <a:r>
              <a:rPr lang="en-US" sz="1600" b="1" dirty="0">
                <a:solidFill>
                  <a:srgbClr val="000000"/>
                </a:solidFill>
              </a:rPr>
              <a:t>Inference (detection) is slow (47s / image with VGG16)</a:t>
            </a:r>
          </a:p>
        </p:txBody>
      </p:sp>
    </p:spTree>
    <p:extLst>
      <p:ext uri="{BB962C8B-B14F-4D97-AF65-F5344CB8AC3E}">
        <p14:creationId xmlns:p14="http://schemas.microsoft.com/office/powerpoint/2010/main" val="15948338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9823" y="63476"/>
            <a:ext cx="8520600" cy="572700"/>
          </a:xfrm>
        </p:spPr>
        <p:txBody>
          <a:bodyPr/>
          <a:lstStyle/>
          <a:p>
            <a:r>
              <a:rPr lang="en-US" dirty="0"/>
              <a:t>Fast R-CNN</a:t>
            </a:r>
          </a:p>
        </p:txBody>
      </p:sp>
      <p:grpSp>
        <p:nvGrpSpPr>
          <p:cNvPr id="15" name="Group 14">
            <a:extLst>
              <a:ext uri="{FF2B5EF4-FFF2-40B4-BE49-F238E27FC236}">
                <a16:creationId xmlns:a16="http://schemas.microsoft.com/office/drawing/2014/main" id="{038D668C-CAEF-4BEE-9285-725E34F74E71}"/>
              </a:ext>
            </a:extLst>
          </p:cNvPr>
          <p:cNvGrpSpPr/>
          <p:nvPr/>
        </p:nvGrpSpPr>
        <p:grpSpPr>
          <a:xfrm>
            <a:off x="1133475" y="636176"/>
            <a:ext cx="7860702" cy="4489839"/>
            <a:chOff x="1133475" y="1260284"/>
            <a:chExt cx="6854463" cy="3871320"/>
          </a:xfrm>
        </p:grpSpPr>
        <p:sp>
          <p:nvSpPr>
            <p:cNvPr id="4" name="Parallelogram 3"/>
            <p:cNvSpPr/>
            <p:nvPr/>
          </p:nvSpPr>
          <p:spPr>
            <a:xfrm>
              <a:off x="1931670" y="3751326"/>
              <a:ext cx="3559302" cy="1177613"/>
            </a:xfrm>
            <a:prstGeom prst="parallelogram">
              <a:avLst>
                <a:gd name="adj" fmla="val 92429"/>
              </a:avLst>
            </a:prstGeom>
            <a:blipFill>
              <a:blip r:embed="rId3"/>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p>
          </p:txBody>
        </p:sp>
        <p:sp>
          <p:nvSpPr>
            <p:cNvPr id="5" name="Cube 4"/>
            <p:cNvSpPr/>
            <p:nvPr/>
          </p:nvSpPr>
          <p:spPr>
            <a:xfrm>
              <a:off x="2730627" y="3161539"/>
              <a:ext cx="2071116" cy="1423034"/>
            </a:xfrm>
            <a:prstGeom prst="cube">
              <a:avLst/>
            </a:prstGeom>
            <a:solidFill>
              <a:schemeClr val="bg1">
                <a:alpha val="9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err="1">
                  <a:solidFill>
                    <a:srgbClr val="000000"/>
                  </a:solidFill>
                </a:rPr>
                <a:t>ConvNet</a:t>
              </a:r>
              <a:endParaRPr lang="en-US" sz="1200" b="1" dirty="0">
                <a:solidFill>
                  <a:srgbClr val="000000"/>
                </a:solidFill>
              </a:endParaRPr>
            </a:p>
          </p:txBody>
        </p:sp>
        <p:sp>
          <p:nvSpPr>
            <p:cNvPr id="6" name="Parallelogram 5"/>
            <p:cNvSpPr/>
            <p:nvPr/>
          </p:nvSpPr>
          <p:spPr>
            <a:xfrm>
              <a:off x="2730627" y="2750059"/>
              <a:ext cx="2071116" cy="349758"/>
            </a:xfrm>
            <a:prstGeom prst="parallelogram">
              <a:avLst>
                <a:gd name="adj" fmla="val 92429"/>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p>
          </p:txBody>
        </p:sp>
        <p:sp>
          <p:nvSpPr>
            <p:cNvPr id="7" name="Up Arrow 6"/>
            <p:cNvSpPr/>
            <p:nvPr/>
          </p:nvSpPr>
          <p:spPr>
            <a:xfrm>
              <a:off x="3629025" y="3116962"/>
              <a:ext cx="181737" cy="226313"/>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a:p>
          </p:txBody>
        </p:sp>
        <p:sp>
          <p:nvSpPr>
            <p:cNvPr id="8" name="Parallelogram 7"/>
            <p:cNvSpPr/>
            <p:nvPr/>
          </p:nvSpPr>
          <p:spPr>
            <a:xfrm>
              <a:off x="2920365" y="2832354"/>
              <a:ext cx="574929" cy="222887"/>
            </a:xfrm>
            <a:prstGeom prst="parallelogram">
              <a:avLst>
                <a:gd name="adj" fmla="val 92429"/>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p>
          </p:txBody>
        </p:sp>
        <p:sp>
          <p:nvSpPr>
            <p:cNvPr id="9" name="Parallelogram 8"/>
            <p:cNvSpPr/>
            <p:nvPr/>
          </p:nvSpPr>
          <p:spPr>
            <a:xfrm>
              <a:off x="3478720" y="2928366"/>
              <a:ext cx="654368" cy="90869"/>
            </a:xfrm>
            <a:prstGeom prst="parallelogram">
              <a:avLst>
                <a:gd name="adj" fmla="val 92429"/>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p>
          </p:txBody>
        </p:sp>
        <p:sp>
          <p:nvSpPr>
            <p:cNvPr id="10" name="Parallelogram 9"/>
            <p:cNvSpPr/>
            <p:nvPr/>
          </p:nvSpPr>
          <p:spPr>
            <a:xfrm>
              <a:off x="4133088" y="2793780"/>
              <a:ext cx="512350" cy="261461"/>
            </a:xfrm>
            <a:prstGeom prst="parallelogram">
              <a:avLst>
                <a:gd name="adj" fmla="val 92429"/>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p>
          </p:txBody>
        </p:sp>
        <p:sp>
          <p:nvSpPr>
            <p:cNvPr id="11" name="Up Arrow 10"/>
            <p:cNvSpPr/>
            <p:nvPr/>
          </p:nvSpPr>
          <p:spPr>
            <a:xfrm>
              <a:off x="3159252" y="2674621"/>
              <a:ext cx="181737" cy="226313"/>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a:p>
          </p:txBody>
        </p:sp>
        <p:sp>
          <p:nvSpPr>
            <p:cNvPr id="12" name="Up Arrow 11"/>
            <p:cNvSpPr/>
            <p:nvPr/>
          </p:nvSpPr>
          <p:spPr>
            <a:xfrm>
              <a:off x="3725037" y="2758207"/>
              <a:ext cx="181737" cy="226313"/>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a:p>
          </p:txBody>
        </p:sp>
        <p:sp>
          <p:nvSpPr>
            <p:cNvPr id="13" name="Up Arrow 12"/>
            <p:cNvSpPr/>
            <p:nvPr/>
          </p:nvSpPr>
          <p:spPr>
            <a:xfrm>
              <a:off x="4290822" y="2713205"/>
              <a:ext cx="181737" cy="226313"/>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a:p>
          </p:txBody>
        </p:sp>
        <p:sp>
          <p:nvSpPr>
            <p:cNvPr id="14" name="Parallelogram 13"/>
            <p:cNvSpPr/>
            <p:nvPr/>
          </p:nvSpPr>
          <p:spPr>
            <a:xfrm>
              <a:off x="3042666" y="2510040"/>
              <a:ext cx="425196" cy="134159"/>
            </a:xfrm>
            <a:prstGeom prst="parallelogram">
              <a:avLst>
                <a:gd name="adj" fmla="val 92429"/>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p>
          </p:txBody>
        </p:sp>
        <p:sp>
          <p:nvSpPr>
            <p:cNvPr id="17" name="Parallelogram 16"/>
            <p:cNvSpPr/>
            <p:nvPr/>
          </p:nvSpPr>
          <p:spPr>
            <a:xfrm>
              <a:off x="3640455" y="2550957"/>
              <a:ext cx="425196" cy="134159"/>
            </a:xfrm>
            <a:prstGeom prst="parallelogram">
              <a:avLst>
                <a:gd name="adj" fmla="val 92429"/>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p>
          </p:txBody>
        </p:sp>
        <p:sp>
          <p:nvSpPr>
            <p:cNvPr id="20" name="Parallelogram 19"/>
            <p:cNvSpPr/>
            <p:nvPr/>
          </p:nvSpPr>
          <p:spPr>
            <a:xfrm>
              <a:off x="4221385" y="2542152"/>
              <a:ext cx="425196" cy="134159"/>
            </a:xfrm>
            <a:prstGeom prst="parallelogram">
              <a:avLst>
                <a:gd name="adj" fmla="val 92429"/>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p>
          </p:txBody>
        </p:sp>
        <p:sp>
          <p:nvSpPr>
            <p:cNvPr id="24" name="TextBox 23"/>
            <p:cNvSpPr txBox="1"/>
            <p:nvPr/>
          </p:nvSpPr>
          <p:spPr>
            <a:xfrm>
              <a:off x="4801744" y="3367127"/>
              <a:ext cx="2852063" cy="238840"/>
            </a:xfrm>
            <a:prstGeom prst="rect">
              <a:avLst/>
            </a:prstGeom>
            <a:noFill/>
          </p:spPr>
          <p:txBody>
            <a:bodyPr wrap="square" rtlCol="0">
              <a:spAutoFit/>
            </a:bodyPr>
            <a:lstStyle/>
            <a:p>
              <a:r>
                <a:rPr lang="en-US" sz="1200" b="1" dirty="0">
                  <a:latin typeface="+mn-lt"/>
                </a:rPr>
                <a:t>Forward whole image through </a:t>
              </a:r>
              <a:r>
                <a:rPr lang="en-US" sz="1200" b="1" dirty="0" err="1">
                  <a:latin typeface="+mn-lt"/>
                </a:rPr>
                <a:t>ConvNet</a:t>
              </a:r>
              <a:endParaRPr lang="en-US" sz="1200" b="1" dirty="0">
                <a:latin typeface="+mn-lt"/>
              </a:endParaRPr>
            </a:p>
          </p:txBody>
        </p:sp>
        <p:sp>
          <p:nvSpPr>
            <p:cNvPr id="25" name="TextBox 24"/>
            <p:cNvSpPr txBox="1"/>
            <p:nvPr/>
          </p:nvSpPr>
          <p:spPr>
            <a:xfrm>
              <a:off x="4766560" y="2810442"/>
              <a:ext cx="2121093" cy="238840"/>
            </a:xfrm>
            <a:prstGeom prst="rect">
              <a:avLst/>
            </a:prstGeom>
            <a:noFill/>
          </p:spPr>
          <p:txBody>
            <a:bodyPr wrap="square" rtlCol="0">
              <a:spAutoFit/>
            </a:bodyPr>
            <a:lstStyle/>
            <a:p>
              <a:r>
                <a:rPr lang="en-US" sz="1200" b="1" dirty="0">
                  <a:latin typeface="+mn-lt"/>
                </a:rPr>
                <a:t>Conv5 feature map of image</a:t>
              </a:r>
            </a:p>
          </p:txBody>
        </p:sp>
        <p:cxnSp>
          <p:nvCxnSpPr>
            <p:cNvPr id="26" name="Straight Arrow Connector 25"/>
            <p:cNvCxnSpPr>
              <a:cxnSpLocks/>
            </p:cNvCxnSpPr>
            <p:nvPr/>
          </p:nvCxnSpPr>
          <p:spPr>
            <a:xfrm>
              <a:off x="2137410" y="2973800"/>
              <a:ext cx="1008126" cy="0"/>
            </a:xfrm>
            <a:prstGeom prst="straightConnector1">
              <a:avLst/>
            </a:prstGeom>
            <a:ln w="190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4763564" y="2438620"/>
              <a:ext cx="1351652" cy="238840"/>
            </a:xfrm>
            <a:prstGeom prst="rect">
              <a:avLst/>
            </a:prstGeom>
            <a:noFill/>
          </p:spPr>
          <p:txBody>
            <a:bodyPr wrap="square" rtlCol="0">
              <a:spAutoFit/>
            </a:bodyPr>
            <a:lstStyle/>
            <a:p>
              <a:r>
                <a:rPr lang="en-US" sz="1200" b="1" dirty="0" err="1">
                  <a:latin typeface="+mn-lt"/>
                </a:rPr>
                <a:t>RoI</a:t>
              </a:r>
              <a:r>
                <a:rPr lang="en-US" sz="1200" b="1" dirty="0">
                  <a:latin typeface="+mn-lt"/>
                </a:rPr>
                <a:t> Pooling layer</a:t>
              </a:r>
            </a:p>
          </p:txBody>
        </p:sp>
        <p:sp>
          <p:nvSpPr>
            <p:cNvPr id="28" name="TextBox 27"/>
            <p:cNvSpPr txBox="1"/>
            <p:nvPr/>
          </p:nvSpPr>
          <p:spPr>
            <a:xfrm>
              <a:off x="2908732" y="1260284"/>
              <a:ext cx="742511" cy="398066"/>
            </a:xfrm>
            <a:prstGeom prst="rect">
              <a:avLst/>
            </a:prstGeom>
            <a:noFill/>
            <a:ln w="19050">
              <a:solidFill>
                <a:schemeClr val="accent1"/>
              </a:solidFill>
            </a:ln>
          </p:spPr>
          <p:txBody>
            <a:bodyPr wrap="square" rtlCol="0">
              <a:spAutoFit/>
            </a:bodyPr>
            <a:lstStyle/>
            <a:p>
              <a:r>
                <a:rPr lang="en-US" sz="1200" b="1" dirty="0">
                  <a:solidFill>
                    <a:schemeClr val="accent5"/>
                  </a:solidFill>
                  <a:latin typeface="+mn-lt"/>
                </a:rPr>
                <a:t>Linear +</a:t>
              </a:r>
            </a:p>
            <a:p>
              <a:r>
                <a:rPr lang="en-US" sz="1200" b="1" dirty="0" err="1">
                  <a:solidFill>
                    <a:schemeClr val="accent5"/>
                  </a:solidFill>
                  <a:latin typeface="+mn-lt"/>
                </a:rPr>
                <a:t>softmax</a:t>
              </a:r>
              <a:endParaRPr lang="en-US" sz="1200" b="1" dirty="0">
                <a:solidFill>
                  <a:schemeClr val="accent5"/>
                </a:solidFill>
                <a:latin typeface="+mn-lt"/>
              </a:endParaRPr>
            </a:p>
          </p:txBody>
        </p:sp>
        <p:sp>
          <p:nvSpPr>
            <p:cNvPr id="29" name="Up Arrow 28"/>
            <p:cNvSpPr/>
            <p:nvPr/>
          </p:nvSpPr>
          <p:spPr>
            <a:xfrm rot="2878159">
              <a:off x="3321757" y="2228137"/>
              <a:ext cx="181737" cy="226313"/>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a:p>
          </p:txBody>
        </p:sp>
        <p:sp>
          <p:nvSpPr>
            <p:cNvPr id="30" name="Up Arrow 29"/>
            <p:cNvSpPr/>
            <p:nvPr/>
          </p:nvSpPr>
          <p:spPr>
            <a:xfrm rot="18900000">
              <a:off x="4257123" y="2233411"/>
              <a:ext cx="181737" cy="226313"/>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a:p>
          </p:txBody>
        </p:sp>
        <p:sp>
          <p:nvSpPr>
            <p:cNvPr id="31" name="Up Arrow 30"/>
            <p:cNvSpPr/>
            <p:nvPr/>
          </p:nvSpPr>
          <p:spPr>
            <a:xfrm>
              <a:off x="3749009" y="2269523"/>
              <a:ext cx="181737" cy="226313"/>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a:p>
          </p:txBody>
        </p:sp>
        <p:sp>
          <p:nvSpPr>
            <p:cNvPr id="32" name="TextBox 31"/>
            <p:cNvSpPr txBox="1"/>
            <p:nvPr/>
          </p:nvSpPr>
          <p:spPr>
            <a:xfrm>
              <a:off x="3421326" y="1967603"/>
              <a:ext cx="858232" cy="238840"/>
            </a:xfrm>
            <a:prstGeom prst="rect">
              <a:avLst/>
            </a:prstGeom>
            <a:noFill/>
            <a:ln w="19050">
              <a:solidFill>
                <a:schemeClr val="accent1"/>
              </a:solidFill>
            </a:ln>
          </p:spPr>
          <p:txBody>
            <a:bodyPr wrap="square" rtlCol="0">
              <a:spAutoFit/>
            </a:bodyPr>
            <a:lstStyle/>
            <a:p>
              <a:pPr algn="ctr"/>
              <a:r>
                <a:rPr lang="en-US" sz="1200" b="1" dirty="0">
                  <a:latin typeface="+mn-lt"/>
                </a:rPr>
                <a:t>FCs</a:t>
              </a:r>
            </a:p>
          </p:txBody>
        </p:sp>
        <p:sp>
          <p:nvSpPr>
            <p:cNvPr id="33" name="Up Arrow 32"/>
            <p:cNvSpPr/>
            <p:nvPr/>
          </p:nvSpPr>
          <p:spPr>
            <a:xfrm rot="18900000">
              <a:off x="3444749" y="1739446"/>
              <a:ext cx="181737" cy="226313"/>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a:p>
          </p:txBody>
        </p:sp>
        <p:sp>
          <p:nvSpPr>
            <p:cNvPr id="34" name="TextBox 33"/>
            <p:cNvSpPr txBox="1"/>
            <p:nvPr/>
          </p:nvSpPr>
          <p:spPr>
            <a:xfrm>
              <a:off x="4800600" y="1948112"/>
              <a:ext cx="1718740" cy="238840"/>
            </a:xfrm>
            <a:prstGeom prst="rect">
              <a:avLst/>
            </a:prstGeom>
            <a:noFill/>
          </p:spPr>
          <p:txBody>
            <a:bodyPr wrap="square" rtlCol="0">
              <a:spAutoFit/>
            </a:bodyPr>
            <a:lstStyle/>
            <a:p>
              <a:r>
                <a:rPr lang="en-US" sz="1200" b="1" dirty="0">
                  <a:latin typeface="+mn-lt"/>
                </a:rPr>
                <a:t>Fully-connected layers</a:t>
              </a:r>
            </a:p>
          </p:txBody>
        </p:sp>
        <p:sp>
          <p:nvSpPr>
            <p:cNvPr id="35" name="TextBox 34"/>
            <p:cNvSpPr txBox="1"/>
            <p:nvPr/>
          </p:nvSpPr>
          <p:spPr>
            <a:xfrm>
              <a:off x="1473067" y="1329739"/>
              <a:ext cx="1388522" cy="238840"/>
            </a:xfrm>
            <a:prstGeom prst="rect">
              <a:avLst/>
            </a:prstGeom>
            <a:noFill/>
          </p:spPr>
          <p:txBody>
            <a:bodyPr wrap="square" rtlCol="0">
              <a:spAutoFit/>
            </a:bodyPr>
            <a:lstStyle/>
            <a:p>
              <a:r>
                <a:rPr lang="en-US" sz="1200" b="1" dirty="0" err="1">
                  <a:latin typeface="+mn-lt"/>
                </a:rPr>
                <a:t>Softmax</a:t>
              </a:r>
              <a:r>
                <a:rPr lang="en-US" sz="1200" b="1" dirty="0">
                  <a:latin typeface="+mn-lt"/>
                </a:rPr>
                <a:t> classifier</a:t>
              </a:r>
            </a:p>
          </p:txBody>
        </p:sp>
        <p:sp>
          <p:nvSpPr>
            <p:cNvPr id="36" name="TextBox 35"/>
            <p:cNvSpPr txBox="1"/>
            <p:nvPr/>
          </p:nvSpPr>
          <p:spPr>
            <a:xfrm>
              <a:off x="1457430" y="2810442"/>
              <a:ext cx="885720" cy="398066"/>
            </a:xfrm>
            <a:prstGeom prst="rect">
              <a:avLst/>
            </a:prstGeom>
            <a:noFill/>
          </p:spPr>
          <p:txBody>
            <a:bodyPr wrap="square" rtlCol="0">
              <a:spAutoFit/>
            </a:bodyPr>
            <a:lstStyle/>
            <a:p>
              <a:r>
                <a:rPr lang="en-US" sz="1200" b="1" dirty="0">
                  <a:latin typeface="+mn-lt"/>
                </a:rPr>
                <a:t>Region proposals</a:t>
              </a:r>
            </a:p>
          </p:txBody>
        </p:sp>
        <p:sp>
          <p:nvSpPr>
            <p:cNvPr id="37" name="Up Arrow 36"/>
            <p:cNvSpPr/>
            <p:nvPr/>
          </p:nvSpPr>
          <p:spPr>
            <a:xfrm rot="2700000">
              <a:off x="4037176" y="1737469"/>
              <a:ext cx="181737" cy="226313"/>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a:p>
          </p:txBody>
        </p:sp>
        <p:sp>
          <p:nvSpPr>
            <p:cNvPr id="38" name="TextBox 37"/>
            <p:cNvSpPr txBox="1"/>
            <p:nvPr/>
          </p:nvSpPr>
          <p:spPr>
            <a:xfrm>
              <a:off x="4105392" y="1436581"/>
              <a:ext cx="609462" cy="238840"/>
            </a:xfrm>
            <a:prstGeom prst="rect">
              <a:avLst/>
            </a:prstGeom>
            <a:noFill/>
            <a:ln w="19050">
              <a:solidFill>
                <a:schemeClr val="accent1"/>
              </a:solidFill>
            </a:ln>
          </p:spPr>
          <p:txBody>
            <a:bodyPr wrap="square" rtlCol="0">
              <a:spAutoFit/>
            </a:bodyPr>
            <a:lstStyle/>
            <a:p>
              <a:r>
                <a:rPr lang="en-US" sz="1200" b="1" dirty="0">
                  <a:solidFill>
                    <a:schemeClr val="accent5"/>
                  </a:solidFill>
                  <a:latin typeface="+mn-lt"/>
                </a:rPr>
                <a:t>Linear</a:t>
              </a:r>
            </a:p>
          </p:txBody>
        </p:sp>
        <p:sp>
          <p:nvSpPr>
            <p:cNvPr id="39" name="TextBox 38"/>
            <p:cNvSpPr txBox="1"/>
            <p:nvPr/>
          </p:nvSpPr>
          <p:spPr>
            <a:xfrm>
              <a:off x="4828680" y="1422260"/>
              <a:ext cx="1896673" cy="238840"/>
            </a:xfrm>
            <a:prstGeom prst="rect">
              <a:avLst/>
            </a:prstGeom>
            <a:noFill/>
          </p:spPr>
          <p:txBody>
            <a:bodyPr wrap="square" rtlCol="0">
              <a:spAutoFit/>
            </a:bodyPr>
            <a:lstStyle/>
            <a:p>
              <a:r>
                <a:rPr lang="en-US" sz="1200" b="1" dirty="0">
                  <a:latin typeface="+mn-lt"/>
                </a:rPr>
                <a:t>Bounding-box regressors</a:t>
              </a:r>
            </a:p>
          </p:txBody>
        </p:sp>
        <p:sp>
          <p:nvSpPr>
            <p:cNvPr id="40" name="TextBox 39"/>
            <p:cNvSpPr txBox="1"/>
            <p:nvPr/>
          </p:nvSpPr>
          <p:spPr>
            <a:xfrm>
              <a:off x="5291366" y="4889585"/>
              <a:ext cx="2696572" cy="238840"/>
            </a:xfrm>
            <a:prstGeom prst="rect">
              <a:avLst/>
            </a:prstGeom>
            <a:noFill/>
          </p:spPr>
          <p:txBody>
            <a:bodyPr wrap="square" rtlCol="0">
              <a:spAutoFit/>
            </a:bodyPr>
            <a:lstStyle/>
            <a:p>
              <a:r>
                <a:rPr lang="en-US" sz="1200" b="1" dirty="0">
                  <a:latin typeface="+mn-lt"/>
                </a:rPr>
                <a:t>R. </a:t>
              </a:r>
              <a:r>
                <a:rPr lang="en-US" sz="1200" b="1" dirty="0" err="1">
                  <a:latin typeface="+mn-lt"/>
                </a:rPr>
                <a:t>Girshick</a:t>
              </a:r>
              <a:r>
                <a:rPr lang="en-US" sz="1200" b="1" dirty="0">
                  <a:latin typeface="+mn-lt"/>
                </a:rPr>
                <a:t>, </a:t>
              </a:r>
              <a:r>
                <a:rPr lang="en-US" sz="1200" b="1" dirty="0">
                  <a:latin typeface="+mn-lt"/>
                  <a:hlinkClick r:id="rId4"/>
                </a:rPr>
                <a:t>Fast R-CNN</a:t>
              </a:r>
              <a:r>
                <a:rPr lang="en-US" sz="1200" b="1" dirty="0">
                  <a:latin typeface="+mn-lt"/>
                </a:rPr>
                <a:t>, ICCV 2015</a:t>
              </a:r>
            </a:p>
          </p:txBody>
        </p:sp>
        <p:sp>
          <p:nvSpPr>
            <p:cNvPr id="41" name="TextBox 40"/>
            <p:cNvSpPr txBox="1"/>
            <p:nvPr/>
          </p:nvSpPr>
          <p:spPr>
            <a:xfrm>
              <a:off x="1133475" y="4912667"/>
              <a:ext cx="1345240" cy="218937"/>
            </a:xfrm>
            <a:prstGeom prst="rect">
              <a:avLst/>
            </a:prstGeom>
            <a:noFill/>
          </p:spPr>
          <p:txBody>
            <a:bodyPr wrap="square" rtlCol="0">
              <a:spAutoFit/>
            </a:bodyPr>
            <a:lstStyle/>
            <a:p>
              <a:r>
                <a:rPr lang="en-US" sz="1050" b="1" dirty="0">
                  <a:latin typeface="+mn-lt"/>
                </a:rPr>
                <a:t>Source: R. </a:t>
              </a:r>
              <a:r>
                <a:rPr lang="en-US" sz="1050" b="1" dirty="0" err="1">
                  <a:latin typeface="+mn-lt"/>
                </a:rPr>
                <a:t>Girshick</a:t>
              </a:r>
              <a:endParaRPr lang="en-US" sz="1050" b="1" dirty="0">
                <a:latin typeface="+mn-lt"/>
              </a:endParaRPr>
            </a:p>
          </p:txBody>
        </p:sp>
      </p:grpSp>
    </p:spTree>
    <p:extLst>
      <p:ext uri="{BB962C8B-B14F-4D97-AF65-F5344CB8AC3E}">
        <p14:creationId xmlns:p14="http://schemas.microsoft.com/office/powerpoint/2010/main" val="13227928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Shape 286"/>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a:t>Fast RCNN</a:t>
            </a:r>
          </a:p>
        </p:txBody>
      </p:sp>
      <p:sp>
        <p:nvSpPr>
          <p:cNvPr id="287" name="Shape 287"/>
          <p:cNvSpPr txBox="1">
            <a:spLocks noGrp="1"/>
          </p:cNvSpPr>
          <p:nvPr>
            <p:ph type="body" idx="1"/>
          </p:nvPr>
        </p:nvSpPr>
        <p:spPr>
          <a:xfrm>
            <a:off x="311700" y="1152475"/>
            <a:ext cx="8520600" cy="3416400"/>
          </a:xfrm>
          <a:prstGeom prst="rect">
            <a:avLst/>
          </a:prstGeom>
        </p:spPr>
        <p:txBody>
          <a:bodyPr lIns="91425" tIns="91425" rIns="91425" bIns="91425" anchor="t" anchorCtr="0">
            <a:noAutofit/>
          </a:bodyPr>
          <a:lstStyle/>
          <a:p>
            <a:pPr lvl="0">
              <a:spcBef>
                <a:spcPts val="0"/>
              </a:spcBef>
              <a:buNone/>
            </a:pPr>
            <a:r>
              <a:rPr lang="en" dirty="0"/>
              <a:t>Share convolution layers for proposals from the same image</a:t>
            </a:r>
          </a:p>
          <a:p>
            <a:pPr lvl="0">
              <a:spcBef>
                <a:spcPts val="0"/>
              </a:spcBef>
              <a:buNone/>
            </a:pPr>
            <a:r>
              <a:rPr lang="en" dirty="0"/>
              <a:t>Faster and More accurate than RCNN</a:t>
            </a:r>
          </a:p>
          <a:p>
            <a:pPr lvl="0">
              <a:spcBef>
                <a:spcPts val="0"/>
              </a:spcBef>
              <a:buNone/>
            </a:pPr>
            <a:r>
              <a:rPr lang="en" dirty="0"/>
              <a:t>ROI Pooling</a:t>
            </a:r>
          </a:p>
          <a:p>
            <a:pPr lvl="0">
              <a:spcBef>
                <a:spcPts val="0"/>
              </a:spcBef>
              <a:buNone/>
            </a:pPr>
            <a:endParaRPr dirty="0"/>
          </a:p>
          <a:p>
            <a:pPr lvl="0">
              <a:spcBef>
                <a:spcPts val="0"/>
              </a:spcBef>
              <a:buNone/>
            </a:pPr>
            <a:endParaRPr dirty="0"/>
          </a:p>
          <a:p>
            <a:pPr lvl="0" rtl="0">
              <a:lnSpc>
                <a:spcPct val="100000"/>
              </a:lnSpc>
              <a:spcBef>
                <a:spcPts val="0"/>
              </a:spcBef>
              <a:spcAft>
                <a:spcPts val="400"/>
              </a:spcAft>
              <a:buNone/>
            </a:pPr>
            <a:r>
              <a:rPr lang="en" sz="1400" dirty="0">
                <a:solidFill>
                  <a:srgbClr val="000000"/>
                </a:solidFill>
                <a:latin typeface="Arial"/>
                <a:ea typeface="Arial"/>
                <a:cs typeface="Arial"/>
                <a:sym typeface="Arial"/>
              </a:rPr>
              <a:t>Fast R-CNN</a:t>
            </a:r>
          </a:p>
          <a:p>
            <a:pPr lvl="0" rtl="0">
              <a:lnSpc>
                <a:spcPct val="100000"/>
              </a:lnSpc>
              <a:spcBef>
                <a:spcPts val="0"/>
              </a:spcBef>
              <a:spcAft>
                <a:spcPts val="400"/>
              </a:spcAft>
              <a:buNone/>
            </a:pPr>
            <a:r>
              <a:rPr lang="en" sz="1400" dirty="0">
                <a:solidFill>
                  <a:srgbClr val="000000"/>
                </a:solidFill>
                <a:latin typeface="Arial"/>
                <a:ea typeface="Arial"/>
                <a:cs typeface="Arial"/>
                <a:sym typeface="Arial"/>
              </a:rPr>
              <a:t>Ross Girshick</a:t>
            </a:r>
          </a:p>
          <a:p>
            <a:pPr lvl="0" rtl="0">
              <a:lnSpc>
                <a:spcPct val="100000"/>
              </a:lnSpc>
              <a:spcBef>
                <a:spcPts val="0"/>
              </a:spcBef>
              <a:spcAft>
                <a:spcPts val="400"/>
              </a:spcAft>
              <a:buNone/>
            </a:pPr>
            <a:r>
              <a:rPr lang="en" sz="1400" dirty="0">
                <a:solidFill>
                  <a:srgbClr val="000000"/>
                </a:solidFill>
                <a:latin typeface="Arial"/>
                <a:ea typeface="Arial"/>
                <a:cs typeface="Arial"/>
                <a:sym typeface="Arial"/>
              </a:rPr>
              <a:t>Apr 2015</a:t>
            </a:r>
          </a:p>
        </p:txBody>
      </p:sp>
      <p:sp>
        <p:nvSpPr>
          <p:cNvPr id="288" name="Shape 288"/>
          <p:cNvSpPr txBox="1"/>
          <p:nvPr/>
        </p:nvSpPr>
        <p:spPr>
          <a:xfrm>
            <a:off x="2559162" y="4703625"/>
            <a:ext cx="4025700" cy="255000"/>
          </a:xfrm>
          <a:prstGeom prst="rect">
            <a:avLst/>
          </a:prstGeom>
          <a:noFill/>
          <a:ln>
            <a:noFill/>
          </a:ln>
        </p:spPr>
        <p:txBody>
          <a:bodyPr lIns="91425" tIns="91425" rIns="91425" bIns="91425" anchor="ctr" anchorCtr="0">
            <a:noAutofit/>
          </a:bodyPr>
          <a:lstStyle/>
          <a:p>
            <a:pPr lvl="0" rtl="0">
              <a:spcBef>
                <a:spcPts val="0"/>
              </a:spcBef>
              <a:buNone/>
            </a:pPr>
            <a:r>
              <a:rPr lang="en">
                <a:solidFill>
                  <a:srgbClr val="B7B7B7"/>
                </a:solidFill>
              </a:rPr>
              <a:t>https://arxiv.org/pdf/1504.08083v2.pdf</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Shape 293"/>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
              <a:t>Fast RCNN</a:t>
            </a:r>
          </a:p>
        </p:txBody>
      </p:sp>
      <p:sp>
        <p:nvSpPr>
          <p:cNvPr id="294" name="Shape 294"/>
          <p:cNvSpPr txBox="1">
            <a:spLocks noGrp="1"/>
          </p:cNvSpPr>
          <p:nvPr>
            <p:ph type="body" idx="1"/>
          </p:nvPr>
        </p:nvSpPr>
        <p:spPr>
          <a:xfrm>
            <a:off x="311700" y="1152475"/>
            <a:ext cx="8520600" cy="3416400"/>
          </a:xfrm>
          <a:prstGeom prst="rect">
            <a:avLst/>
          </a:prstGeom>
        </p:spPr>
        <p:txBody>
          <a:bodyPr lIns="91425" tIns="91425" rIns="91425" bIns="91425" anchor="t" anchorCtr="0">
            <a:noAutofit/>
          </a:bodyPr>
          <a:lstStyle/>
          <a:p>
            <a:pPr lvl="0" rtl="0">
              <a:spcBef>
                <a:spcPts val="0"/>
              </a:spcBef>
              <a:buNone/>
            </a:pPr>
            <a:endParaRPr/>
          </a:p>
        </p:txBody>
      </p:sp>
      <p:pic>
        <p:nvPicPr>
          <p:cNvPr id="295" name="Shape 295"/>
          <p:cNvPicPr preferRelativeResize="0"/>
          <p:nvPr/>
        </p:nvPicPr>
        <p:blipFill>
          <a:blip r:embed="rId3">
            <a:alphaModFix/>
          </a:blip>
          <a:stretch>
            <a:fillRect/>
          </a:stretch>
        </p:blipFill>
        <p:spPr>
          <a:xfrm>
            <a:off x="493112" y="1246225"/>
            <a:ext cx="8157786" cy="3228899"/>
          </a:xfrm>
          <a:prstGeom prst="rect">
            <a:avLst/>
          </a:prstGeom>
          <a:noFill/>
          <a:ln>
            <a:noFill/>
          </a:ln>
        </p:spPr>
      </p:pic>
      <p:sp>
        <p:nvSpPr>
          <p:cNvPr id="296" name="Shape 296"/>
          <p:cNvSpPr txBox="1"/>
          <p:nvPr/>
        </p:nvSpPr>
        <p:spPr>
          <a:xfrm>
            <a:off x="2559162" y="4703625"/>
            <a:ext cx="4025700" cy="255000"/>
          </a:xfrm>
          <a:prstGeom prst="rect">
            <a:avLst/>
          </a:prstGeom>
          <a:noFill/>
          <a:ln>
            <a:noFill/>
          </a:ln>
        </p:spPr>
        <p:txBody>
          <a:bodyPr lIns="91425" tIns="91425" rIns="91425" bIns="91425" anchor="ctr" anchorCtr="0">
            <a:noAutofit/>
          </a:bodyPr>
          <a:lstStyle/>
          <a:p>
            <a:pPr lvl="0" rtl="0">
              <a:spcBef>
                <a:spcPts val="0"/>
              </a:spcBef>
              <a:buNone/>
            </a:pPr>
            <a:r>
              <a:rPr lang="en">
                <a:solidFill>
                  <a:srgbClr val="B7B7B7"/>
                </a:solidFill>
              </a:rPr>
              <a:t>https://arxiv.org/pdf/1504.08083v2.pdf</a:t>
            </a:r>
          </a:p>
        </p:txBody>
      </p:sp>
      <p:sp>
        <p:nvSpPr>
          <p:cNvPr id="297" name="Shape 297"/>
          <p:cNvSpPr/>
          <p:nvPr/>
        </p:nvSpPr>
        <p:spPr>
          <a:xfrm>
            <a:off x="5270550" y="1997450"/>
            <a:ext cx="952500" cy="1756200"/>
          </a:xfrm>
          <a:prstGeom prst="rect">
            <a:avLst/>
          </a:prstGeom>
          <a:noFill/>
          <a:ln w="38100" cap="flat" cmpd="sng">
            <a:solidFill>
              <a:srgbClr val="FF572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5975" y="113100"/>
            <a:ext cx="8520600" cy="572700"/>
          </a:xfrm>
        </p:spPr>
        <p:txBody>
          <a:bodyPr/>
          <a:lstStyle/>
          <a:p>
            <a:r>
              <a:rPr lang="en-US" dirty="0" err="1"/>
              <a:t>RoI</a:t>
            </a:r>
            <a:r>
              <a:rPr lang="en-US" dirty="0"/>
              <a:t> pooling</a:t>
            </a:r>
          </a:p>
        </p:txBody>
      </p:sp>
      <p:sp>
        <p:nvSpPr>
          <p:cNvPr id="3" name="Content Placeholder 2">
            <a:extLst>
              <a:ext uri="{FF2B5EF4-FFF2-40B4-BE49-F238E27FC236}">
                <a16:creationId xmlns:a16="http://schemas.microsoft.com/office/drawing/2014/main" id="{03FBC06C-9297-1948-B4CB-8873F3DE4671}"/>
              </a:ext>
            </a:extLst>
          </p:cNvPr>
          <p:cNvSpPr>
            <a:spLocks noGrp="1"/>
          </p:cNvSpPr>
          <p:nvPr>
            <p:ph idx="1"/>
          </p:nvPr>
        </p:nvSpPr>
        <p:spPr>
          <a:xfrm>
            <a:off x="921492" y="909864"/>
            <a:ext cx="7561738" cy="1928770"/>
          </a:xfrm>
        </p:spPr>
        <p:txBody>
          <a:bodyPr/>
          <a:lstStyle/>
          <a:p>
            <a:pPr marL="342900" indent="-342900">
              <a:buFont typeface="Arial" panose="020B0604020202020204" pitchFamily="34" charset="0"/>
              <a:buChar char="•"/>
            </a:pPr>
            <a:r>
              <a:rPr lang="en-US" dirty="0"/>
              <a:t>“Crop and resample” a fixed-size feature representing a region of interest out of the outputs of the last conv layer</a:t>
            </a:r>
          </a:p>
          <a:p>
            <a:pPr marL="642938" lvl="1" indent="-342900">
              <a:buFont typeface="Arial" panose="020B0604020202020204" pitchFamily="34" charset="0"/>
              <a:buChar char="•"/>
            </a:pPr>
            <a:r>
              <a:rPr lang="en-US" sz="1800" dirty="0"/>
              <a:t>Use nearest-neighbor interpolation of coordinates, max pooling</a:t>
            </a:r>
          </a:p>
        </p:txBody>
      </p:sp>
      <p:graphicFrame>
        <p:nvGraphicFramePr>
          <p:cNvPr id="8" name="Table 7">
            <a:extLst>
              <a:ext uri="{FF2B5EF4-FFF2-40B4-BE49-F238E27FC236}">
                <a16:creationId xmlns:a16="http://schemas.microsoft.com/office/drawing/2014/main" id="{21DA310C-8B60-C541-9D98-622ABE927AEA}"/>
              </a:ext>
            </a:extLst>
          </p:cNvPr>
          <p:cNvGraphicFramePr>
            <a:graphicFrameLocks noGrp="1"/>
          </p:cNvGraphicFramePr>
          <p:nvPr>
            <p:extLst>
              <p:ext uri="{D42A27DB-BD31-4B8C-83A1-F6EECF244321}">
                <p14:modId xmlns:p14="http://schemas.microsoft.com/office/powerpoint/2010/main" val="9285807"/>
              </p:ext>
            </p:extLst>
          </p:nvPr>
        </p:nvGraphicFramePr>
        <p:xfrm>
          <a:off x="3936783" y="3260898"/>
          <a:ext cx="1256521" cy="1223012"/>
        </p:xfrm>
        <a:graphic>
          <a:graphicData uri="http://schemas.openxmlformats.org/drawingml/2006/table">
            <a:tbl>
              <a:tblPr firstRow="1" bandRow="1">
                <a:tableStyleId>{5940675A-B579-460E-94D1-54222C63F5DA}</a:tableStyleId>
              </a:tblPr>
              <a:tblGrid>
                <a:gridCol w="179503">
                  <a:extLst>
                    <a:ext uri="{9D8B030D-6E8A-4147-A177-3AD203B41FA5}">
                      <a16:colId xmlns:a16="http://schemas.microsoft.com/office/drawing/2014/main" val="2452890054"/>
                    </a:ext>
                  </a:extLst>
                </a:gridCol>
                <a:gridCol w="179503">
                  <a:extLst>
                    <a:ext uri="{9D8B030D-6E8A-4147-A177-3AD203B41FA5}">
                      <a16:colId xmlns:a16="http://schemas.microsoft.com/office/drawing/2014/main" val="2787045271"/>
                    </a:ext>
                  </a:extLst>
                </a:gridCol>
                <a:gridCol w="179503">
                  <a:extLst>
                    <a:ext uri="{9D8B030D-6E8A-4147-A177-3AD203B41FA5}">
                      <a16:colId xmlns:a16="http://schemas.microsoft.com/office/drawing/2014/main" val="82755122"/>
                    </a:ext>
                  </a:extLst>
                </a:gridCol>
                <a:gridCol w="179503">
                  <a:extLst>
                    <a:ext uri="{9D8B030D-6E8A-4147-A177-3AD203B41FA5}">
                      <a16:colId xmlns:a16="http://schemas.microsoft.com/office/drawing/2014/main" val="1889375053"/>
                    </a:ext>
                  </a:extLst>
                </a:gridCol>
                <a:gridCol w="179503">
                  <a:extLst>
                    <a:ext uri="{9D8B030D-6E8A-4147-A177-3AD203B41FA5}">
                      <a16:colId xmlns:a16="http://schemas.microsoft.com/office/drawing/2014/main" val="337389738"/>
                    </a:ext>
                  </a:extLst>
                </a:gridCol>
                <a:gridCol w="179503">
                  <a:extLst>
                    <a:ext uri="{9D8B030D-6E8A-4147-A177-3AD203B41FA5}">
                      <a16:colId xmlns:a16="http://schemas.microsoft.com/office/drawing/2014/main" val="3628426021"/>
                    </a:ext>
                  </a:extLst>
                </a:gridCol>
                <a:gridCol w="179503">
                  <a:extLst>
                    <a:ext uri="{9D8B030D-6E8A-4147-A177-3AD203B41FA5}">
                      <a16:colId xmlns:a16="http://schemas.microsoft.com/office/drawing/2014/main" val="1492983593"/>
                    </a:ext>
                  </a:extLst>
                </a:gridCol>
              </a:tblGrid>
              <a:tr h="174716">
                <a:tc>
                  <a:txBody>
                    <a:bodyPr/>
                    <a:lstStyle/>
                    <a:p>
                      <a:endParaRPr lang="en-US" sz="800" dirty="0"/>
                    </a:p>
                  </a:txBody>
                  <a:tcPr marL="43081" marR="43081" marT="21540" marB="21540"/>
                </a:tc>
                <a:tc>
                  <a:txBody>
                    <a:bodyPr/>
                    <a:lstStyle/>
                    <a:p>
                      <a:endParaRPr lang="en-US" sz="800"/>
                    </a:p>
                  </a:txBody>
                  <a:tcPr marL="43081" marR="43081" marT="21540" marB="21540"/>
                </a:tc>
                <a:tc>
                  <a:txBody>
                    <a:bodyPr/>
                    <a:lstStyle/>
                    <a:p>
                      <a:endParaRPr lang="en-US" sz="800"/>
                    </a:p>
                  </a:txBody>
                  <a:tcPr marL="43081" marR="43081" marT="21540" marB="21540"/>
                </a:tc>
                <a:tc>
                  <a:txBody>
                    <a:bodyPr/>
                    <a:lstStyle/>
                    <a:p>
                      <a:endParaRPr lang="en-US" sz="800"/>
                    </a:p>
                  </a:txBody>
                  <a:tcPr marL="43081" marR="43081" marT="21540" marB="21540"/>
                </a:tc>
                <a:tc>
                  <a:txBody>
                    <a:bodyPr/>
                    <a:lstStyle/>
                    <a:p>
                      <a:endParaRPr lang="en-US" sz="800"/>
                    </a:p>
                  </a:txBody>
                  <a:tcPr marL="43081" marR="43081" marT="21540" marB="21540"/>
                </a:tc>
                <a:tc>
                  <a:txBody>
                    <a:bodyPr/>
                    <a:lstStyle/>
                    <a:p>
                      <a:endParaRPr lang="en-US" sz="800"/>
                    </a:p>
                  </a:txBody>
                  <a:tcPr marL="43081" marR="43081" marT="21540" marB="21540"/>
                </a:tc>
                <a:tc>
                  <a:txBody>
                    <a:bodyPr/>
                    <a:lstStyle/>
                    <a:p>
                      <a:endParaRPr lang="en-US" sz="800"/>
                    </a:p>
                  </a:txBody>
                  <a:tcPr marL="43081" marR="43081" marT="21540" marB="21540"/>
                </a:tc>
                <a:extLst>
                  <a:ext uri="{0D108BD9-81ED-4DB2-BD59-A6C34878D82A}">
                    <a16:rowId xmlns:a16="http://schemas.microsoft.com/office/drawing/2014/main" val="1843805860"/>
                  </a:ext>
                </a:extLst>
              </a:tr>
              <a:tr h="174716">
                <a:tc>
                  <a:txBody>
                    <a:bodyPr/>
                    <a:lstStyle/>
                    <a:p>
                      <a:endParaRPr lang="en-US" sz="800"/>
                    </a:p>
                  </a:txBody>
                  <a:tcPr marL="43081" marR="43081" marT="21540" marB="21540"/>
                </a:tc>
                <a:tc>
                  <a:txBody>
                    <a:bodyPr/>
                    <a:lstStyle/>
                    <a:p>
                      <a:endParaRPr lang="en-US" sz="800"/>
                    </a:p>
                  </a:txBody>
                  <a:tcPr marL="43081" marR="43081" marT="21540" marB="21540"/>
                </a:tc>
                <a:tc>
                  <a:txBody>
                    <a:bodyPr/>
                    <a:lstStyle/>
                    <a:p>
                      <a:endParaRPr lang="en-US" sz="800"/>
                    </a:p>
                  </a:txBody>
                  <a:tcPr marL="43081" marR="43081" marT="21540" marB="21540"/>
                </a:tc>
                <a:tc>
                  <a:txBody>
                    <a:bodyPr/>
                    <a:lstStyle/>
                    <a:p>
                      <a:endParaRPr lang="en-US" sz="800"/>
                    </a:p>
                  </a:txBody>
                  <a:tcPr marL="43081" marR="43081" marT="21540" marB="21540"/>
                </a:tc>
                <a:tc>
                  <a:txBody>
                    <a:bodyPr/>
                    <a:lstStyle/>
                    <a:p>
                      <a:endParaRPr lang="en-US" sz="800"/>
                    </a:p>
                  </a:txBody>
                  <a:tcPr marL="43081" marR="43081" marT="21540" marB="21540"/>
                </a:tc>
                <a:tc>
                  <a:txBody>
                    <a:bodyPr/>
                    <a:lstStyle/>
                    <a:p>
                      <a:endParaRPr lang="en-US" sz="800"/>
                    </a:p>
                  </a:txBody>
                  <a:tcPr marL="43081" marR="43081" marT="21540" marB="21540"/>
                </a:tc>
                <a:tc>
                  <a:txBody>
                    <a:bodyPr/>
                    <a:lstStyle/>
                    <a:p>
                      <a:endParaRPr lang="en-US" sz="800"/>
                    </a:p>
                  </a:txBody>
                  <a:tcPr marL="43081" marR="43081" marT="21540" marB="21540"/>
                </a:tc>
                <a:extLst>
                  <a:ext uri="{0D108BD9-81ED-4DB2-BD59-A6C34878D82A}">
                    <a16:rowId xmlns:a16="http://schemas.microsoft.com/office/drawing/2014/main" val="646710392"/>
                  </a:ext>
                </a:extLst>
              </a:tr>
              <a:tr h="174716">
                <a:tc>
                  <a:txBody>
                    <a:bodyPr/>
                    <a:lstStyle/>
                    <a:p>
                      <a:endParaRPr lang="en-US" sz="800"/>
                    </a:p>
                  </a:txBody>
                  <a:tcPr marL="43081" marR="43081" marT="21540" marB="21540"/>
                </a:tc>
                <a:tc>
                  <a:txBody>
                    <a:bodyPr/>
                    <a:lstStyle/>
                    <a:p>
                      <a:endParaRPr lang="en-US" sz="800"/>
                    </a:p>
                  </a:txBody>
                  <a:tcPr marL="43081" marR="43081" marT="21540" marB="21540"/>
                </a:tc>
                <a:tc>
                  <a:txBody>
                    <a:bodyPr/>
                    <a:lstStyle/>
                    <a:p>
                      <a:endParaRPr lang="en-US" sz="800"/>
                    </a:p>
                  </a:txBody>
                  <a:tcPr marL="43081" marR="43081" marT="21540" marB="21540"/>
                </a:tc>
                <a:tc>
                  <a:txBody>
                    <a:bodyPr/>
                    <a:lstStyle/>
                    <a:p>
                      <a:endParaRPr lang="en-US" sz="800"/>
                    </a:p>
                  </a:txBody>
                  <a:tcPr marL="43081" marR="43081" marT="21540" marB="21540"/>
                </a:tc>
                <a:tc>
                  <a:txBody>
                    <a:bodyPr/>
                    <a:lstStyle/>
                    <a:p>
                      <a:endParaRPr lang="en-US" sz="800"/>
                    </a:p>
                  </a:txBody>
                  <a:tcPr marL="43081" marR="43081" marT="21540" marB="21540"/>
                </a:tc>
                <a:tc>
                  <a:txBody>
                    <a:bodyPr/>
                    <a:lstStyle/>
                    <a:p>
                      <a:endParaRPr lang="en-US" sz="800"/>
                    </a:p>
                  </a:txBody>
                  <a:tcPr marL="43081" marR="43081" marT="21540" marB="21540"/>
                </a:tc>
                <a:tc>
                  <a:txBody>
                    <a:bodyPr/>
                    <a:lstStyle/>
                    <a:p>
                      <a:endParaRPr lang="en-US" sz="800"/>
                    </a:p>
                  </a:txBody>
                  <a:tcPr marL="43081" marR="43081" marT="21540" marB="21540"/>
                </a:tc>
                <a:extLst>
                  <a:ext uri="{0D108BD9-81ED-4DB2-BD59-A6C34878D82A}">
                    <a16:rowId xmlns:a16="http://schemas.microsoft.com/office/drawing/2014/main" val="605968765"/>
                  </a:ext>
                </a:extLst>
              </a:tr>
              <a:tr h="174716">
                <a:tc>
                  <a:txBody>
                    <a:bodyPr/>
                    <a:lstStyle/>
                    <a:p>
                      <a:endParaRPr lang="en-US" sz="800"/>
                    </a:p>
                  </a:txBody>
                  <a:tcPr marL="43081" marR="43081" marT="21540" marB="21540"/>
                </a:tc>
                <a:tc>
                  <a:txBody>
                    <a:bodyPr/>
                    <a:lstStyle/>
                    <a:p>
                      <a:endParaRPr lang="en-US" sz="800"/>
                    </a:p>
                  </a:txBody>
                  <a:tcPr marL="43081" marR="43081" marT="21540" marB="21540"/>
                </a:tc>
                <a:tc>
                  <a:txBody>
                    <a:bodyPr/>
                    <a:lstStyle/>
                    <a:p>
                      <a:endParaRPr lang="en-US" sz="800"/>
                    </a:p>
                  </a:txBody>
                  <a:tcPr marL="43081" marR="43081" marT="21540" marB="21540"/>
                </a:tc>
                <a:tc>
                  <a:txBody>
                    <a:bodyPr/>
                    <a:lstStyle/>
                    <a:p>
                      <a:endParaRPr lang="en-US" sz="800" dirty="0"/>
                    </a:p>
                  </a:txBody>
                  <a:tcPr marL="43081" marR="43081" marT="21540" marB="21540"/>
                </a:tc>
                <a:tc>
                  <a:txBody>
                    <a:bodyPr/>
                    <a:lstStyle/>
                    <a:p>
                      <a:endParaRPr lang="en-US" sz="800"/>
                    </a:p>
                  </a:txBody>
                  <a:tcPr marL="43081" marR="43081" marT="21540" marB="21540"/>
                </a:tc>
                <a:tc>
                  <a:txBody>
                    <a:bodyPr/>
                    <a:lstStyle/>
                    <a:p>
                      <a:endParaRPr lang="en-US" sz="800"/>
                    </a:p>
                  </a:txBody>
                  <a:tcPr marL="43081" marR="43081" marT="21540" marB="21540"/>
                </a:tc>
                <a:tc>
                  <a:txBody>
                    <a:bodyPr/>
                    <a:lstStyle/>
                    <a:p>
                      <a:endParaRPr lang="en-US" sz="800"/>
                    </a:p>
                  </a:txBody>
                  <a:tcPr marL="43081" marR="43081" marT="21540" marB="21540"/>
                </a:tc>
                <a:extLst>
                  <a:ext uri="{0D108BD9-81ED-4DB2-BD59-A6C34878D82A}">
                    <a16:rowId xmlns:a16="http://schemas.microsoft.com/office/drawing/2014/main" val="2183754179"/>
                  </a:ext>
                </a:extLst>
              </a:tr>
              <a:tr h="174716">
                <a:tc>
                  <a:txBody>
                    <a:bodyPr/>
                    <a:lstStyle/>
                    <a:p>
                      <a:endParaRPr lang="en-US" sz="800"/>
                    </a:p>
                  </a:txBody>
                  <a:tcPr marL="43081" marR="43081" marT="21540" marB="21540"/>
                </a:tc>
                <a:tc>
                  <a:txBody>
                    <a:bodyPr/>
                    <a:lstStyle/>
                    <a:p>
                      <a:endParaRPr lang="en-US" sz="800"/>
                    </a:p>
                  </a:txBody>
                  <a:tcPr marL="43081" marR="43081" marT="21540" marB="21540"/>
                </a:tc>
                <a:tc>
                  <a:txBody>
                    <a:bodyPr/>
                    <a:lstStyle/>
                    <a:p>
                      <a:endParaRPr lang="en-US" sz="800"/>
                    </a:p>
                  </a:txBody>
                  <a:tcPr marL="43081" marR="43081" marT="21540" marB="21540"/>
                </a:tc>
                <a:tc>
                  <a:txBody>
                    <a:bodyPr/>
                    <a:lstStyle/>
                    <a:p>
                      <a:endParaRPr lang="en-US" sz="800"/>
                    </a:p>
                  </a:txBody>
                  <a:tcPr marL="43081" marR="43081" marT="21540" marB="21540"/>
                </a:tc>
                <a:tc>
                  <a:txBody>
                    <a:bodyPr/>
                    <a:lstStyle/>
                    <a:p>
                      <a:endParaRPr lang="en-US" sz="800"/>
                    </a:p>
                  </a:txBody>
                  <a:tcPr marL="43081" marR="43081" marT="21540" marB="21540"/>
                </a:tc>
                <a:tc>
                  <a:txBody>
                    <a:bodyPr/>
                    <a:lstStyle/>
                    <a:p>
                      <a:endParaRPr lang="en-US" sz="800"/>
                    </a:p>
                  </a:txBody>
                  <a:tcPr marL="43081" marR="43081" marT="21540" marB="21540"/>
                </a:tc>
                <a:tc>
                  <a:txBody>
                    <a:bodyPr/>
                    <a:lstStyle/>
                    <a:p>
                      <a:endParaRPr lang="en-US" sz="800"/>
                    </a:p>
                  </a:txBody>
                  <a:tcPr marL="43081" marR="43081" marT="21540" marB="21540"/>
                </a:tc>
                <a:extLst>
                  <a:ext uri="{0D108BD9-81ED-4DB2-BD59-A6C34878D82A}">
                    <a16:rowId xmlns:a16="http://schemas.microsoft.com/office/drawing/2014/main" val="3571235789"/>
                  </a:ext>
                </a:extLst>
              </a:tr>
              <a:tr h="174716">
                <a:tc>
                  <a:txBody>
                    <a:bodyPr/>
                    <a:lstStyle/>
                    <a:p>
                      <a:endParaRPr lang="en-US" sz="800"/>
                    </a:p>
                  </a:txBody>
                  <a:tcPr marL="43081" marR="43081" marT="21540" marB="21540"/>
                </a:tc>
                <a:tc>
                  <a:txBody>
                    <a:bodyPr/>
                    <a:lstStyle/>
                    <a:p>
                      <a:endParaRPr lang="en-US" sz="800"/>
                    </a:p>
                  </a:txBody>
                  <a:tcPr marL="43081" marR="43081" marT="21540" marB="21540"/>
                </a:tc>
                <a:tc>
                  <a:txBody>
                    <a:bodyPr/>
                    <a:lstStyle/>
                    <a:p>
                      <a:endParaRPr lang="en-US" sz="800"/>
                    </a:p>
                  </a:txBody>
                  <a:tcPr marL="43081" marR="43081" marT="21540" marB="21540"/>
                </a:tc>
                <a:tc>
                  <a:txBody>
                    <a:bodyPr/>
                    <a:lstStyle/>
                    <a:p>
                      <a:endParaRPr lang="en-US" sz="800"/>
                    </a:p>
                  </a:txBody>
                  <a:tcPr marL="43081" marR="43081" marT="21540" marB="21540"/>
                </a:tc>
                <a:tc>
                  <a:txBody>
                    <a:bodyPr/>
                    <a:lstStyle/>
                    <a:p>
                      <a:endParaRPr lang="en-US" sz="800"/>
                    </a:p>
                  </a:txBody>
                  <a:tcPr marL="43081" marR="43081" marT="21540" marB="21540"/>
                </a:tc>
                <a:tc>
                  <a:txBody>
                    <a:bodyPr/>
                    <a:lstStyle/>
                    <a:p>
                      <a:endParaRPr lang="en-US" sz="800"/>
                    </a:p>
                  </a:txBody>
                  <a:tcPr marL="43081" marR="43081" marT="21540" marB="21540"/>
                </a:tc>
                <a:tc>
                  <a:txBody>
                    <a:bodyPr/>
                    <a:lstStyle/>
                    <a:p>
                      <a:endParaRPr lang="en-US" sz="800"/>
                    </a:p>
                  </a:txBody>
                  <a:tcPr marL="43081" marR="43081" marT="21540" marB="21540"/>
                </a:tc>
                <a:extLst>
                  <a:ext uri="{0D108BD9-81ED-4DB2-BD59-A6C34878D82A}">
                    <a16:rowId xmlns:a16="http://schemas.microsoft.com/office/drawing/2014/main" val="1991328665"/>
                  </a:ext>
                </a:extLst>
              </a:tr>
              <a:tr h="174716">
                <a:tc>
                  <a:txBody>
                    <a:bodyPr/>
                    <a:lstStyle/>
                    <a:p>
                      <a:endParaRPr lang="en-US" sz="800"/>
                    </a:p>
                  </a:txBody>
                  <a:tcPr marL="43081" marR="43081" marT="21540" marB="21540"/>
                </a:tc>
                <a:tc>
                  <a:txBody>
                    <a:bodyPr/>
                    <a:lstStyle/>
                    <a:p>
                      <a:endParaRPr lang="en-US" sz="800"/>
                    </a:p>
                  </a:txBody>
                  <a:tcPr marL="43081" marR="43081" marT="21540" marB="21540"/>
                </a:tc>
                <a:tc>
                  <a:txBody>
                    <a:bodyPr/>
                    <a:lstStyle/>
                    <a:p>
                      <a:endParaRPr lang="en-US" sz="800"/>
                    </a:p>
                  </a:txBody>
                  <a:tcPr marL="43081" marR="43081" marT="21540" marB="21540"/>
                </a:tc>
                <a:tc>
                  <a:txBody>
                    <a:bodyPr/>
                    <a:lstStyle/>
                    <a:p>
                      <a:endParaRPr lang="en-US" sz="800"/>
                    </a:p>
                  </a:txBody>
                  <a:tcPr marL="43081" marR="43081" marT="21540" marB="21540"/>
                </a:tc>
                <a:tc>
                  <a:txBody>
                    <a:bodyPr/>
                    <a:lstStyle/>
                    <a:p>
                      <a:endParaRPr lang="en-US" sz="800"/>
                    </a:p>
                  </a:txBody>
                  <a:tcPr marL="43081" marR="43081" marT="21540" marB="21540"/>
                </a:tc>
                <a:tc>
                  <a:txBody>
                    <a:bodyPr/>
                    <a:lstStyle/>
                    <a:p>
                      <a:endParaRPr lang="en-US" sz="800"/>
                    </a:p>
                  </a:txBody>
                  <a:tcPr marL="43081" marR="43081" marT="21540" marB="21540"/>
                </a:tc>
                <a:tc>
                  <a:txBody>
                    <a:bodyPr/>
                    <a:lstStyle/>
                    <a:p>
                      <a:endParaRPr lang="en-US" sz="800" dirty="0"/>
                    </a:p>
                  </a:txBody>
                  <a:tcPr marL="43081" marR="43081" marT="21540" marB="21540"/>
                </a:tc>
                <a:extLst>
                  <a:ext uri="{0D108BD9-81ED-4DB2-BD59-A6C34878D82A}">
                    <a16:rowId xmlns:a16="http://schemas.microsoft.com/office/drawing/2014/main" val="67948977"/>
                  </a:ext>
                </a:extLst>
              </a:tr>
            </a:tbl>
          </a:graphicData>
        </a:graphic>
      </p:graphicFrame>
      <p:pic>
        <p:nvPicPr>
          <p:cNvPr id="9" name="Picture 8">
            <a:extLst>
              <a:ext uri="{FF2B5EF4-FFF2-40B4-BE49-F238E27FC236}">
                <a16:creationId xmlns:a16="http://schemas.microsoft.com/office/drawing/2014/main" id="{71AAE1A9-ED15-E841-B414-904091CCEA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701" y="2716391"/>
            <a:ext cx="2614998" cy="1741309"/>
          </a:xfrm>
          <a:prstGeom prst="rect">
            <a:avLst/>
          </a:prstGeom>
        </p:spPr>
      </p:pic>
      <p:sp>
        <p:nvSpPr>
          <p:cNvPr id="10" name="Right Arrow 9">
            <a:extLst>
              <a:ext uri="{FF2B5EF4-FFF2-40B4-BE49-F238E27FC236}">
                <a16:creationId xmlns:a16="http://schemas.microsoft.com/office/drawing/2014/main" id="{D86FD823-0AFD-C146-9EB4-68BE11CDF142}"/>
              </a:ext>
            </a:extLst>
          </p:cNvPr>
          <p:cNvSpPr/>
          <p:nvPr/>
        </p:nvSpPr>
        <p:spPr>
          <a:xfrm>
            <a:off x="3250202" y="3709904"/>
            <a:ext cx="400050" cy="373040"/>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050"/>
          </a:p>
        </p:txBody>
      </p:sp>
      <p:sp>
        <p:nvSpPr>
          <p:cNvPr id="11" name="Right Arrow 10">
            <a:extLst>
              <a:ext uri="{FF2B5EF4-FFF2-40B4-BE49-F238E27FC236}">
                <a16:creationId xmlns:a16="http://schemas.microsoft.com/office/drawing/2014/main" id="{988BA22D-9E9B-1F41-864A-15FEED74D773}"/>
              </a:ext>
            </a:extLst>
          </p:cNvPr>
          <p:cNvSpPr/>
          <p:nvPr/>
        </p:nvSpPr>
        <p:spPr>
          <a:xfrm>
            <a:off x="5364752" y="3687958"/>
            <a:ext cx="400050" cy="373040"/>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050" dirty="0"/>
          </a:p>
        </p:txBody>
      </p:sp>
      <p:sp>
        <p:nvSpPr>
          <p:cNvPr id="12" name="TextBox 11">
            <a:extLst>
              <a:ext uri="{FF2B5EF4-FFF2-40B4-BE49-F238E27FC236}">
                <a16:creationId xmlns:a16="http://schemas.microsoft.com/office/drawing/2014/main" id="{84367748-DB43-454E-8229-38CF69F1DE4A}"/>
              </a:ext>
            </a:extLst>
          </p:cNvPr>
          <p:cNvSpPr txBox="1"/>
          <p:nvPr/>
        </p:nvSpPr>
        <p:spPr>
          <a:xfrm>
            <a:off x="2907302" y="2729120"/>
            <a:ext cx="1114535" cy="923330"/>
          </a:xfrm>
          <a:prstGeom prst="rect">
            <a:avLst/>
          </a:prstGeom>
          <a:noFill/>
        </p:spPr>
        <p:txBody>
          <a:bodyPr wrap="square" rtlCol="0">
            <a:spAutoFit/>
          </a:bodyPr>
          <a:lstStyle/>
          <a:p>
            <a:pPr algn="ctr"/>
            <a:r>
              <a:rPr lang="en-US" sz="1800" dirty="0" err="1">
                <a:solidFill>
                  <a:srgbClr val="FF0000"/>
                </a:solidFill>
                <a:latin typeface="+mj-lt"/>
              </a:rPr>
              <a:t>RoI</a:t>
            </a:r>
            <a:r>
              <a:rPr lang="en-US" sz="1800" dirty="0">
                <a:solidFill>
                  <a:srgbClr val="FF0000"/>
                </a:solidFill>
                <a:latin typeface="+mj-lt"/>
              </a:rPr>
              <a:t> pooling layer</a:t>
            </a:r>
          </a:p>
        </p:txBody>
      </p:sp>
      <p:sp>
        <p:nvSpPr>
          <p:cNvPr id="13" name="TextBox 12">
            <a:extLst>
              <a:ext uri="{FF2B5EF4-FFF2-40B4-BE49-F238E27FC236}">
                <a16:creationId xmlns:a16="http://schemas.microsoft.com/office/drawing/2014/main" id="{D36550A5-2E63-F34E-81EF-F2CF0B3CED30}"/>
              </a:ext>
            </a:extLst>
          </p:cNvPr>
          <p:cNvSpPr txBox="1"/>
          <p:nvPr/>
        </p:nvSpPr>
        <p:spPr>
          <a:xfrm>
            <a:off x="278402" y="2682793"/>
            <a:ext cx="2018501" cy="369332"/>
          </a:xfrm>
          <a:prstGeom prst="rect">
            <a:avLst/>
          </a:prstGeom>
          <a:noFill/>
        </p:spPr>
        <p:txBody>
          <a:bodyPr wrap="none" rtlCol="0">
            <a:spAutoFit/>
          </a:bodyPr>
          <a:lstStyle/>
          <a:p>
            <a:r>
              <a:rPr lang="en-US" sz="1800">
                <a:solidFill>
                  <a:schemeClr val="bg1"/>
                </a:solidFill>
                <a:latin typeface="+mj-lt"/>
              </a:rPr>
              <a:t>Conv</a:t>
            </a:r>
            <a:r>
              <a:rPr lang="en-US" sz="1800" dirty="0">
                <a:solidFill>
                  <a:schemeClr val="bg1"/>
                </a:solidFill>
                <a:latin typeface="+mj-lt"/>
              </a:rPr>
              <a:t> feature map</a:t>
            </a:r>
          </a:p>
        </p:txBody>
      </p:sp>
      <p:sp>
        <p:nvSpPr>
          <p:cNvPr id="14" name="TextBox 13">
            <a:extLst>
              <a:ext uri="{FF2B5EF4-FFF2-40B4-BE49-F238E27FC236}">
                <a16:creationId xmlns:a16="http://schemas.microsoft.com/office/drawing/2014/main" id="{E6AF34ED-C90A-A945-838A-DCDDBF916B0D}"/>
              </a:ext>
            </a:extLst>
          </p:cNvPr>
          <p:cNvSpPr txBox="1"/>
          <p:nvPr/>
        </p:nvSpPr>
        <p:spPr>
          <a:xfrm>
            <a:off x="5692488" y="3713612"/>
            <a:ext cx="2075189" cy="369332"/>
          </a:xfrm>
          <a:prstGeom prst="rect">
            <a:avLst/>
          </a:prstGeom>
          <a:noFill/>
        </p:spPr>
        <p:txBody>
          <a:bodyPr wrap="square" rtlCol="0">
            <a:spAutoFit/>
          </a:bodyPr>
          <a:lstStyle/>
          <a:p>
            <a:pPr algn="ctr"/>
            <a:r>
              <a:rPr lang="en-US" sz="1800" dirty="0">
                <a:solidFill>
                  <a:schemeClr val="tx1">
                    <a:lumMod val="50000"/>
                    <a:lumOff val="50000"/>
                  </a:schemeClr>
                </a:solidFill>
                <a:latin typeface="+mj-lt"/>
              </a:rPr>
              <a:t>FC layers …</a:t>
            </a:r>
          </a:p>
        </p:txBody>
      </p:sp>
      <p:sp>
        <p:nvSpPr>
          <p:cNvPr id="15" name="TextBox 14">
            <a:extLst>
              <a:ext uri="{FF2B5EF4-FFF2-40B4-BE49-F238E27FC236}">
                <a16:creationId xmlns:a16="http://schemas.microsoft.com/office/drawing/2014/main" id="{52715758-EE4E-BC43-9F5E-4800602F45C8}"/>
              </a:ext>
            </a:extLst>
          </p:cNvPr>
          <p:cNvSpPr txBox="1"/>
          <p:nvPr/>
        </p:nvSpPr>
        <p:spPr>
          <a:xfrm>
            <a:off x="678452" y="4457699"/>
            <a:ext cx="2433374" cy="646331"/>
          </a:xfrm>
          <a:prstGeom prst="rect">
            <a:avLst/>
          </a:prstGeom>
          <a:noFill/>
        </p:spPr>
        <p:txBody>
          <a:bodyPr wrap="square" rtlCol="0">
            <a:spAutoFit/>
          </a:bodyPr>
          <a:lstStyle/>
          <a:p>
            <a:pPr algn="ctr"/>
            <a:r>
              <a:rPr lang="en-US" sz="1800" dirty="0">
                <a:solidFill>
                  <a:srgbClr val="00B0F0"/>
                </a:solidFill>
                <a:latin typeface="+mj-lt"/>
              </a:rPr>
              <a:t>Region of Interest (</a:t>
            </a:r>
            <a:r>
              <a:rPr lang="en-US" sz="1800" dirty="0" err="1">
                <a:solidFill>
                  <a:srgbClr val="00B0F0"/>
                </a:solidFill>
                <a:latin typeface="+mj-lt"/>
              </a:rPr>
              <a:t>RoI</a:t>
            </a:r>
            <a:r>
              <a:rPr lang="en-US" sz="1800" dirty="0">
                <a:solidFill>
                  <a:srgbClr val="00B0F0"/>
                </a:solidFill>
                <a:latin typeface="+mj-lt"/>
              </a:rPr>
              <a:t>)</a:t>
            </a:r>
          </a:p>
        </p:txBody>
      </p:sp>
      <p:graphicFrame>
        <p:nvGraphicFramePr>
          <p:cNvPr id="16" name="Table 15">
            <a:extLst>
              <a:ext uri="{FF2B5EF4-FFF2-40B4-BE49-F238E27FC236}">
                <a16:creationId xmlns:a16="http://schemas.microsoft.com/office/drawing/2014/main" id="{07F261B1-B7D6-8F45-B47E-C9F5B8661632}"/>
              </a:ext>
            </a:extLst>
          </p:cNvPr>
          <p:cNvGraphicFramePr>
            <a:graphicFrameLocks noGrp="1"/>
          </p:cNvGraphicFramePr>
          <p:nvPr>
            <p:extLst>
              <p:ext uri="{D42A27DB-BD31-4B8C-83A1-F6EECF244321}">
                <p14:modId xmlns:p14="http://schemas.microsoft.com/office/powerpoint/2010/main" val="833618631"/>
              </p:ext>
            </p:extLst>
          </p:nvPr>
        </p:nvGraphicFramePr>
        <p:xfrm>
          <a:off x="1131261" y="3560919"/>
          <a:ext cx="1522514" cy="834960"/>
        </p:xfrm>
        <a:graphic>
          <a:graphicData uri="http://schemas.openxmlformats.org/drawingml/2006/table">
            <a:tbl>
              <a:tblPr firstRow="1" bandRow="1">
                <a:tableStyleId>{2D5ABB26-0587-4C30-8999-92F81FD0307C}</a:tableStyleId>
              </a:tblPr>
              <a:tblGrid>
                <a:gridCol w="217502">
                  <a:extLst>
                    <a:ext uri="{9D8B030D-6E8A-4147-A177-3AD203B41FA5}">
                      <a16:colId xmlns:a16="http://schemas.microsoft.com/office/drawing/2014/main" val="2452890054"/>
                    </a:ext>
                  </a:extLst>
                </a:gridCol>
                <a:gridCol w="217502">
                  <a:extLst>
                    <a:ext uri="{9D8B030D-6E8A-4147-A177-3AD203B41FA5}">
                      <a16:colId xmlns:a16="http://schemas.microsoft.com/office/drawing/2014/main" val="2787045271"/>
                    </a:ext>
                  </a:extLst>
                </a:gridCol>
                <a:gridCol w="217502">
                  <a:extLst>
                    <a:ext uri="{9D8B030D-6E8A-4147-A177-3AD203B41FA5}">
                      <a16:colId xmlns:a16="http://schemas.microsoft.com/office/drawing/2014/main" val="82755122"/>
                    </a:ext>
                  </a:extLst>
                </a:gridCol>
                <a:gridCol w="217502">
                  <a:extLst>
                    <a:ext uri="{9D8B030D-6E8A-4147-A177-3AD203B41FA5}">
                      <a16:colId xmlns:a16="http://schemas.microsoft.com/office/drawing/2014/main" val="1889375053"/>
                    </a:ext>
                  </a:extLst>
                </a:gridCol>
                <a:gridCol w="217502">
                  <a:extLst>
                    <a:ext uri="{9D8B030D-6E8A-4147-A177-3AD203B41FA5}">
                      <a16:colId xmlns:a16="http://schemas.microsoft.com/office/drawing/2014/main" val="337389738"/>
                    </a:ext>
                  </a:extLst>
                </a:gridCol>
                <a:gridCol w="217502">
                  <a:extLst>
                    <a:ext uri="{9D8B030D-6E8A-4147-A177-3AD203B41FA5}">
                      <a16:colId xmlns:a16="http://schemas.microsoft.com/office/drawing/2014/main" val="3628426021"/>
                    </a:ext>
                  </a:extLst>
                </a:gridCol>
                <a:gridCol w="217502">
                  <a:extLst>
                    <a:ext uri="{9D8B030D-6E8A-4147-A177-3AD203B41FA5}">
                      <a16:colId xmlns:a16="http://schemas.microsoft.com/office/drawing/2014/main" val="1492983593"/>
                    </a:ext>
                  </a:extLst>
                </a:gridCol>
              </a:tblGrid>
              <a:tr h="111660">
                <a:tc>
                  <a:txBody>
                    <a:bodyPr/>
                    <a:lstStyle/>
                    <a:p>
                      <a:endParaRPr lang="en-US" sz="500" dirty="0">
                        <a:ln>
                          <a:solidFill>
                            <a:schemeClr val="bg1"/>
                          </a:solidFill>
                        </a:ln>
                        <a:solidFill>
                          <a:schemeClr val="bg1"/>
                        </a:solidFill>
                      </a:endParaRPr>
                    </a:p>
                  </a:txBody>
                  <a:tcPr marL="43081" marR="43081" marT="21540" marB="2154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lang="en-US" sz="500" dirty="0">
                        <a:ln>
                          <a:solidFill>
                            <a:schemeClr val="bg1"/>
                          </a:solidFill>
                        </a:ln>
                        <a:solidFill>
                          <a:schemeClr val="bg1"/>
                        </a:solidFill>
                      </a:endParaRPr>
                    </a:p>
                  </a:txBody>
                  <a:tcPr marL="43081" marR="43081" marT="21540" marB="2154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lang="en-US" sz="500" dirty="0">
                        <a:ln>
                          <a:solidFill>
                            <a:schemeClr val="bg1"/>
                          </a:solidFill>
                        </a:ln>
                        <a:solidFill>
                          <a:schemeClr val="bg1"/>
                        </a:solidFill>
                      </a:endParaRPr>
                    </a:p>
                  </a:txBody>
                  <a:tcPr marL="43081" marR="43081" marT="21540" marB="2154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lang="en-US" sz="500" dirty="0">
                        <a:ln>
                          <a:solidFill>
                            <a:schemeClr val="bg1"/>
                          </a:solidFill>
                        </a:ln>
                        <a:solidFill>
                          <a:schemeClr val="bg1"/>
                        </a:solidFill>
                      </a:endParaRPr>
                    </a:p>
                  </a:txBody>
                  <a:tcPr marL="43081" marR="43081" marT="21540" marB="2154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lang="en-US" sz="500" dirty="0">
                        <a:ln>
                          <a:solidFill>
                            <a:schemeClr val="bg1"/>
                          </a:solidFill>
                        </a:ln>
                        <a:solidFill>
                          <a:schemeClr val="bg1"/>
                        </a:solidFill>
                      </a:endParaRPr>
                    </a:p>
                  </a:txBody>
                  <a:tcPr marL="43081" marR="43081" marT="21540" marB="2154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lang="en-US" sz="500" dirty="0">
                        <a:ln>
                          <a:solidFill>
                            <a:schemeClr val="bg1"/>
                          </a:solidFill>
                        </a:ln>
                        <a:solidFill>
                          <a:schemeClr val="bg1"/>
                        </a:solidFill>
                      </a:endParaRPr>
                    </a:p>
                  </a:txBody>
                  <a:tcPr marL="43081" marR="43081" marT="21540" marB="2154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lang="en-US" sz="500">
                        <a:ln>
                          <a:solidFill>
                            <a:schemeClr val="bg1"/>
                          </a:solidFill>
                        </a:ln>
                        <a:solidFill>
                          <a:schemeClr val="bg1"/>
                        </a:solidFill>
                      </a:endParaRPr>
                    </a:p>
                  </a:txBody>
                  <a:tcPr marL="43081" marR="43081" marT="21540" marB="2154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843805860"/>
                  </a:ext>
                </a:extLst>
              </a:tr>
              <a:tr h="111660">
                <a:tc>
                  <a:txBody>
                    <a:bodyPr/>
                    <a:lstStyle/>
                    <a:p>
                      <a:endParaRPr lang="en-US" sz="500" dirty="0">
                        <a:ln>
                          <a:solidFill>
                            <a:schemeClr val="bg1"/>
                          </a:solidFill>
                        </a:ln>
                        <a:solidFill>
                          <a:schemeClr val="bg1"/>
                        </a:solidFill>
                      </a:endParaRPr>
                    </a:p>
                  </a:txBody>
                  <a:tcPr marL="43081" marR="43081" marT="21540" marB="2154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lang="en-US" sz="500" dirty="0">
                        <a:ln>
                          <a:solidFill>
                            <a:schemeClr val="bg1"/>
                          </a:solidFill>
                        </a:ln>
                        <a:solidFill>
                          <a:schemeClr val="bg1"/>
                        </a:solidFill>
                      </a:endParaRPr>
                    </a:p>
                  </a:txBody>
                  <a:tcPr marL="43081" marR="43081" marT="21540" marB="2154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lang="en-US" sz="500" dirty="0">
                        <a:ln>
                          <a:solidFill>
                            <a:schemeClr val="bg1"/>
                          </a:solidFill>
                        </a:ln>
                        <a:solidFill>
                          <a:schemeClr val="bg1"/>
                        </a:solidFill>
                      </a:endParaRPr>
                    </a:p>
                  </a:txBody>
                  <a:tcPr marL="43081" marR="43081" marT="21540" marB="2154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lang="en-US" sz="500" dirty="0">
                        <a:ln>
                          <a:solidFill>
                            <a:schemeClr val="bg1"/>
                          </a:solidFill>
                        </a:ln>
                        <a:solidFill>
                          <a:schemeClr val="bg1"/>
                        </a:solidFill>
                      </a:endParaRPr>
                    </a:p>
                  </a:txBody>
                  <a:tcPr marL="43081" marR="43081" marT="21540" marB="2154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lang="en-US" sz="500">
                        <a:ln>
                          <a:solidFill>
                            <a:schemeClr val="bg1"/>
                          </a:solidFill>
                        </a:ln>
                        <a:solidFill>
                          <a:schemeClr val="bg1"/>
                        </a:solidFill>
                      </a:endParaRPr>
                    </a:p>
                  </a:txBody>
                  <a:tcPr marL="43081" marR="43081" marT="21540" marB="2154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lang="en-US" sz="500" dirty="0">
                        <a:ln>
                          <a:solidFill>
                            <a:schemeClr val="bg1"/>
                          </a:solidFill>
                        </a:ln>
                        <a:solidFill>
                          <a:schemeClr val="bg1"/>
                        </a:solidFill>
                      </a:endParaRPr>
                    </a:p>
                  </a:txBody>
                  <a:tcPr marL="43081" marR="43081" marT="21540" marB="2154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lang="en-US" sz="500">
                        <a:ln>
                          <a:solidFill>
                            <a:schemeClr val="bg1"/>
                          </a:solidFill>
                        </a:ln>
                        <a:solidFill>
                          <a:schemeClr val="bg1"/>
                        </a:solidFill>
                      </a:endParaRPr>
                    </a:p>
                  </a:txBody>
                  <a:tcPr marL="43081" marR="43081" marT="21540" marB="2154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646710392"/>
                  </a:ext>
                </a:extLst>
              </a:tr>
              <a:tr h="111660">
                <a:tc>
                  <a:txBody>
                    <a:bodyPr/>
                    <a:lstStyle/>
                    <a:p>
                      <a:endParaRPr lang="en-US" sz="500" dirty="0">
                        <a:ln>
                          <a:solidFill>
                            <a:schemeClr val="bg1"/>
                          </a:solidFill>
                        </a:ln>
                        <a:solidFill>
                          <a:schemeClr val="bg1"/>
                        </a:solidFill>
                      </a:endParaRPr>
                    </a:p>
                  </a:txBody>
                  <a:tcPr marL="43081" marR="43081" marT="21540" marB="2154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lang="en-US" sz="500" dirty="0">
                        <a:ln>
                          <a:solidFill>
                            <a:schemeClr val="bg1"/>
                          </a:solidFill>
                        </a:ln>
                        <a:solidFill>
                          <a:schemeClr val="bg1"/>
                        </a:solidFill>
                      </a:endParaRPr>
                    </a:p>
                  </a:txBody>
                  <a:tcPr marL="43081" marR="43081" marT="21540" marB="2154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lang="en-US" sz="500">
                        <a:ln>
                          <a:solidFill>
                            <a:schemeClr val="bg1"/>
                          </a:solidFill>
                        </a:ln>
                        <a:solidFill>
                          <a:schemeClr val="bg1"/>
                        </a:solidFill>
                      </a:endParaRPr>
                    </a:p>
                  </a:txBody>
                  <a:tcPr marL="43081" marR="43081" marT="21540" marB="2154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lang="en-US" sz="500">
                        <a:ln>
                          <a:solidFill>
                            <a:schemeClr val="bg1"/>
                          </a:solidFill>
                        </a:ln>
                        <a:solidFill>
                          <a:schemeClr val="bg1"/>
                        </a:solidFill>
                      </a:endParaRPr>
                    </a:p>
                  </a:txBody>
                  <a:tcPr marL="43081" marR="43081" marT="21540" marB="2154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lang="en-US" sz="500">
                        <a:ln>
                          <a:solidFill>
                            <a:schemeClr val="bg1"/>
                          </a:solidFill>
                        </a:ln>
                        <a:solidFill>
                          <a:schemeClr val="bg1"/>
                        </a:solidFill>
                      </a:endParaRPr>
                    </a:p>
                  </a:txBody>
                  <a:tcPr marL="43081" marR="43081" marT="21540" marB="2154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lang="en-US" sz="500" dirty="0">
                        <a:ln>
                          <a:solidFill>
                            <a:schemeClr val="bg1"/>
                          </a:solidFill>
                        </a:ln>
                        <a:solidFill>
                          <a:schemeClr val="bg1"/>
                        </a:solidFill>
                      </a:endParaRPr>
                    </a:p>
                  </a:txBody>
                  <a:tcPr marL="43081" marR="43081" marT="21540" marB="2154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lang="en-US" sz="500">
                        <a:ln>
                          <a:solidFill>
                            <a:schemeClr val="bg1"/>
                          </a:solidFill>
                        </a:ln>
                        <a:solidFill>
                          <a:schemeClr val="bg1"/>
                        </a:solidFill>
                      </a:endParaRPr>
                    </a:p>
                  </a:txBody>
                  <a:tcPr marL="43081" marR="43081" marT="21540" marB="2154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605968765"/>
                  </a:ext>
                </a:extLst>
              </a:tr>
              <a:tr h="111660">
                <a:tc>
                  <a:txBody>
                    <a:bodyPr/>
                    <a:lstStyle/>
                    <a:p>
                      <a:endParaRPr lang="en-US" sz="500" dirty="0">
                        <a:ln>
                          <a:solidFill>
                            <a:schemeClr val="bg1"/>
                          </a:solidFill>
                        </a:ln>
                        <a:solidFill>
                          <a:schemeClr val="bg1"/>
                        </a:solidFill>
                      </a:endParaRPr>
                    </a:p>
                  </a:txBody>
                  <a:tcPr marL="43081" marR="43081" marT="21540" marB="2154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lang="en-US" sz="500" dirty="0">
                        <a:ln>
                          <a:solidFill>
                            <a:schemeClr val="bg1"/>
                          </a:solidFill>
                        </a:ln>
                        <a:solidFill>
                          <a:schemeClr val="bg1"/>
                        </a:solidFill>
                      </a:endParaRPr>
                    </a:p>
                  </a:txBody>
                  <a:tcPr marL="43081" marR="43081" marT="21540" marB="2154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lang="en-US" sz="500">
                        <a:ln>
                          <a:solidFill>
                            <a:schemeClr val="bg1"/>
                          </a:solidFill>
                        </a:ln>
                        <a:solidFill>
                          <a:schemeClr val="bg1"/>
                        </a:solidFill>
                      </a:endParaRPr>
                    </a:p>
                  </a:txBody>
                  <a:tcPr marL="43081" marR="43081" marT="21540" marB="2154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lang="en-US" sz="500" dirty="0">
                        <a:ln>
                          <a:solidFill>
                            <a:schemeClr val="bg1"/>
                          </a:solidFill>
                        </a:ln>
                        <a:solidFill>
                          <a:schemeClr val="bg1"/>
                        </a:solidFill>
                      </a:endParaRPr>
                    </a:p>
                  </a:txBody>
                  <a:tcPr marL="43081" marR="43081" marT="21540" marB="2154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lang="en-US" sz="500">
                        <a:ln>
                          <a:solidFill>
                            <a:schemeClr val="bg1"/>
                          </a:solidFill>
                        </a:ln>
                        <a:solidFill>
                          <a:schemeClr val="bg1"/>
                        </a:solidFill>
                      </a:endParaRPr>
                    </a:p>
                  </a:txBody>
                  <a:tcPr marL="43081" marR="43081" marT="21540" marB="2154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lang="en-US" sz="500" dirty="0">
                        <a:ln>
                          <a:solidFill>
                            <a:schemeClr val="bg1"/>
                          </a:solidFill>
                        </a:ln>
                        <a:solidFill>
                          <a:schemeClr val="bg1"/>
                        </a:solidFill>
                      </a:endParaRPr>
                    </a:p>
                  </a:txBody>
                  <a:tcPr marL="43081" marR="43081" marT="21540" marB="2154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lang="en-US" sz="500" dirty="0">
                        <a:ln>
                          <a:solidFill>
                            <a:schemeClr val="bg1"/>
                          </a:solidFill>
                        </a:ln>
                        <a:solidFill>
                          <a:schemeClr val="bg1"/>
                        </a:solidFill>
                      </a:endParaRPr>
                    </a:p>
                  </a:txBody>
                  <a:tcPr marL="43081" marR="43081" marT="21540" marB="2154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183754179"/>
                  </a:ext>
                </a:extLst>
              </a:tr>
              <a:tr h="111660">
                <a:tc>
                  <a:txBody>
                    <a:bodyPr/>
                    <a:lstStyle/>
                    <a:p>
                      <a:endParaRPr lang="en-US" sz="500" dirty="0">
                        <a:ln>
                          <a:solidFill>
                            <a:schemeClr val="bg1"/>
                          </a:solidFill>
                        </a:ln>
                        <a:solidFill>
                          <a:schemeClr val="bg1"/>
                        </a:solidFill>
                      </a:endParaRPr>
                    </a:p>
                  </a:txBody>
                  <a:tcPr marL="43081" marR="43081" marT="21540" marB="2154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lang="en-US" sz="500" dirty="0">
                        <a:ln>
                          <a:solidFill>
                            <a:schemeClr val="bg1"/>
                          </a:solidFill>
                        </a:ln>
                        <a:solidFill>
                          <a:schemeClr val="bg1"/>
                        </a:solidFill>
                      </a:endParaRPr>
                    </a:p>
                  </a:txBody>
                  <a:tcPr marL="43081" marR="43081" marT="21540" marB="2154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lang="en-US" sz="500">
                        <a:ln>
                          <a:solidFill>
                            <a:schemeClr val="bg1"/>
                          </a:solidFill>
                        </a:ln>
                        <a:solidFill>
                          <a:schemeClr val="bg1"/>
                        </a:solidFill>
                      </a:endParaRPr>
                    </a:p>
                  </a:txBody>
                  <a:tcPr marL="43081" marR="43081" marT="21540" marB="2154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lang="en-US" sz="500">
                        <a:ln>
                          <a:solidFill>
                            <a:schemeClr val="bg1"/>
                          </a:solidFill>
                        </a:ln>
                        <a:solidFill>
                          <a:schemeClr val="bg1"/>
                        </a:solidFill>
                      </a:endParaRPr>
                    </a:p>
                  </a:txBody>
                  <a:tcPr marL="43081" marR="43081" marT="21540" marB="2154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lang="en-US" sz="500">
                        <a:ln>
                          <a:solidFill>
                            <a:schemeClr val="bg1"/>
                          </a:solidFill>
                        </a:ln>
                        <a:solidFill>
                          <a:schemeClr val="bg1"/>
                        </a:solidFill>
                      </a:endParaRPr>
                    </a:p>
                  </a:txBody>
                  <a:tcPr marL="43081" marR="43081" marT="21540" marB="2154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lang="en-US" sz="500">
                        <a:ln>
                          <a:solidFill>
                            <a:schemeClr val="bg1"/>
                          </a:solidFill>
                        </a:ln>
                        <a:solidFill>
                          <a:schemeClr val="bg1"/>
                        </a:solidFill>
                      </a:endParaRPr>
                    </a:p>
                  </a:txBody>
                  <a:tcPr marL="43081" marR="43081" marT="21540" marB="2154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lang="en-US" sz="500" dirty="0">
                        <a:ln>
                          <a:solidFill>
                            <a:schemeClr val="bg1"/>
                          </a:solidFill>
                        </a:ln>
                        <a:solidFill>
                          <a:schemeClr val="bg1"/>
                        </a:solidFill>
                      </a:endParaRPr>
                    </a:p>
                  </a:txBody>
                  <a:tcPr marL="43081" marR="43081" marT="21540" marB="2154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571235789"/>
                  </a:ext>
                </a:extLst>
              </a:tr>
              <a:tr h="111660">
                <a:tc>
                  <a:txBody>
                    <a:bodyPr/>
                    <a:lstStyle/>
                    <a:p>
                      <a:endParaRPr lang="en-US" sz="500" dirty="0">
                        <a:ln>
                          <a:solidFill>
                            <a:schemeClr val="bg1"/>
                          </a:solidFill>
                        </a:ln>
                        <a:solidFill>
                          <a:schemeClr val="bg1"/>
                        </a:solidFill>
                      </a:endParaRPr>
                    </a:p>
                  </a:txBody>
                  <a:tcPr marL="43081" marR="43081" marT="21540" marB="2154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lang="en-US" sz="500">
                        <a:ln>
                          <a:solidFill>
                            <a:schemeClr val="bg1"/>
                          </a:solidFill>
                        </a:ln>
                        <a:solidFill>
                          <a:schemeClr val="bg1"/>
                        </a:solidFill>
                      </a:endParaRPr>
                    </a:p>
                  </a:txBody>
                  <a:tcPr marL="43081" marR="43081" marT="21540" marB="2154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lang="en-US" sz="500">
                        <a:ln>
                          <a:solidFill>
                            <a:schemeClr val="bg1"/>
                          </a:solidFill>
                        </a:ln>
                        <a:solidFill>
                          <a:schemeClr val="bg1"/>
                        </a:solidFill>
                      </a:endParaRPr>
                    </a:p>
                  </a:txBody>
                  <a:tcPr marL="43081" marR="43081" marT="21540" marB="2154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lang="en-US" sz="500">
                        <a:ln>
                          <a:solidFill>
                            <a:schemeClr val="bg1"/>
                          </a:solidFill>
                        </a:ln>
                        <a:solidFill>
                          <a:schemeClr val="bg1"/>
                        </a:solidFill>
                      </a:endParaRPr>
                    </a:p>
                  </a:txBody>
                  <a:tcPr marL="43081" marR="43081" marT="21540" marB="2154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lang="en-US" sz="500">
                        <a:ln>
                          <a:solidFill>
                            <a:schemeClr val="bg1"/>
                          </a:solidFill>
                        </a:ln>
                        <a:solidFill>
                          <a:schemeClr val="bg1"/>
                        </a:solidFill>
                      </a:endParaRPr>
                    </a:p>
                  </a:txBody>
                  <a:tcPr marL="43081" marR="43081" marT="21540" marB="2154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lang="en-US" sz="500">
                        <a:ln>
                          <a:solidFill>
                            <a:schemeClr val="bg1"/>
                          </a:solidFill>
                        </a:ln>
                        <a:solidFill>
                          <a:schemeClr val="bg1"/>
                        </a:solidFill>
                      </a:endParaRPr>
                    </a:p>
                  </a:txBody>
                  <a:tcPr marL="43081" marR="43081" marT="21540" marB="2154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lang="en-US" sz="500" dirty="0">
                        <a:ln>
                          <a:solidFill>
                            <a:schemeClr val="bg1"/>
                          </a:solidFill>
                        </a:ln>
                        <a:solidFill>
                          <a:schemeClr val="bg1"/>
                        </a:solidFill>
                      </a:endParaRPr>
                    </a:p>
                  </a:txBody>
                  <a:tcPr marL="43081" marR="43081" marT="21540" marB="2154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991328665"/>
                  </a:ext>
                </a:extLst>
              </a:tr>
              <a:tr h="111660">
                <a:tc>
                  <a:txBody>
                    <a:bodyPr/>
                    <a:lstStyle/>
                    <a:p>
                      <a:endParaRPr lang="en-US" sz="500">
                        <a:ln>
                          <a:solidFill>
                            <a:schemeClr val="bg1"/>
                          </a:solidFill>
                        </a:ln>
                        <a:solidFill>
                          <a:schemeClr val="bg1"/>
                        </a:solidFill>
                      </a:endParaRPr>
                    </a:p>
                  </a:txBody>
                  <a:tcPr marL="43081" marR="43081" marT="21540" marB="2154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lang="en-US" sz="500">
                        <a:ln>
                          <a:solidFill>
                            <a:schemeClr val="bg1"/>
                          </a:solidFill>
                        </a:ln>
                        <a:solidFill>
                          <a:schemeClr val="bg1"/>
                        </a:solidFill>
                      </a:endParaRPr>
                    </a:p>
                  </a:txBody>
                  <a:tcPr marL="43081" marR="43081" marT="21540" marB="2154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lang="en-US" sz="500">
                        <a:ln>
                          <a:solidFill>
                            <a:schemeClr val="bg1"/>
                          </a:solidFill>
                        </a:ln>
                        <a:solidFill>
                          <a:schemeClr val="bg1"/>
                        </a:solidFill>
                      </a:endParaRPr>
                    </a:p>
                  </a:txBody>
                  <a:tcPr marL="43081" marR="43081" marT="21540" marB="2154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lang="en-US" sz="500">
                        <a:ln>
                          <a:solidFill>
                            <a:schemeClr val="bg1"/>
                          </a:solidFill>
                        </a:ln>
                        <a:solidFill>
                          <a:schemeClr val="bg1"/>
                        </a:solidFill>
                      </a:endParaRPr>
                    </a:p>
                  </a:txBody>
                  <a:tcPr marL="43081" marR="43081" marT="21540" marB="2154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lang="en-US" sz="500">
                        <a:ln>
                          <a:solidFill>
                            <a:schemeClr val="bg1"/>
                          </a:solidFill>
                        </a:ln>
                        <a:solidFill>
                          <a:schemeClr val="bg1"/>
                        </a:solidFill>
                      </a:endParaRPr>
                    </a:p>
                  </a:txBody>
                  <a:tcPr marL="43081" marR="43081" marT="21540" marB="2154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lang="en-US" sz="500">
                        <a:ln>
                          <a:solidFill>
                            <a:schemeClr val="bg1"/>
                          </a:solidFill>
                        </a:ln>
                        <a:solidFill>
                          <a:schemeClr val="bg1"/>
                        </a:solidFill>
                      </a:endParaRPr>
                    </a:p>
                  </a:txBody>
                  <a:tcPr marL="43081" marR="43081" marT="21540" marB="2154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lang="en-US" sz="500" dirty="0">
                        <a:ln>
                          <a:solidFill>
                            <a:schemeClr val="bg1"/>
                          </a:solidFill>
                        </a:ln>
                        <a:solidFill>
                          <a:schemeClr val="bg1"/>
                        </a:solidFill>
                      </a:endParaRPr>
                    </a:p>
                  </a:txBody>
                  <a:tcPr marL="43081" marR="43081" marT="21540" marB="2154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67948977"/>
                  </a:ext>
                </a:extLst>
              </a:tr>
            </a:tbl>
          </a:graphicData>
        </a:graphic>
      </p:graphicFrame>
      <p:sp>
        <p:nvSpPr>
          <p:cNvPr id="17" name="TextBox 16">
            <a:extLst>
              <a:ext uri="{FF2B5EF4-FFF2-40B4-BE49-F238E27FC236}">
                <a16:creationId xmlns:a16="http://schemas.microsoft.com/office/drawing/2014/main" id="{5B9219C2-F81D-9C40-97AC-AEC078133956}"/>
              </a:ext>
            </a:extLst>
          </p:cNvPr>
          <p:cNvSpPr txBox="1"/>
          <p:nvPr/>
        </p:nvSpPr>
        <p:spPr>
          <a:xfrm>
            <a:off x="4007775" y="4483907"/>
            <a:ext cx="1114535" cy="646331"/>
          </a:xfrm>
          <a:prstGeom prst="rect">
            <a:avLst/>
          </a:prstGeom>
          <a:noFill/>
        </p:spPr>
        <p:txBody>
          <a:bodyPr wrap="square" rtlCol="0">
            <a:spAutoFit/>
          </a:bodyPr>
          <a:lstStyle/>
          <a:p>
            <a:pPr algn="ctr"/>
            <a:r>
              <a:rPr lang="en-US" sz="1800" dirty="0" err="1">
                <a:solidFill>
                  <a:srgbClr val="00B0F0"/>
                </a:solidFill>
                <a:latin typeface="+mj-lt"/>
              </a:rPr>
              <a:t>RoI</a:t>
            </a:r>
            <a:r>
              <a:rPr lang="en-US" sz="1800" dirty="0">
                <a:solidFill>
                  <a:srgbClr val="00B0F0"/>
                </a:solidFill>
                <a:latin typeface="+mj-lt"/>
              </a:rPr>
              <a:t> feature</a:t>
            </a:r>
          </a:p>
        </p:txBody>
      </p:sp>
      <p:sp>
        <p:nvSpPr>
          <p:cNvPr id="18" name="TextBox 17">
            <a:extLst>
              <a:ext uri="{FF2B5EF4-FFF2-40B4-BE49-F238E27FC236}">
                <a16:creationId xmlns:a16="http://schemas.microsoft.com/office/drawing/2014/main" id="{CFBDD3AE-C638-9748-A3C5-1656019F2F53}"/>
              </a:ext>
            </a:extLst>
          </p:cNvPr>
          <p:cNvSpPr txBox="1"/>
          <p:nvPr/>
        </p:nvSpPr>
        <p:spPr>
          <a:xfrm>
            <a:off x="7388391" y="4850114"/>
            <a:ext cx="1755609" cy="253916"/>
          </a:xfrm>
          <a:prstGeom prst="rect">
            <a:avLst/>
          </a:prstGeom>
          <a:noFill/>
        </p:spPr>
        <p:txBody>
          <a:bodyPr wrap="none" rtlCol="0">
            <a:spAutoFit/>
          </a:bodyPr>
          <a:lstStyle/>
          <a:p>
            <a:r>
              <a:rPr lang="en-US" sz="1050" dirty="0">
                <a:latin typeface="+mn-lt"/>
              </a:rPr>
              <a:t>Source: R. </a:t>
            </a:r>
            <a:r>
              <a:rPr lang="en-US" sz="1050" dirty="0" err="1">
                <a:latin typeface="+mn-lt"/>
              </a:rPr>
              <a:t>Girshick</a:t>
            </a:r>
            <a:r>
              <a:rPr lang="en-US" sz="1050" dirty="0">
                <a:latin typeface="+mn-lt"/>
              </a:rPr>
              <a:t>, K. He</a:t>
            </a:r>
          </a:p>
        </p:txBody>
      </p:sp>
    </p:spTree>
    <p:extLst>
      <p:ext uri="{BB962C8B-B14F-4D97-AF65-F5344CB8AC3E}">
        <p14:creationId xmlns:p14="http://schemas.microsoft.com/office/powerpoint/2010/main" val="1973811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Shape 68"/>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a:t>What  is object detection</a:t>
            </a:r>
          </a:p>
        </p:txBody>
      </p:sp>
      <p:pic>
        <p:nvPicPr>
          <p:cNvPr id="70" name="Shape 70"/>
          <p:cNvPicPr preferRelativeResize="0"/>
          <p:nvPr/>
        </p:nvPicPr>
        <p:blipFill>
          <a:blip r:embed="rId3">
            <a:alphaModFix/>
          </a:blip>
          <a:stretch>
            <a:fillRect/>
          </a:stretch>
        </p:blipFill>
        <p:spPr>
          <a:xfrm>
            <a:off x="515768" y="1152475"/>
            <a:ext cx="7592023" cy="3246825"/>
          </a:xfrm>
          <a:prstGeom prst="rect">
            <a:avLst/>
          </a:prstGeom>
          <a:noFill/>
          <a:ln>
            <a:noFill/>
          </a:ln>
        </p:spPr>
      </p:pic>
      <p:sp>
        <p:nvSpPr>
          <p:cNvPr id="71" name="Shape 71"/>
          <p:cNvSpPr txBox="1"/>
          <p:nvPr/>
        </p:nvSpPr>
        <p:spPr>
          <a:xfrm>
            <a:off x="2266100" y="4803900"/>
            <a:ext cx="4916700" cy="290400"/>
          </a:xfrm>
          <a:prstGeom prst="rect">
            <a:avLst/>
          </a:prstGeom>
          <a:noFill/>
          <a:ln>
            <a:noFill/>
          </a:ln>
        </p:spPr>
        <p:txBody>
          <a:bodyPr lIns="91425" tIns="91425" rIns="91425" bIns="91425" anchor="ctr" anchorCtr="0">
            <a:noAutofit/>
          </a:bodyPr>
          <a:lstStyle/>
          <a:p>
            <a:pPr lvl="0" rtl="0">
              <a:lnSpc>
                <a:spcPct val="115000"/>
              </a:lnSpc>
              <a:spcBef>
                <a:spcPts val="0"/>
              </a:spcBef>
              <a:spcAft>
                <a:spcPts val="1600"/>
              </a:spcAft>
              <a:buNone/>
            </a:pPr>
            <a:r>
              <a:rPr lang="en">
                <a:solidFill>
                  <a:srgbClr val="B7B7B7"/>
                </a:solidFill>
              </a:rPr>
              <a:t>http://cs231n.stanford.edu/slides/winter1516_lecture8.pdf</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6AA660-92FC-B84F-B51C-4856FBE0B04D}"/>
              </a:ext>
            </a:extLst>
          </p:cNvPr>
          <p:cNvSpPr>
            <a:spLocks noGrp="1"/>
          </p:cNvSpPr>
          <p:nvPr>
            <p:ph type="title"/>
          </p:nvPr>
        </p:nvSpPr>
        <p:spPr>
          <a:xfrm>
            <a:off x="311700" y="163208"/>
            <a:ext cx="8520600" cy="572700"/>
          </a:xfrm>
        </p:spPr>
        <p:txBody>
          <a:bodyPr/>
          <a:lstStyle/>
          <a:p>
            <a:r>
              <a:rPr lang="en-US" dirty="0"/>
              <a:t>Prediction</a:t>
            </a:r>
          </a:p>
        </p:txBody>
      </p:sp>
      <p:sp>
        <p:nvSpPr>
          <p:cNvPr id="3" name="Content Placeholder 2">
            <a:extLst>
              <a:ext uri="{FF2B5EF4-FFF2-40B4-BE49-F238E27FC236}">
                <a16:creationId xmlns:a16="http://schemas.microsoft.com/office/drawing/2014/main" id="{65369E41-35B1-9348-9A6F-EB51A8729F79}"/>
              </a:ext>
            </a:extLst>
          </p:cNvPr>
          <p:cNvSpPr>
            <a:spLocks noGrp="1"/>
          </p:cNvSpPr>
          <p:nvPr>
            <p:ph idx="1"/>
          </p:nvPr>
        </p:nvSpPr>
        <p:spPr>
          <a:xfrm>
            <a:off x="311700" y="863550"/>
            <a:ext cx="8520600" cy="3416400"/>
          </a:xfrm>
        </p:spPr>
        <p:txBody>
          <a:bodyPr/>
          <a:lstStyle/>
          <a:p>
            <a:pPr marL="342900" indent="-342900">
              <a:buFont typeface="Arial" panose="020B0604020202020204" pitchFamily="34" charset="0"/>
              <a:buChar char="•"/>
            </a:pPr>
            <a:r>
              <a:rPr lang="en-US" dirty="0"/>
              <a:t>For each </a:t>
            </a:r>
            <a:r>
              <a:rPr lang="en-US" dirty="0" err="1"/>
              <a:t>RoI</a:t>
            </a:r>
            <a:r>
              <a:rPr lang="en-US" dirty="0"/>
              <a:t>, network predicts probabilities for C+1 classes (class 0 is background) and four bounding box offsets for C classes</a:t>
            </a:r>
          </a:p>
        </p:txBody>
      </p:sp>
      <p:sp>
        <p:nvSpPr>
          <p:cNvPr id="7" name="TextBox 6">
            <a:extLst>
              <a:ext uri="{FF2B5EF4-FFF2-40B4-BE49-F238E27FC236}">
                <a16:creationId xmlns:a16="http://schemas.microsoft.com/office/drawing/2014/main" id="{EEA3C336-ACA9-184A-A6E2-8D1EE41000F6}"/>
              </a:ext>
            </a:extLst>
          </p:cNvPr>
          <p:cNvSpPr txBox="1"/>
          <p:nvPr/>
        </p:nvSpPr>
        <p:spPr>
          <a:xfrm>
            <a:off x="5291366" y="4889585"/>
            <a:ext cx="2696572" cy="276999"/>
          </a:xfrm>
          <a:prstGeom prst="rect">
            <a:avLst/>
          </a:prstGeom>
          <a:noFill/>
        </p:spPr>
        <p:txBody>
          <a:bodyPr wrap="none" rtlCol="0">
            <a:spAutoFit/>
          </a:bodyPr>
          <a:lstStyle/>
          <a:p>
            <a:r>
              <a:rPr lang="en-US" sz="1200" dirty="0">
                <a:latin typeface="+mn-lt"/>
              </a:rPr>
              <a:t>R. </a:t>
            </a:r>
            <a:r>
              <a:rPr lang="en-US" sz="1200" dirty="0" err="1">
                <a:latin typeface="+mn-lt"/>
              </a:rPr>
              <a:t>Girshick</a:t>
            </a:r>
            <a:r>
              <a:rPr lang="en-US" sz="1200" dirty="0">
                <a:latin typeface="+mn-lt"/>
              </a:rPr>
              <a:t>, </a:t>
            </a:r>
            <a:r>
              <a:rPr lang="en-US" sz="1200" dirty="0">
                <a:latin typeface="+mn-lt"/>
                <a:hlinkClick r:id="rId2"/>
              </a:rPr>
              <a:t>Fast R-CNN</a:t>
            </a:r>
            <a:r>
              <a:rPr lang="en-US" sz="1200" dirty="0">
                <a:latin typeface="+mn-lt"/>
              </a:rPr>
              <a:t>, ICCV 2015</a:t>
            </a:r>
          </a:p>
        </p:txBody>
      </p:sp>
      <p:pic>
        <p:nvPicPr>
          <p:cNvPr id="8" name="Picture 7" descr="Screen Shot 2018-04-18 at 1.51.43 PM.png">
            <a:extLst>
              <a:ext uri="{FF2B5EF4-FFF2-40B4-BE49-F238E27FC236}">
                <a16:creationId xmlns:a16="http://schemas.microsoft.com/office/drawing/2014/main" id="{C5530EA9-D40A-C44B-A99B-DEA9D8F5F4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3000" y="1949643"/>
            <a:ext cx="6858000" cy="2679507"/>
          </a:xfrm>
          <a:prstGeom prst="rect">
            <a:avLst/>
          </a:prstGeom>
        </p:spPr>
      </p:pic>
    </p:spTree>
    <p:extLst>
      <p:ext uri="{BB962C8B-B14F-4D97-AF65-F5344CB8AC3E}">
        <p14:creationId xmlns:p14="http://schemas.microsoft.com/office/powerpoint/2010/main" val="354035265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Shape 343"/>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a:t>What is bbox-regressor?</a:t>
            </a:r>
          </a:p>
          <a:p>
            <a:pPr lvl="0">
              <a:spcBef>
                <a:spcPts val="0"/>
              </a:spcBef>
              <a:buNone/>
            </a:pPr>
            <a:r>
              <a:rPr lang="en" sz="1800"/>
              <a:t>Bounding box regression</a:t>
            </a:r>
          </a:p>
        </p:txBody>
      </p:sp>
      <p:cxnSp>
        <p:nvCxnSpPr>
          <p:cNvPr id="344" name="Shape 344"/>
          <p:cNvCxnSpPr>
            <a:stCxn id="345" idx="3"/>
            <a:endCxn id="346" idx="1"/>
          </p:cNvCxnSpPr>
          <p:nvPr/>
        </p:nvCxnSpPr>
        <p:spPr>
          <a:xfrm>
            <a:off x="2702625" y="2148975"/>
            <a:ext cx="902400" cy="10200"/>
          </a:xfrm>
          <a:prstGeom prst="straightConnector1">
            <a:avLst/>
          </a:prstGeom>
          <a:noFill/>
          <a:ln w="9525" cap="flat" cmpd="sng">
            <a:solidFill>
              <a:schemeClr val="dk2"/>
            </a:solidFill>
            <a:prstDash val="solid"/>
            <a:round/>
            <a:headEnd type="none" w="lg" len="lg"/>
            <a:tailEnd type="triangle" w="lg" len="lg"/>
          </a:ln>
        </p:spPr>
      </p:cxnSp>
      <p:sp>
        <p:nvSpPr>
          <p:cNvPr id="346" name="Shape 346"/>
          <p:cNvSpPr/>
          <p:nvPr/>
        </p:nvSpPr>
        <p:spPr>
          <a:xfrm>
            <a:off x="3605025" y="1834275"/>
            <a:ext cx="1153800" cy="649800"/>
          </a:xfrm>
          <a:prstGeom prst="rect">
            <a:avLst/>
          </a:prstGeom>
          <a:solidFill>
            <a:srgbClr val="D9D9D9"/>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a:t>Convolution and Pooling</a:t>
            </a:r>
          </a:p>
        </p:txBody>
      </p:sp>
      <p:cxnSp>
        <p:nvCxnSpPr>
          <p:cNvPr id="347" name="Shape 347"/>
          <p:cNvCxnSpPr>
            <a:stCxn id="346" idx="3"/>
          </p:cNvCxnSpPr>
          <p:nvPr/>
        </p:nvCxnSpPr>
        <p:spPr>
          <a:xfrm rot="10800000" flipH="1">
            <a:off x="4758825" y="2143875"/>
            <a:ext cx="473100" cy="15300"/>
          </a:xfrm>
          <a:prstGeom prst="straightConnector1">
            <a:avLst/>
          </a:prstGeom>
          <a:noFill/>
          <a:ln w="9525" cap="flat" cmpd="sng">
            <a:solidFill>
              <a:schemeClr val="dk2"/>
            </a:solidFill>
            <a:prstDash val="solid"/>
            <a:round/>
            <a:headEnd type="none" w="lg" len="lg"/>
            <a:tailEnd type="triangle" w="lg" len="lg"/>
          </a:ln>
        </p:spPr>
      </p:cxnSp>
      <p:sp>
        <p:nvSpPr>
          <p:cNvPr id="348" name="Shape 348"/>
          <p:cNvSpPr/>
          <p:nvPr/>
        </p:nvSpPr>
        <p:spPr>
          <a:xfrm>
            <a:off x="5231825" y="1414825"/>
            <a:ext cx="70800" cy="14583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49" name="Shape 349"/>
          <p:cNvSpPr/>
          <p:nvPr/>
        </p:nvSpPr>
        <p:spPr>
          <a:xfrm>
            <a:off x="5412525" y="1414850"/>
            <a:ext cx="70800" cy="14583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50" name="Shape 350"/>
          <p:cNvSpPr/>
          <p:nvPr/>
        </p:nvSpPr>
        <p:spPr>
          <a:xfrm>
            <a:off x="5593225" y="1729675"/>
            <a:ext cx="70800" cy="8286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cxnSp>
        <p:nvCxnSpPr>
          <p:cNvPr id="351" name="Shape 351"/>
          <p:cNvCxnSpPr/>
          <p:nvPr/>
        </p:nvCxnSpPr>
        <p:spPr>
          <a:xfrm>
            <a:off x="5677624" y="2143975"/>
            <a:ext cx="375000" cy="0"/>
          </a:xfrm>
          <a:prstGeom prst="straightConnector1">
            <a:avLst/>
          </a:prstGeom>
          <a:noFill/>
          <a:ln w="9525" cap="flat" cmpd="sng">
            <a:solidFill>
              <a:schemeClr val="dk2"/>
            </a:solidFill>
            <a:prstDash val="solid"/>
            <a:round/>
            <a:headEnd type="none" w="lg" len="lg"/>
            <a:tailEnd type="triangle" w="lg" len="lg"/>
          </a:ln>
        </p:spPr>
      </p:cxnSp>
      <p:sp>
        <p:nvSpPr>
          <p:cNvPr id="352" name="Shape 352"/>
          <p:cNvSpPr txBox="1"/>
          <p:nvPr/>
        </p:nvSpPr>
        <p:spPr>
          <a:xfrm>
            <a:off x="4410600" y="922800"/>
            <a:ext cx="1999200" cy="325500"/>
          </a:xfrm>
          <a:prstGeom prst="rect">
            <a:avLst/>
          </a:prstGeom>
          <a:noFill/>
          <a:ln>
            <a:noFill/>
          </a:ln>
        </p:spPr>
        <p:txBody>
          <a:bodyPr lIns="91425" tIns="91425" rIns="91425" bIns="91425" anchor="t" anchorCtr="0">
            <a:noAutofit/>
          </a:bodyPr>
          <a:lstStyle/>
          <a:p>
            <a:pPr lvl="0" rtl="0">
              <a:spcBef>
                <a:spcPts val="0"/>
              </a:spcBef>
              <a:buNone/>
            </a:pPr>
            <a:r>
              <a:rPr lang="en"/>
              <a:t>Fully connected layer</a:t>
            </a:r>
          </a:p>
        </p:txBody>
      </p:sp>
      <p:sp>
        <p:nvSpPr>
          <p:cNvPr id="353" name="Shape 353"/>
          <p:cNvSpPr/>
          <p:nvPr/>
        </p:nvSpPr>
        <p:spPr>
          <a:xfrm>
            <a:off x="6066225" y="1749975"/>
            <a:ext cx="70800" cy="8286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cxnSp>
        <p:nvCxnSpPr>
          <p:cNvPr id="354" name="Shape 354"/>
          <p:cNvCxnSpPr/>
          <p:nvPr/>
        </p:nvCxnSpPr>
        <p:spPr>
          <a:xfrm>
            <a:off x="6137024" y="2143975"/>
            <a:ext cx="375000" cy="0"/>
          </a:xfrm>
          <a:prstGeom prst="straightConnector1">
            <a:avLst/>
          </a:prstGeom>
          <a:noFill/>
          <a:ln w="9525" cap="flat" cmpd="sng">
            <a:solidFill>
              <a:schemeClr val="dk2"/>
            </a:solidFill>
            <a:prstDash val="solid"/>
            <a:round/>
            <a:headEnd type="none" w="lg" len="lg"/>
            <a:tailEnd type="triangle" w="lg" len="lg"/>
          </a:ln>
        </p:spPr>
      </p:cxnSp>
      <p:sp>
        <p:nvSpPr>
          <p:cNvPr id="355" name="Shape 355"/>
          <p:cNvSpPr txBox="1"/>
          <p:nvPr/>
        </p:nvSpPr>
        <p:spPr>
          <a:xfrm>
            <a:off x="6596425" y="1981225"/>
            <a:ext cx="1999200" cy="325500"/>
          </a:xfrm>
          <a:prstGeom prst="rect">
            <a:avLst/>
          </a:prstGeom>
          <a:noFill/>
          <a:ln>
            <a:noFill/>
          </a:ln>
        </p:spPr>
        <p:txBody>
          <a:bodyPr lIns="91425" tIns="91425" rIns="91425" bIns="91425" anchor="t" anchorCtr="0">
            <a:noAutofit/>
          </a:bodyPr>
          <a:lstStyle/>
          <a:p>
            <a:pPr lvl="0" rtl="0">
              <a:spcBef>
                <a:spcPts val="0"/>
              </a:spcBef>
              <a:buNone/>
            </a:pPr>
            <a:r>
              <a:rPr lang="en"/>
              <a:t>Softmax loss</a:t>
            </a:r>
          </a:p>
        </p:txBody>
      </p:sp>
      <p:pic>
        <p:nvPicPr>
          <p:cNvPr id="356" name="Shape 356"/>
          <p:cNvPicPr preferRelativeResize="0"/>
          <p:nvPr/>
        </p:nvPicPr>
        <p:blipFill>
          <a:blip r:embed="rId3">
            <a:alphaModFix/>
          </a:blip>
          <a:stretch>
            <a:fillRect/>
          </a:stretch>
        </p:blipFill>
        <p:spPr>
          <a:xfrm>
            <a:off x="452749" y="1435162"/>
            <a:ext cx="2347924" cy="1458225"/>
          </a:xfrm>
          <a:prstGeom prst="rect">
            <a:avLst/>
          </a:prstGeom>
          <a:noFill/>
          <a:ln>
            <a:noFill/>
          </a:ln>
        </p:spPr>
      </p:pic>
      <p:cxnSp>
        <p:nvCxnSpPr>
          <p:cNvPr id="357" name="Shape 357"/>
          <p:cNvCxnSpPr>
            <a:stCxn id="346" idx="3"/>
          </p:cNvCxnSpPr>
          <p:nvPr/>
        </p:nvCxnSpPr>
        <p:spPr>
          <a:xfrm>
            <a:off x="4758825" y="2159175"/>
            <a:ext cx="473100" cy="1584900"/>
          </a:xfrm>
          <a:prstGeom prst="straightConnector1">
            <a:avLst/>
          </a:prstGeom>
          <a:noFill/>
          <a:ln w="9525" cap="flat" cmpd="sng">
            <a:solidFill>
              <a:schemeClr val="dk2"/>
            </a:solidFill>
            <a:prstDash val="solid"/>
            <a:round/>
            <a:headEnd type="none" w="lg" len="lg"/>
            <a:tailEnd type="triangle" w="lg" len="lg"/>
          </a:ln>
        </p:spPr>
      </p:cxnSp>
      <p:sp>
        <p:nvSpPr>
          <p:cNvPr id="358" name="Shape 358"/>
          <p:cNvSpPr/>
          <p:nvPr/>
        </p:nvSpPr>
        <p:spPr>
          <a:xfrm>
            <a:off x="5231825" y="3015025"/>
            <a:ext cx="70800" cy="14583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59" name="Shape 359"/>
          <p:cNvSpPr/>
          <p:nvPr/>
        </p:nvSpPr>
        <p:spPr>
          <a:xfrm>
            <a:off x="5412525" y="3015050"/>
            <a:ext cx="70800" cy="14583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60" name="Shape 360"/>
          <p:cNvSpPr/>
          <p:nvPr/>
        </p:nvSpPr>
        <p:spPr>
          <a:xfrm>
            <a:off x="5593225" y="3329875"/>
            <a:ext cx="70800" cy="8286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cxnSp>
        <p:nvCxnSpPr>
          <p:cNvPr id="361" name="Shape 361"/>
          <p:cNvCxnSpPr/>
          <p:nvPr/>
        </p:nvCxnSpPr>
        <p:spPr>
          <a:xfrm>
            <a:off x="5677624" y="3744175"/>
            <a:ext cx="375000" cy="0"/>
          </a:xfrm>
          <a:prstGeom prst="straightConnector1">
            <a:avLst/>
          </a:prstGeom>
          <a:noFill/>
          <a:ln w="9525" cap="flat" cmpd="sng">
            <a:solidFill>
              <a:schemeClr val="dk2"/>
            </a:solidFill>
            <a:prstDash val="solid"/>
            <a:round/>
            <a:headEnd type="none" w="lg" len="lg"/>
            <a:tailEnd type="triangle" w="lg" len="lg"/>
          </a:ln>
        </p:spPr>
      </p:cxnSp>
      <p:sp>
        <p:nvSpPr>
          <p:cNvPr id="362" name="Shape 362"/>
          <p:cNvSpPr/>
          <p:nvPr/>
        </p:nvSpPr>
        <p:spPr>
          <a:xfrm>
            <a:off x="6066225" y="3350175"/>
            <a:ext cx="70800" cy="8286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cxnSp>
        <p:nvCxnSpPr>
          <p:cNvPr id="363" name="Shape 363"/>
          <p:cNvCxnSpPr/>
          <p:nvPr/>
        </p:nvCxnSpPr>
        <p:spPr>
          <a:xfrm>
            <a:off x="6137024" y="3744175"/>
            <a:ext cx="375000" cy="0"/>
          </a:xfrm>
          <a:prstGeom prst="straightConnector1">
            <a:avLst/>
          </a:prstGeom>
          <a:noFill/>
          <a:ln w="9525" cap="flat" cmpd="sng">
            <a:solidFill>
              <a:schemeClr val="dk2"/>
            </a:solidFill>
            <a:prstDash val="solid"/>
            <a:round/>
            <a:headEnd type="none" w="lg" len="lg"/>
            <a:tailEnd type="triangle" w="lg" len="lg"/>
          </a:ln>
        </p:spPr>
      </p:cxnSp>
      <p:sp>
        <p:nvSpPr>
          <p:cNvPr id="364" name="Shape 364"/>
          <p:cNvSpPr txBox="1"/>
          <p:nvPr/>
        </p:nvSpPr>
        <p:spPr>
          <a:xfrm>
            <a:off x="6596425" y="3581425"/>
            <a:ext cx="1999200" cy="325500"/>
          </a:xfrm>
          <a:prstGeom prst="rect">
            <a:avLst/>
          </a:prstGeom>
          <a:noFill/>
          <a:ln>
            <a:noFill/>
          </a:ln>
        </p:spPr>
        <p:txBody>
          <a:bodyPr lIns="91425" tIns="91425" rIns="91425" bIns="91425" anchor="t" anchorCtr="0">
            <a:noAutofit/>
          </a:bodyPr>
          <a:lstStyle/>
          <a:p>
            <a:pPr lvl="0">
              <a:spcBef>
                <a:spcPts val="0"/>
              </a:spcBef>
              <a:buNone/>
            </a:pPr>
            <a:r>
              <a:rPr lang="en"/>
              <a:t>L2 loss</a:t>
            </a:r>
          </a:p>
          <a:p>
            <a:pPr lvl="0">
              <a:spcBef>
                <a:spcPts val="0"/>
              </a:spcBef>
              <a:buNone/>
            </a:pPr>
            <a:r>
              <a:rPr lang="en"/>
              <a:t>OR</a:t>
            </a:r>
          </a:p>
          <a:p>
            <a:pPr lvl="0" rtl="0">
              <a:spcBef>
                <a:spcPts val="0"/>
              </a:spcBef>
              <a:buNone/>
            </a:pPr>
            <a:r>
              <a:rPr lang="en"/>
              <a:t>L1 loss</a:t>
            </a:r>
          </a:p>
        </p:txBody>
      </p:sp>
      <p:sp>
        <p:nvSpPr>
          <p:cNvPr id="365" name="Shape 365"/>
          <p:cNvSpPr txBox="1"/>
          <p:nvPr/>
        </p:nvSpPr>
        <p:spPr>
          <a:xfrm>
            <a:off x="7564000" y="3317425"/>
            <a:ext cx="1098900" cy="1019100"/>
          </a:xfrm>
          <a:prstGeom prst="rect">
            <a:avLst/>
          </a:prstGeom>
          <a:noFill/>
          <a:ln>
            <a:noFill/>
          </a:ln>
        </p:spPr>
        <p:txBody>
          <a:bodyPr lIns="91425" tIns="91425" rIns="91425" bIns="91425" anchor="t" anchorCtr="0">
            <a:noAutofit/>
          </a:bodyPr>
          <a:lstStyle/>
          <a:p>
            <a:pPr lvl="0">
              <a:spcBef>
                <a:spcPts val="0"/>
              </a:spcBef>
              <a:buNone/>
            </a:pPr>
            <a:r>
              <a:rPr lang="en"/>
              <a:t>4 value </a:t>
            </a:r>
          </a:p>
          <a:p>
            <a:pPr lvl="0">
              <a:spcBef>
                <a:spcPts val="0"/>
              </a:spcBef>
              <a:buNone/>
            </a:pPr>
            <a:r>
              <a:rPr lang="en"/>
              <a:t>(x,y,w,h)</a:t>
            </a:r>
          </a:p>
        </p:txBody>
      </p:sp>
      <p:sp>
        <p:nvSpPr>
          <p:cNvPr id="366" name="Shape 366"/>
          <p:cNvSpPr txBox="1"/>
          <p:nvPr/>
        </p:nvSpPr>
        <p:spPr>
          <a:xfrm>
            <a:off x="4068125" y="2791525"/>
            <a:ext cx="1234500" cy="325500"/>
          </a:xfrm>
          <a:prstGeom prst="rect">
            <a:avLst/>
          </a:prstGeom>
          <a:noFill/>
          <a:ln>
            <a:noFill/>
          </a:ln>
        </p:spPr>
        <p:txBody>
          <a:bodyPr lIns="91425" tIns="91425" rIns="91425" bIns="91425" anchor="ctr" anchorCtr="0">
            <a:noAutofit/>
          </a:bodyPr>
          <a:lstStyle/>
          <a:p>
            <a:pPr lvl="0" rtl="0">
              <a:spcBef>
                <a:spcPts val="0"/>
              </a:spcBef>
              <a:buNone/>
            </a:pPr>
            <a:r>
              <a:rPr lang="en" sz="1000"/>
              <a:t>Overfeat, VGG</a:t>
            </a:r>
          </a:p>
        </p:txBody>
      </p:sp>
      <p:cxnSp>
        <p:nvCxnSpPr>
          <p:cNvPr id="367" name="Shape 367"/>
          <p:cNvCxnSpPr>
            <a:stCxn id="350" idx="3"/>
            <a:endCxn id="362" idx="1"/>
          </p:cNvCxnSpPr>
          <p:nvPr/>
        </p:nvCxnSpPr>
        <p:spPr>
          <a:xfrm>
            <a:off x="5664025" y="2143975"/>
            <a:ext cx="402300" cy="1620600"/>
          </a:xfrm>
          <a:prstGeom prst="straightConnector1">
            <a:avLst/>
          </a:prstGeom>
          <a:noFill/>
          <a:ln w="9525" cap="flat" cmpd="sng">
            <a:solidFill>
              <a:schemeClr val="dk2"/>
            </a:solidFill>
            <a:prstDash val="solid"/>
            <a:round/>
            <a:headEnd type="none" w="lg" len="lg"/>
            <a:tailEnd type="triangle" w="lg" len="lg"/>
          </a:ln>
        </p:spPr>
      </p:cxnSp>
      <p:sp>
        <p:nvSpPr>
          <p:cNvPr id="368" name="Shape 368"/>
          <p:cNvSpPr txBox="1"/>
          <p:nvPr/>
        </p:nvSpPr>
        <p:spPr>
          <a:xfrm>
            <a:off x="5631350" y="2781325"/>
            <a:ext cx="1497900" cy="325500"/>
          </a:xfrm>
          <a:prstGeom prst="rect">
            <a:avLst/>
          </a:prstGeom>
          <a:noFill/>
          <a:ln>
            <a:noFill/>
          </a:ln>
        </p:spPr>
        <p:txBody>
          <a:bodyPr lIns="91425" tIns="91425" rIns="91425" bIns="91425" anchor="ctr" anchorCtr="0">
            <a:noAutofit/>
          </a:bodyPr>
          <a:lstStyle/>
          <a:p>
            <a:pPr lvl="0" rtl="0">
              <a:spcBef>
                <a:spcPts val="0"/>
              </a:spcBef>
              <a:buNone/>
            </a:pPr>
            <a:r>
              <a:rPr lang="en" sz="1000" dirty="0"/>
              <a:t>DeepPose, R-CNN</a:t>
            </a:r>
          </a:p>
        </p:txBody>
      </p:sp>
      <p:cxnSp>
        <p:nvCxnSpPr>
          <p:cNvPr id="369" name="Shape 369"/>
          <p:cNvCxnSpPr/>
          <p:nvPr/>
        </p:nvCxnSpPr>
        <p:spPr>
          <a:xfrm>
            <a:off x="7396800" y="2377900"/>
            <a:ext cx="621000" cy="422100"/>
          </a:xfrm>
          <a:prstGeom prst="straightConnector1">
            <a:avLst/>
          </a:prstGeom>
          <a:noFill/>
          <a:ln w="9525" cap="flat" cmpd="sng">
            <a:solidFill>
              <a:schemeClr val="dk2"/>
            </a:solidFill>
            <a:prstDash val="solid"/>
            <a:round/>
            <a:headEnd type="none" w="lg" len="lg"/>
            <a:tailEnd type="triangle" w="lg" len="lg"/>
          </a:ln>
        </p:spPr>
      </p:cxnSp>
      <p:cxnSp>
        <p:nvCxnSpPr>
          <p:cNvPr id="370" name="Shape 370"/>
          <p:cNvCxnSpPr/>
          <p:nvPr/>
        </p:nvCxnSpPr>
        <p:spPr>
          <a:xfrm rot="10800000" flipH="1">
            <a:off x="7149975" y="2823775"/>
            <a:ext cx="867900" cy="796200"/>
          </a:xfrm>
          <a:prstGeom prst="straightConnector1">
            <a:avLst/>
          </a:prstGeom>
          <a:noFill/>
          <a:ln w="9525" cap="flat" cmpd="sng">
            <a:solidFill>
              <a:schemeClr val="dk2"/>
            </a:solidFill>
            <a:prstDash val="solid"/>
            <a:round/>
            <a:headEnd type="none" w="lg" len="lg"/>
            <a:tailEnd type="triangle" w="lg" len="lg"/>
          </a:ln>
        </p:spPr>
      </p:cxnSp>
      <p:sp>
        <p:nvSpPr>
          <p:cNvPr id="371" name="Shape 371"/>
          <p:cNvSpPr txBox="1"/>
          <p:nvPr/>
        </p:nvSpPr>
        <p:spPr>
          <a:xfrm>
            <a:off x="8113375" y="2608800"/>
            <a:ext cx="1030500" cy="422100"/>
          </a:xfrm>
          <a:prstGeom prst="rect">
            <a:avLst/>
          </a:prstGeom>
          <a:noFill/>
          <a:ln>
            <a:noFill/>
          </a:ln>
        </p:spPr>
        <p:txBody>
          <a:bodyPr lIns="91425" tIns="91425" rIns="91425" bIns="91425" anchor="t" anchorCtr="0">
            <a:noAutofit/>
          </a:bodyPr>
          <a:lstStyle/>
          <a:p>
            <a:pPr lvl="0">
              <a:spcBef>
                <a:spcPts val="0"/>
              </a:spcBef>
              <a:buNone/>
            </a:pPr>
            <a:r>
              <a:rPr lang="en"/>
              <a:t>Total loss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66"/>
                                        </p:tgtEl>
                                        <p:attrNameLst>
                                          <p:attrName>style.visibility</p:attrName>
                                        </p:attrNameLst>
                                      </p:cBhvr>
                                      <p:to>
                                        <p:strVal val="visible"/>
                                      </p:to>
                                    </p:set>
                                    <p:animEffect transition="in" filter="fade">
                                      <p:cBhvr>
                                        <p:cTn id="7" dur="1000"/>
                                        <p:tgtEl>
                                          <p:spTgt spid="36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68"/>
                                        </p:tgtEl>
                                        <p:attrNameLst>
                                          <p:attrName>style.visibility</p:attrName>
                                        </p:attrNameLst>
                                      </p:cBhvr>
                                      <p:to>
                                        <p:strVal val="visible"/>
                                      </p:to>
                                    </p:set>
                                    <p:animEffect transition="in" filter="fade">
                                      <p:cBhvr>
                                        <p:cTn id="12" dur="1000"/>
                                        <p:tgtEl>
                                          <p:spTgt spid="368"/>
                                        </p:tgtEl>
                                      </p:cBhvr>
                                    </p:animEffect>
                                  </p:childTnLst>
                                </p:cTn>
                              </p:par>
                              <p:par>
                                <p:cTn id="13" presetID="10" presetClass="entr" presetSubtype="0" fill="hold" nodeType="withEffect">
                                  <p:stCondLst>
                                    <p:cond delay="0"/>
                                  </p:stCondLst>
                                  <p:childTnLst>
                                    <p:set>
                                      <p:cBhvr>
                                        <p:cTn id="14" dur="1" fill="hold">
                                          <p:stCondLst>
                                            <p:cond delay="0"/>
                                          </p:stCondLst>
                                        </p:cTn>
                                        <p:tgtEl>
                                          <p:spTgt spid="367"/>
                                        </p:tgtEl>
                                        <p:attrNameLst>
                                          <p:attrName>style.visibility</p:attrName>
                                        </p:attrNameLst>
                                      </p:cBhvr>
                                      <p:to>
                                        <p:strVal val="visible"/>
                                      </p:to>
                                    </p:set>
                                    <p:animEffect transition="in" filter="fade">
                                      <p:cBhvr>
                                        <p:cTn id="15" dur="1000"/>
                                        <p:tgtEl>
                                          <p:spTgt spid="36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69"/>
                                        </p:tgtEl>
                                        <p:attrNameLst>
                                          <p:attrName>style.visibility</p:attrName>
                                        </p:attrNameLst>
                                      </p:cBhvr>
                                      <p:to>
                                        <p:strVal val="visible"/>
                                      </p:to>
                                    </p:set>
                                    <p:animEffect transition="in" filter="fade">
                                      <p:cBhvr>
                                        <p:cTn id="20" dur="1000"/>
                                        <p:tgtEl>
                                          <p:spTgt spid="369"/>
                                        </p:tgtEl>
                                      </p:cBhvr>
                                    </p:animEffect>
                                  </p:childTnLst>
                                </p:cTn>
                              </p:par>
                              <p:par>
                                <p:cTn id="21" presetID="10" presetClass="entr" presetSubtype="0" fill="hold" nodeType="withEffect">
                                  <p:stCondLst>
                                    <p:cond delay="0"/>
                                  </p:stCondLst>
                                  <p:childTnLst>
                                    <p:set>
                                      <p:cBhvr>
                                        <p:cTn id="22" dur="1" fill="hold">
                                          <p:stCondLst>
                                            <p:cond delay="0"/>
                                          </p:stCondLst>
                                        </p:cTn>
                                        <p:tgtEl>
                                          <p:spTgt spid="370"/>
                                        </p:tgtEl>
                                        <p:attrNameLst>
                                          <p:attrName>style.visibility</p:attrName>
                                        </p:attrNameLst>
                                      </p:cBhvr>
                                      <p:to>
                                        <p:strVal val="visible"/>
                                      </p:to>
                                    </p:set>
                                    <p:animEffect transition="in" filter="fade">
                                      <p:cBhvr>
                                        <p:cTn id="23" dur="1000"/>
                                        <p:tgtEl>
                                          <p:spTgt spid="370"/>
                                        </p:tgtEl>
                                      </p:cBhvr>
                                    </p:animEffect>
                                  </p:childTnLst>
                                </p:cTn>
                              </p:par>
                              <p:par>
                                <p:cTn id="24" presetID="10" presetClass="entr" presetSubtype="0" fill="hold" nodeType="withEffect">
                                  <p:stCondLst>
                                    <p:cond delay="0"/>
                                  </p:stCondLst>
                                  <p:childTnLst>
                                    <p:set>
                                      <p:cBhvr>
                                        <p:cTn id="25" dur="1" fill="hold">
                                          <p:stCondLst>
                                            <p:cond delay="0"/>
                                          </p:stCondLst>
                                        </p:cTn>
                                        <p:tgtEl>
                                          <p:spTgt spid="371"/>
                                        </p:tgtEl>
                                        <p:attrNameLst>
                                          <p:attrName>style.visibility</p:attrName>
                                        </p:attrNameLst>
                                      </p:cBhvr>
                                      <p:to>
                                        <p:strVal val="visible"/>
                                      </p:to>
                                    </p:set>
                                    <p:animEffect transition="in" filter="fade">
                                      <p:cBhvr>
                                        <p:cTn id="26" dur="1000"/>
                                        <p:tgtEl>
                                          <p:spTgt spid="3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cxnSp>
        <p:nvCxnSpPr>
          <p:cNvPr id="376" name="Shape 376"/>
          <p:cNvCxnSpPr>
            <a:endCxn id="377" idx="3"/>
          </p:cNvCxnSpPr>
          <p:nvPr/>
        </p:nvCxnSpPr>
        <p:spPr>
          <a:xfrm flipH="1">
            <a:off x="2800674" y="2159175"/>
            <a:ext cx="804300" cy="5100"/>
          </a:xfrm>
          <a:prstGeom prst="straightConnector1">
            <a:avLst/>
          </a:prstGeom>
          <a:noFill/>
          <a:ln w="9525" cap="flat" cmpd="sng">
            <a:solidFill>
              <a:schemeClr val="dk2"/>
            </a:solidFill>
            <a:prstDash val="solid"/>
            <a:round/>
            <a:headEnd type="none" w="lg" len="lg"/>
            <a:tailEnd type="triangle" w="lg" len="lg"/>
          </a:ln>
        </p:spPr>
      </p:cxnSp>
      <p:sp>
        <p:nvSpPr>
          <p:cNvPr id="378" name="Shape 378"/>
          <p:cNvSpPr/>
          <p:nvPr/>
        </p:nvSpPr>
        <p:spPr>
          <a:xfrm>
            <a:off x="3605025" y="1834275"/>
            <a:ext cx="1153800" cy="649800"/>
          </a:xfrm>
          <a:prstGeom prst="rect">
            <a:avLst/>
          </a:prstGeom>
          <a:solidFill>
            <a:srgbClr val="D9D9D9"/>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a:t>Convolution and Pooling</a:t>
            </a:r>
          </a:p>
        </p:txBody>
      </p:sp>
      <p:cxnSp>
        <p:nvCxnSpPr>
          <p:cNvPr id="379" name="Shape 379"/>
          <p:cNvCxnSpPr/>
          <p:nvPr/>
        </p:nvCxnSpPr>
        <p:spPr>
          <a:xfrm flipH="1">
            <a:off x="4758825" y="2143875"/>
            <a:ext cx="473100" cy="15300"/>
          </a:xfrm>
          <a:prstGeom prst="straightConnector1">
            <a:avLst/>
          </a:prstGeom>
          <a:noFill/>
          <a:ln w="9525" cap="flat" cmpd="sng">
            <a:solidFill>
              <a:schemeClr val="dk2"/>
            </a:solidFill>
            <a:prstDash val="solid"/>
            <a:round/>
            <a:headEnd type="none" w="lg" len="lg"/>
            <a:tailEnd type="triangle" w="lg" len="lg"/>
          </a:ln>
        </p:spPr>
      </p:cxnSp>
      <p:sp>
        <p:nvSpPr>
          <p:cNvPr id="380" name="Shape 380"/>
          <p:cNvSpPr/>
          <p:nvPr/>
        </p:nvSpPr>
        <p:spPr>
          <a:xfrm>
            <a:off x="5231825" y="1414825"/>
            <a:ext cx="70800" cy="14583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81" name="Shape 381"/>
          <p:cNvSpPr/>
          <p:nvPr/>
        </p:nvSpPr>
        <p:spPr>
          <a:xfrm>
            <a:off x="5412525" y="1414850"/>
            <a:ext cx="70800" cy="14583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82" name="Shape 382"/>
          <p:cNvSpPr/>
          <p:nvPr/>
        </p:nvSpPr>
        <p:spPr>
          <a:xfrm>
            <a:off x="5593225" y="1729675"/>
            <a:ext cx="70800" cy="8286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cxnSp>
        <p:nvCxnSpPr>
          <p:cNvPr id="383" name="Shape 383"/>
          <p:cNvCxnSpPr/>
          <p:nvPr/>
        </p:nvCxnSpPr>
        <p:spPr>
          <a:xfrm rot="10800000">
            <a:off x="5677624" y="2143975"/>
            <a:ext cx="375000" cy="0"/>
          </a:xfrm>
          <a:prstGeom prst="straightConnector1">
            <a:avLst/>
          </a:prstGeom>
          <a:noFill/>
          <a:ln w="9525" cap="flat" cmpd="sng">
            <a:solidFill>
              <a:schemeClr val="dk2"/>
            </a:solidFill>
            <a:prstDash val="solid"/>
            <a:round/>
            <a:headEnd type="none" w="lg" len="lg"/>
            <a:tailEnd type="triangle" w="lg" len="lg"/>
          </a:ln>
        </p:spPr>
      </p:cxnSp>
      <p:sp>
        <p:nvSpPr>
          <p:cNvPr id="384" name="Shape 384"/>
          <p:cNvSpPr txBox="1"/>
          <p:nvPr/>
        </p:nvSpPr>
        <p:spPr>
          <a:xfrm>
            <a:off x="4410600" y="922800"/>
            <a:ext cx="1999200" cy="325500"/>
          </a:xfrm>
          <a:prstGeom prst="rect">
            <a:avLst/>
          </a:prstGeom>
          <a:noFill/>
          <a:ln>
            <a:noFill/>
          </a:ln>
        </p:spPr>
        <p:txBody>
          <a:bodyPr lIns="91425" tIns="91425" rIns="91425" bIns="91425" anchor="t" anchorCtr="0">
            <a:noAutofit/>
          </a:bodyPr>
          <a:lstStyle/>
          <a:p>
            <a:pPr lvl="0" rtl="0">
              <a:spcBef>
                <a:spcPts val="0"/>
              </a:spcBef>
              <a:buNone/>
            </a:pPr>
            <a:r>
              <a:rPr lang="en"/>
              <a:t>Fully connected layer</a:t>
            </a:r>
          </a:p>
        </p:txBody>
      </p:sp>
      <p:sp>
        <p:nvSpPr>
          <p:cNvPr id="385" name="Shape 385"/>
          <p:cNvSpPr/>
          <p:nvPr/>
        </p:nvSpPr>
        <p:spPr>
          <a:xfrm>
            <a:off x="6066225" y="1749975"/>
            <a:ext cx="70800" cy="8286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cxnSp>
        <p:nvCxnSpPr>
          <p:cNvPr id="386" name="Shape 386"/>
          <p:cNvCxnSpPr/>
          <p:nvPr/>
        </p:nvCxnSpPr>
        <p:spPr>
          <a:xfrm rot="10800000">
            <a:off x="6137024" y="2143975"/>
            <a:ext cx="375000" cy="0"/>
          </a:xfrm>
          <a:prstGeom prst="straightConnector1">
            <a:avLst/>
          </a:prstGeom>
          <a:noFill/>
          <a:ln w="9525" cap="flat" cmpd="sng">
            <a:solidFill>
              <a:schemeClr val="dk2"/>
            </a:solidFill>
            <a:prstDash val="solid"/>
            <a:round/>
            <a:headEnd type="none" w="lg" len="lg"/>
            <a:tailEnd type="triangle" w="lg" len="lg"/>
          </a:ln>
        </p:spPr>
      </p:cxnSp>
      <p:sp>
        <p:nvSpPr>
          <p:cNvPr id="387" name="Shape 387"/>
          <p:cNvSpPr txBox="1"/>
          <p:nvPr/>
        </p:nvSpPr>
        <p:spPr>
          <a:xfrm>
            <a:off x="6596425" y="1981225"/>
            <a:ext cx="1999200" cy="325500"/>
          </a:xfrm>
          <a:prstGeom prst="rect">
            <a:avLst/>
          </a:prstGeom>
          <a:noFill/>
          <a:ln>
            <a:noFill/>
          </a:ln>
        </p:spPr>
        <p:txBody>
          <a:bodyPr lIns="91425" tIns="91425" rIns="91425" bIns="91425" anchor="t" anchorCtr="0">
            <a:noAutofit/>
          </a:bodyPr>
          <a:lstStyle/>
          <a:p>
            <a:pPr lvl="0" rtl="0">
              <a:spcBef>
                <a:spcPts val="0"/>
              </a:spcBef>
              <a:buNone/>
            </a:pPr>
            <a:r>
              <a:rPr lang="en"/>
              <a:t>Softmax loss</a:t>
            </a:r>
          </a:p>
        </p:txBody>
      </p:sp>
      <p:pic>
        <p:nvPicPr>
          <p:cNvPr id="377" name="Shape 377"/>
          <p:cNvPicPr preferRelativeResize="0"/>
          <p:nvPr/>
        </p:nvPicPr>
        <p:blipFill>
          <a:blip r:embed="rId3">
            <a:alphaModFix/>
          </a:blip>
          <a:stretch>
            <a:fillRect/>
          </a:stretch>
        </p:blipFill>
        <p:spPr>
          <a:xfrm>
            <a:off x="452749" y="1435162"/>
            <a:ext cx="2347924" cy="1458225"/>
          </a:xfrm>
          <a:prstGeom prst="rect">
            <a:avLst/>
          </a:prstGeom>
          <a:noFill/>
          <a:ln>
            <a:noFill/>
          </a:ln>
        </p:spPr>
      </p:pic>
      <p:sp>
        <p:nvSpPr>
          <p:cNvPr id="388" name="Shape 388"/>
          <p:cNvSpPr/>
          <p:nvPr/>
        </p:nvSpPr>
        <p:spPr>
          <a:xfrm>
            <a:off x="6066225" y="3350175"/>
            <a:ext cx="70800" cy="8286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cxnSp>
        <p:nvCxnSpPr>
          <p:cNvPr id="389" name="Shape 389"/>
          <p:cNvCxnSpPr/>
          <p:nvPr/>
        </p:nvCxnSpPr>
        <p:spPr>
          <a:xfrm rot="10800000">
            <a:off x="6137024" y="3744175"/>
            <a:ext cx="375000" cy="0"/>
          </a:xfrm>
          <a:prstGeom prst="straightConnector1">
            <a:avLst/>
          </a:prstGeom>
          <a:noFill/>
          <a:ln w="9525" cap="flat" cmpd="sng">
            <a:solidFill>
              <a:schemeClr val="dk2"/>
            </a:solidFill>
            <a:prstDash val="solid"/>
            <a:round/>
            <a:headEnd type="none" w="lg" len="lg"/>
            <a:tailEnd type="triangle" w="lg" len="lg"/>
          </a:ln>
        </p:spPr>
      </p:cxnSp>
      <p:sp>
        <p:nvSpPr>
          <p:cNvPr id="390" name="Shape 390"/>
          <p:cNvSpPr txBox="1"/>
          <p:nvPr/>
        </p:nvSpPr>
        <p:spPr>
          <a:xfrm>
            <a:off x="6596425" y="3581425"/>
            <a:ext cx="1999200" cy="325500"/>
          </a:xfrm>
          <a:prstGeom prst="rect">
            <a:avLst/>
          </a:prstGeom>
          <a:noFill/>
          <a:ln>
            <a:noFill/>
          </a:ln>
        </p:spPr>
        <p:txBody>
          <a:bodyPr lIns="91425" tIns="91425" rIns="91425" bIns="91425" anchor="t" anchorCtr="0">
            <a:noAutofit/>
          </a:bodyPr>
          <a:lstStyle/>
          <a:p>
            <a:pPr lvl="0">
              <a:spcBef>
                <a:spcPts val="0"/>
              </a:spcBef>
              <a:buNone/>
            </a:pPr>
            <a:r>
              <a:rPr lang="en"/>
              <a:t>Smooth </a:t>
            </a:r>
          </a:p>
          <a:p>
            <a:pPr lvl="0" rtl="0">
              <a:spcBef>
                <a:spcPts val="0"/>
              </a:spcBef>
              <a:buNone/>
            </a:pPr>
            <a:r>
              <a:rPr lang="en"/>
              <a:t>L1 loss</a:t>
            </a:r>
          </a:p>
        </p:txBody>
      </p:sp>
      <p:sp>
        <p:nvSpPr>
          <p:cNvPr id="391" name="Shape 391"/>
          <p:cNvSpPr txBox="1"/>
          <p:nvPr/>
        </p:nvSpPr>
        <p:spPr>
          <a:xfrm>
            <a:off x="7564000" y="3317425"/>
            <a:ext cx="1098900" cy="1019100"/>
          </a:xfrm>
          <a:prstGeom prst="rect">
            <a:avLst/>
          </a:prstGeom>
          <a:noFill/>
          <a:ln>
            <a:noFill/>
          </a:ln>
        </p:spPr>
        <p:txBody>
          <a:bodyPr lIns="91425" tIns="91425" rIns="91425" bIns="91425" anchor="t" anchorCtr="0">
            <a:noAutofit/>
          </a:bodyPr>
          <a:lstStyle/>
          <a:p>
            <a:pPr lvl="0" rtl="0">
              <a:spcBef>
                <a:spcPts val="0"/>
              </a:spcBef>
              <a:buNone/>
            </a:pPr>
            <a:r>
              <a:rPr lang="en"/>
              <a:t>4 value </a:t>
            </a:r>
          </a:p>
          <a:p>
            <a:pPr lvl="0" rtl="0">
              <a:spcBef>
                <a:spcPts val="0"/>
              </a:spcBef>
              <a:buNone/>
            </a:pPr>
            <a:r>
              <a:rPr lang="en"/>
              <a:t>(x,y,w,h)</a:t>
            </a:r>
          </a:p>
        </p:txBody>
      </p:sp>
      <p:cxnSp>
        <p:nvCxnSpPr>
          <p:cNvPr id="392" name="Shape 392"/>
          <p:cNvCxnSpPr/>
          <p:nvPr/>
        </p:nvCxnSpPr>
        <p:spPr>
          <a:xfrm rot="10800000">
            <a:off x="5664025" y="2143975"/>
            <a:ext cx="402300" cy="1620600"/>
          </a:xfrm>
          <a:prstGeom prst="straightConnector1">
            <a:avLst/>
          </a:prstGeom>
          <a:noFill/>
          <a:ln w="9525" cap="flat" cmpd="sng">
            <a:solidFill>
              <a:schemeClr val="dk2"/>
            </a:solidFill>
            <a:prstDash val="solid"/>
            <a:round/>
            <a:headEnd type="none" w="lg" len="lg"/>
            <a:tailEnd type="triangle" w="lg" len="lg"/>
          </a:ln>
        </p:spPr>
      </p:cxnSp>
      <p:cxnSp>
        <p:nvCxnSpPr>
          <p:cNvPr id="393" name="Shape 393"/>
          <p:cNvCxnSpPr/>
          <p:nvPr/>
        </p:nvCxnSpPr>
        <p:spPr>
          <a:xfrm rot="10800000">
            <a:off x="7396800" y="2377900"/>
            <a:ext cx="621000" cy="422100"/>
          </a:xfrm>
          <a:prstGeom prst="straightConnector1">
            <a:avLst/>
          </a:prstGeom>
          <a:noFill/>
          <a:ln w="9525" cap="flat" cmpd="sng">
            <a:solidFill>
              <a:schemeClr val="dk2"/>
            </a:solidFill>
            <a:prstDash val="solid"/>
            <a:round/>
            <a:headEnd type="none" w="lg" len="lg"/>
            <a:tailEnd type="triangle" w="lg" len="lg"/>
          </a:ln>
        </p:spPr>
      </p:cxnSp>
      <p:cxnSp>
        <p:nvCxnSpPr>
          <p:cNvPr id="394" name="Shape 394"/>
          <p:cNvCxnSpPr/>
          <p:nvPr/>
        </p:nvCxnSpPr>
        <p:spPr>
          <a:xfrm flipH="1">
            <a:off x="7149975" y="2823775"/>
            <a:ext cx="867900" cy="796200"/>
          </a:xfrm>
          <a:prstGeom prst="straightConnector1">
            <a:avLst/>
          </a:prstGeom>
          <a:noFill/>
          <a:ln w="9525" cap="flat" cmpd="sng">
            <a:solidFill>
              <a:schemeClr val="dk2"/>
            </a:solidFill>
            <a:prstDash val="solid"/>
            <a:round/>
            <a:headEnd type="none" w="lg" len="lg"/>
            <a:tailEnd type="triangle" w="lg" len="lg"/>
          </a:ln>
        </p:spPr>
      </p:cxnSp>
      <p:sp>
        <p:nvSpPr>
          <p:cNvPr id="395" name="Shape 395"/>
          <p:cNvSpPr txBox="1"/>
          <p:nvPr/>
        </p:nvSpPr>
        <p:spPr>
          <a:xfrm>
            <a:off x="8113375" y="2608800"/>
            <a:ext cx="1030500" cy="422100"/>
          </a:xfrm>
          <a:prstGeom prst="rect">
            <a:avLst/>
          </a:prstGeom>
          <a:noFill/>
          <a:ln>
            <a:noFill/>
          </a:ln>
        </p:spPr>
        <p:txBody>
          <a:bodyPr lIns="91425" tIns="91425" rIns="91425" bIns="91425" anchor="t" anchorCtr="0">
            <a:noAutofit/>
          </a:bodyPr>
          <a:lstStyle/>
          <a:p>
            <a:pPr lvl="0" rtl="0">
              <a:spcBef>
                <a:spcPts val="0"/>
              </a:spcBef>
              <a:buNone/>
            </a:pPr>
            <a:r>
              <a:rPr lang="en"/>
              <a:t>Total loss</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6AA660-92FC-B84F-B51C-4856FBE0B04D}"/>
              </a:ext>
            </a:extLst>
          </p:cNvPr>
          <p:cNvSpPr>
            <a:spLocks noGrp="1"/>
          </p:cNvSpPr>
          <p:nvPr>
            <p:ph type="title"/>
          </p:nvPr>
        </p:nvSpPr>
        <p:spPr>
          <a:xfrm>
            <a:off x="124815" y="56212"/>
            <a:ext cx="8520600" cy="572700"/>
          </a:xfrm>
        </p:spPr>
        <p:txBody>
          <a:bodyPr/>
          <a:lstStyle/>
          <a:p>
            <a:r>
              <a:rPr lang="en-US" dirty="0"/>
              <a:t>Multi-task loss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5369E41-35B1-9348-9A6F-EB51A8729F79}"/>
                  </a:ext>
                </a:extLst>
              </p:cNvPr>
              <p:cNvSpPr>
                <a:spLocks noGrp="1"/>
              </p:cNvSpPr>
              <p:nvPr>
                <p:ph idx="1"/>
              </p:nvPr>
            </p:nvSpPr>
            <p:spPr>
              <a:xfrm>
                <a:off x="1371600" y="685800"/>
                <a:ext cx="6515100" cy="3943350"/>
              </a:xfrm>
            </p:spPr>
            <p:txBody>
              <a:bodyPr/>
              <a:lstStyle/>
              <a:p>
                <a:pPr marL="342900" indent="-342900">
                  <a:buFont typeface="Arial" panose="020B0604020202020204" pitchFamily="34" charset="0"/>
                  <a:buChar char="•"/>
                </a:pPr>
                <a:r>
                  <a:rPr lang="en-US" dirty="0"/>
                  <a:t>Loss for ground truth class </a:t>
                </a:r>
                <a14:m>
                  <m:oMath xmlns:m="http://schemas.openxmlformats.org/officeDocument/2006/math">
                    <m:r>
                      <a:rPr lang="en-US" i="1" dirty="0">
                        <a:latin typeface="Cambria Math" panose="02040503050406030204" pitchFamily="18" charset="0"/>
                      </a:rPr>
                      <m:t>𝑦</m:t>
                    </m:r>
                  </m:oMath>
                </a14:m>
                <a:r>
                  <a:rPr lang="en-US" dirty="0"/>
                  <a:t>, predicted class probabilities </a:t>
                </a:r>
                <a14:m>
                  <m:oMath xmlns:m="http://schemas.openxmlformats.org/officeDocument/2006/math">
                    <m:r>
                      <a:rPr lang="en-US" i="1" dirty="0">
                        <a:latin typeface="Cambria Math" panose="02040503050406030204" pitchFamily="18" charset="0"/>
                      </a:rPr>
                      <m:t>𝑃</m:t>
                    </m:r>
                    <m:r>
                      <a:rPr lang="en-US" i="1" dirty="0">
                        <a:latin typeface="Cambria Math" panose="02040503050406030204" pitchFamily="18" charset="0"/>
                      </a:rPr>
                      <m:t>(</m:t>
                    </m:r>
                    <m:r>
                      <a:rPr lang="en-US" i="1" dirty="0">
                        <a:latin typeface="Cambria Math" panose="02040503050406030204" pitchFamily="18" charset="0"/>
                      </a:rPr>
                      <m:t>𝑦</m:t>
                    </m:r>
                    <m:r>
                      <a:rPr lang="en-US" i="1" dirty="0">
                        <a:latin typeface="Cambria Math" panose="02040503050406030204" pitchFamily="18" charset="0"/>
                      </a:rPr>
                      <m:t>)</m:t>
                    </m:r>
                  </m:oMath>
                </a14:m>
                <a:r>
                  <a:rPr lang="en-US" dirty="0"/>
                  <a:t>, ground truth box </a:t>
                </a:r>
                <a14:m>
                  <m:oMath xmlns:m="http://schemas.openxmlformats.org/officeDocument/2006/math">
                    <m:r>
                      <a:rPr lang="en-US" i="1" dirty="0">
                        <a:latin typeface="Cambria Math" panose="02040503050406030204" pitchFamily="18" charset="0"/>
                      </a:rPr>
                      <m:t>𝑏</m:t>
                    </m:r>
                  </m:oMath>
                </a14:m>
                <a:r>
                  <a:rPr lang="en-US" dirty="0"/>
                  <a:t>, and predicted box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𝑏</m:t>
                        </m:r>
                      </m:e>
                    </m:acc>
                  </m:oMath>
                </a14:m>
                <a:r>
                  <a:rPr lang="en-US" dirty="0"/>
                  <a:t>:</a:t>
                </a:r>
              </a:p>
              <a:p>
                <a:pPr/>
                <a14:m>
                  <m:oMathPara xmlns:m="http://schemas.openxmlformats.org/officeDocument/2006/math">
                    <m:oMathParaPr>
                      <m:jc m:val="centerGroup"/>
                    </m:oMathParaPr>
                    <m:oMath xmlns:m="http://schemas.openxmlformats.org/officeDocument/2006/math">
                      <m:r>
                        <a:rPr lang="en-US" b="0" i="1" smtClean="0">
                          <a:solidFill>
                            <a:srgbClr val="9900CC"/>
                          </a:solidFill>
                          <a:latin typeface="Cambria Math" panose="02040503050406030204" pitchFamily="18" charset="0"/>
                        </a:rPr>
                        <m:t>𝐿</m:t>
                      </m:r>
                      <m:d>
                        <m:dPr>
                          <m:ctrlPr>
                            <a:rPr lang="en-US" b="0" i="1" smtClean="0">
                              <a:solidFill>
                                <a:srgbClr val="9900CC"/>
                              </a:solidFill>
                              <a:latin typeface="Cambria Math" panose="02040503050406030204" pitchFamily="18" charset="0"/>
                            </a:rPr>
                          </m:ctrlPr>
                        </m:dPr>
                        <m:e>
                          <m:r>
                            <a:rPr lang="en-US" b="0" i="1" smtClean="0">
                              <a:solidFill>
                                <a:srgbClr val="9900CC"/>
                              </a:solidFill>
                              <a:latin typeface="Cambria Math" panose="02040503050406030204" pitchFamily="18" charset="0"/>
                            </a:rPr>
                            <m:t>𝑦</m:t>
                          </m:r>
                          <m:r>
                            <a:rPr lang="en-US" b="0" i="0" smtClean="0">
                              <a:solidFill>
                                <a:srgbClr val="9900CC"/>
                              </a:solidFill>
                              <a:latin typeface="Cambria Math" panose="02040503050406030204" pitchFamily="18" charset="0"/>
                            </a:rPr>
                            <m:t>, </m:t>
                          </m:r>
                          <m:r>
                            <a:rPr lang="en-US" b="0" i="1" smtClean="0">
                              <a:solidFill>
                                <a:srgbClr val="9900CC"/>
                              </a:solidFill>
                              <a:latin typeface="Cambria Math" panose="02040503050406030204" pitchFamily="18" charset="0"/>
                            </a:rPr>
                            <m:t>𝑃</m:t>
                          </m:r>
                          <m:r>
                            <a:rPr lang="en-US" b="0" i="0" smtClean="0">
                              <a:solidFill>
                                <a:srgbClr val="9900CC"/>
                              </a:solidFill>
                              <a:latin typeface="Cambria Math" panose="02040503050406030204" pitchFamily="18" charset="0"/>
                            </a:rPr>
                            <m:t>, </m:t>
                          </m:r>
                          <m:r>
                            <a:rPr lang="en-US" b="0" i="1" smtClean="0">
                              <a:solidFill>
                                <a:srgbClr val="9900CC"/>
                              </a:solidFill>
                              <a:latin typeface="Cambria Math" panose="02040503050406030204" pitchFamily="18" charset="0"/>
                            </a:rPr>
                            <m:t>𝑏</m:t>
                          </m:r>
                          <m:r>
                            <a:rPr lang="en-US" b="0" i="0" smtClean="0">
                              <a:solidFill>
                                <a:srgbClr val="9900CC"/>
                              </a:solidFill>
                              <a:latin typeface="Cambria Math" panose="02040503050406030204" pitchFamily="18" charset="0"/>
                            </a:rPr>
                            <m:t>,</m:t>
                          </m:r>
                          <m:acc>
                            <m:accPr>
                              <m:chr m:val="̂"/>
                              <m:ctrlPr>
                                <a:rPr lang="en-US" i="1">
                                  <a:solidFill>
                                    <a:srgbClr val="9900CC"/>
                                  </a:solidFill>
                                  <a:latin typeface="Cambria Math" panose="02040503050406030204" pitchFamily="18" charset="0"/>
                                </a:rPr>
                              </m:ctrlPr>
                            </m:accPr>
                            <m:e>
                              <m:r>
                                <a:rPr lang="en-US" i="1">
                                  <a:solidFill>
                                    <a:srgbClr val="9900CC"/>
                                  </a:solidFill>
                                  <a:latin typeface="Cambria Math" panose="02040503050406030204" pitchFamily="18" charset="0"/>
                                </a:rPr>
                                <m:t>𝑏</m:t>
                              </m:r>
                            </m:e>
                          </m:acc>
                        </m:e>
                      </m:d>
                      <m:r>
                        <a:rPr lang="en-US" b="0" i="1" smtClean="0">
                          <a:solidFill>
                            <a:srgbClr val="9900CC"/>
                          </a:solidFill>
                          <a:latin typeface="Cambria Math" panose="02040503050406030204" pitchFamily="18" charset="0"/>
                        </a:rPr>
                        <m:t>=−</m:t>
                      </m:r>
                      <m:r>
                        <m:rPr>
                          <m:sty m:val="p"/>
                        </m:rPr>
                        <a:rPr lang="en-US" b="0" i="0" smtClean="0">
                          <a:solidFill>
                            <a:srgbClr val="9900CC"/>
                          </a:solidFill>
                          <a:latin typeface="Cambria Math" panose="02040503050406030204" pitchFamily="18" charset="0"/>
                        </a:rPr>
                        <m:t>log</m:t>
                      </m:r>
                      <m:r>
                        <a:rPr lang="en-US" b="0" i="1" smtClean="0">
                          <a:solidFill>
                            <a:srgbClr val="9900CC"/>
                          </a:solidFill>
                          <a:latin typeface="Cambria Math" panose="02040503050406030204" pitchFamily="18" charset="0"/>
                        </a:rPr>
                        <m:t>⁡</m:t>
                      </m:r>
                      <m:r>
                        <a:rPr lang="en-US" b="0" i="1" smtClean="0">
                          <a:solidFill>
                            <a:srgbClr val="9900CC"/>
                          </a:solidFill>
                          <a:latin typeface="Cambria Math" panose="02040503050406030204" pitchFamily="18" charset="0"/>
                        </a:rPr>
                        <m:t>𝑃</m:t>
                      </m:r>
                      <m:r>
                        <a:rPr lang="en-US" b="0" i="1" smtClean="0">
                          <a:solidFill>
                            <a:srgbClr val="9900CC"/>
                          </a:solidFill>
                          <a:latin typeface="Cambria Math" panose="02040503050406030204" pitchFamily="18" charset="0"/>
                        </a:rPr>
                        <m:t>(</m:t>
                      </m:r>
                      <m:r>
                        <a:rPr lang="en-US" b="0" i="1" smtClean="0">
                          <a:solidFill>
                            <a:srgbClr val="9900CC"/>
                          </a:solidFill>
                          <a:latin typeface="Cambria Math" panose="02040503050406030204" pitchFamily="18" charset="0"/>
                        </a:rPr>
                        <m:t>𝑦</m:t>
                      </m:r>
                      <m:r>
                        <a:rPr lang="en-US" b="0" i="1" smtClean="0">
                          <a:solidFill>
                            <a:srgbClr val="9900CC"/>
                          </a:solidFill>
                          <a:latin typeface="Cambria Math" panose="02040503050406030204" pitchFamily="18" charset="0"/>
                        </a:rPr>
                        <m:t>)+</m:t>
                      </m:r>
                      <m:r>
                        <a:rPr lang="en-US" b="0" i="1" smtClean="0">
                          <a:solidFill>
                            <a:srgbClr val="9900CC"/>
                          </a:solidFill>
                          <a:latin typeface="Cambria Math" panose="02040503050406030204" pitchFamily="18" charset="0"/>
                          <a:ea typeface="Cambria Math" panose="02040503050406030204" pitchFamily="18" charset="0"/>
                        </a:rPr>
                        <m:t>𝜆</m:t>
                      </m:r>
                      <m:r>
                        <a:rPr lang="en-US" b="0" i="1" smtClean="0">
                          <a:solidFill>
                            <a:srgbClr val="9900CC"/>
                          </a:solidFill>
                          <a:latin typeface="Cambria Math" panose="02040503050406030204" pitchFamily="18" charset="0"/>
                          <a:ea typeface="Cambria Math" panose="02040503050406030204" pitchFamily="18" charset="0"/>
                        </a:rPr>
                        <m:t>𝕀</m:t>
                      </m:r>
                      <m:r>
                        <a:rPr lang="en-US" b="0" i="1" smtClean="0">
                          <a:solidFill>
                            <a:srgbClr val="9900CC"/>
                          </a:solidFill>
                          <a:latin typeface="Cambria Math" panose="02040503050406030204" pitchFamily="18" charset="0"/>
                          <a:ea typeface="Cambria Math" panose="02040503050406030204" pitchFamily="18" charset="0"/>
                        </a:rPr>
                        <m:t>[</m:t>
                      </m:r>
                      <m:r>
                        <a:rPr lang="en-US" b="0" i="1" smtClean="0">
                          <a:solidFill>
                            <a:srgbClr val="9900CC"/>
                          </a:solidFill>
                          <a:latin typeface="Cambria Math" panose="02040503050406030204" pitchFamily="18" charset="0"/>
                          <a:ea typeface="Cambria Math" panose="02040503050406030204" pitchFamily="18" charset="0"/>
                        </a:rPr>
                        <m:t>𝑦</m:t>
                      </m:r>
                      <m:r>
                        <a:rPr lang="en-US" b="0" i="1" smtClean="0">
                          <a:solidFill>
                            <a:srgbClr val="9900CC"/>
                          </a:solidFill>
                          <a:latin typeface="Cambria Math" panose="02040503050406030204" pitchFamily="18" charset="0"/>
                          <a:ea typeface="Cambria Math" panose="02040503050406030204" pitchFamily="18" charset="0"/>
                        </a:rPr>
                        <m:t>≥1]</m:t>
                      </m:r>
                      <m:sSub>
                        <m:sSubPr>
                          <m:ctrlPr>
                            <a:rPr lang="en-US" b="0" i="1" smtClean="0">
                              <a:solidFill>
                                <a:srgbClr val="9900CC"/>
                              </a:solidFill>
                              <a:latin typeface="Cambria Math" panose="02040503050406030204" pitchFamily="18" charset="0"/>
                              <a:ea typeface="Cambria Math" panose="02040503050406030204" pitchFamily="18" charset="0"/>
                            </a:rPr>
                          </m:ctrlPr>
                        </m:sSubPr>
                        <m:e>
                          <m:r>
                            <a:rPr lang="en-US" b="0" i="1" smtClean="0">
                              <a:solidFill>
                                <a:srgbClr val="9900CC"/>
                              </a:solidFill>
                              <a:latin typeface="Cambria Math" panose="02040503050406030204" pitchFamily="18" charset="0"/>
                              <a:ea typeface="Cambria Math" panose="02040503050406030204" pitchFamily="18" charset="0"/>
                            </a:rPr>
                            <m:t>𝐿</m:t>
                          </m:r>
                        </m:e>
                        <m:sub>
                          <m:r>
                            <m:rPr>
                              <m:sty m:val="p"/>
                            </m:rPr>
                            <a:rPr lang="en-US" b="0" i="0" smtClean="0">
                              <a:solidFill>
                                <a:srgbClr val="9900CC"/>
                              </a:solidFill>
                              <a:latin typeface="Cambria Math" panose="02040503050406030204" pitchFamily="18" charset="0"/>
                              <a:ea typeface="Cambria Math" panose="02040503050406030204" pitchFamily="18" charset="0"/>
                            </a:rPr>
                            <m:t>reg</m:t>
                          </m:r>
                        </m:sub>
                      </m:sSub>
                      <m:r>
                        <a:rPr lang="en-US" b="0" i="1" smtClean="0">
                          <a:solidFill>
                            <a:srgbClr val="9900CC"/>
                          </a:solidFill>
                          <a:latin typeface="Cambria Math" panose="02040503050406030204" pitchFamily="18" charset="0"/>
                          <a:ea typeface="Cambria Math" panose="02040503050406030204" pitchFamily="18" charset="0"/>
                        </a:rPr>
                        <m:t>(</m:t>
                      </m:r>
                      <m:r>
                        <a:rPr lang="en-US" i="1">
                          <a:solidFill>
                            <a:srgbClr val="9900CC"/>
                          </a:solidFill>
                          <a:latin typeface="Cambria Math" panose="02040503050406030204" pitchFamily="18" charset="0"/>
                        </a:rPr>
                        <m:t>𝑏</m:t>
                      </m:r>
                      <m:r>
                        <a:rPr lang="en-US">
                          <a:solidFill>
                            <a:srgbClr val="9900CC"/>
                          </a:solidFill>
                          <a:latin typeface="Cambria Math" panose="02040503050406030204" pitchFamily="18" charset="0"/>
                        </a:rPr>
                        <m:t>,</m:t>
                      </m:r>
                      <m:acc>
                        <m:accPr>
                          <m:chr m:val="̂"/>
                          <m:ctrlPr>
                            <a:rPr lang="en-US" i="1">
                              <a:solidFill>
                                <a:srgbClr val="9900CC"/>
                              </a:solidFill>
                              <a:latin typeface="Cambria Math" panose="02040503050406030204" pitchFamily="18" charset="0"/>
                            </a:rPr>
                          </m:ctrlPr>
                        </m:accPr>
                        <m:e>
                          <m:r>
                            <a:rPr lang="en-US" i="1">
                              <a:solidFill>
                                <a:srgbClr val="9900CC"/>
                              </a:solidFill>
                              <a:latin typeface="Cambria Math" panose="02040503050406030204" pitchFamily="18" charset="0"/>
                            </a:rPr>
                            <m:t>𝑏</m:t>
                          </m:r>
                        </m:e>
                      </m:acc>
                      <m:r>
                        <a:rPr lang="en-US" i="1">
                          <a:solidFill>
                            <a:srgbClr val="9900CC"/>
                          </a:solidFill>
                          <a:latin typeface="Cambria Math" panose="02040503050406030204" pitchFamily="18" charset="0"/>
                        </a:rPr>
                        <m:t>)</m:t>
                      </m:r>
                    </m:oMath>
                  </m:oMathPara>
                </a14:m>
                <a:endParaRPr lang="en-US" dirty="0">
                  <a:solidFill>
                    <a:srgbClr val="9900CC"/>
                  </a:solidFill>
                </a:endParaRP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Regression loss: </a:t>
                </a:r>
                <a:r>
                  <a:rPr lang="en-US" i="1" dirty="0"/>
                  <a:t>smooth L1 loss </a:t>
                </a:r>
                <a:r>
                  <a:rPr lang="en-US" dirty="0"/>
                  <a:t>on top of log space offsets relative to proposal </a:t>
                </a:r>
                <a:endParaRPr lang="en-US" i="1" dirty="0">
                  <a:solidFill>
                    <a:srgbClr val="9900CC"/>
                  </a:solidFill>
                  <a:latin typeface="Cambria Math" panose="02040503050406030204" pitchFamily="18" charset="0"/>
                  <a:ea typeface="Cambria Math" panose="02040503050406030204" pitchFamily="18" charset="0"/>
                </a:endParaRPr>
              </a:p>
              <a:p>
                <a:pPr marL="342900" indent="-342900">
                  <a:buFont typeface="Arial" panose="020B0604020202020204" pitchFamily="34" charset="0"/>
                  <a:buChar char="•"/>
                </a:pPr>
                <a14:m>
                  <m:oMath xmlns:m="http://schemas.openxmlformats.org/officeDocument/2006/math">
                    <m:sSub>
                      <m:sSubPr>
                        <m:ctrlPr>
                          <a:rPr lang="en-US" i="1">
                            <a:solidFill>
                              <a:srgbClr val="9900CC"/>
                            </a:solidFill>
                            <a:latin typeface="Cambria Math" panose="02040503050406030204" pitchFamily="18" charset="0"/>
                            <a:ea typeface="Cambria Math" panose="02040503050406030204" pitchFamily="18" charset="0"/>
                          </a:rPr>
                        </m:ctrlPr>
                      </m:sSubPr>
                      <m:e>
                        <m:r>
                          <a:rPr lang="en-US" i="1">
                            <a:solidFill>
                              <a:srgbClr val="9900CC"/>
                            </a:solidFill>
                            <a:latin typeface="Cambria Math" panose="02040503050406030204" pitchFamily="18" charset="0"/>
                            <a:ea typeface="Cambria Math" panose="02040503050406030204" pitchFamily="18" charset="0"/>
                          </a:rPr>
                          <m:t>𝐿</m:t>
                        </m:r>
                      </m:e>
                      <m:sub>
                        <m:r>
                          <m:rPr>
                            <m:sty m:val="p"/>
                          </m:rPr>
                          <a:rPr lang="en-US">
                            <a:solidFill>
                              <a:srgbClr val="9900CC"/>
                            </a:solidFill>
                            <a:latin typeface="Cambria Math" panose="02040503050406030204" pitchFamily="18" charset="0"/>
                            <a:ea typeface="Cambria Math" panose="02040503050406030204" pitchFamily="18" charset="0"/>
                          </a:rPr>
                          <m:t>reg</m:t>
                        </m:r>
                      </m:sub>
                    </m:sSub>
                    <m:d>
                      <m:dPr>
                        <m:ctrlPr>
                          <a:rPr lang="en-US" i="1">
                            <a:solidFill>
                              <a:srgbClr val="9900CC"/>
                            </a:solidFill>
                            <a:latin typeface="Cambria Math" panose="02040503050406030204" pitchFamily="18" charset="0"/>
                            <a:ea typeface="Cambria Math" panose="02040503050406030204" pitchFamily="18" charset="0"/>
                          </a:rPr>
                        </m:ctrlPr>
                      </m:dPr>
                      <m:e>
                        <m:r>
                          <a:rPr lang="en-US" i="1">
                            <a:solidFill>
                              <a:srgbClr val="9900CC"/>
                            </a:solidFill>
                            <a:latin typeface="Cambria Math" panose="02040503050406030204" pitchFamily="18" charset="0"/>
                          </a:rPr>
                          <m:t>𝑏</m:t>
                        </m:r>
                        <m:r>
                          <a:rPr lang="en-US">
                            <a:solidFill>
                              <a:srgbClr val="9900CC"/>
                            </a:solidFill>
                            <a:latin typeface="Cambria Math" panose="02040503050406030204" pitchFamily="18" charset="0"/>
                          </a:rPr>
                          <m:t>,</m:t>
                        </m:r>
                        <m:acc>
                          <m:accPr>
                            <m:chr m:val="̂"/>
                            <m:ctrlPr>
                              <a:rPr lang="en-US" i="1">
                                <a:solidFill>
                                  <a:srgbClr val="9900CC"/>
                                </a:solidFill>
                                <a:latin typeface="Cambria Math" panose="02040503050406030204" pitchFamily="18" charset="0"/>
                              </a:rPr>
                            </m:ctrlPr>
                          </m:accPr>
                          <m:e>
                            <m:r>
                              <a:rPr lang="en-US" i="1">
                                <a:solidFill>
                                  <a:srgbClr val="9900CC"/>
                                </a:solidFill>
                                <a:latin typeface="Cambria Math" panose="02040503050406030204" pitchFamily="18" charset="0"/>
                              </a:rPr>
                              <m:t>𝑏</m:t>
                            </m:r>
                          </m:e>
                        </m:acc>
                      </m:e>
                    </m:d>
                    <m:r>
                      <a:rPr lang="en-US" b="0" i="1" smtClean="0">
                        <a:solidFill>
                          <a:srgbClr val="9900CC"/>
                        </a:solidFill>
                        <a:latin typeface="Cambria Math" panose="02040503050406030204" pitchFamily="18" charset="0"/>
                      </a:rPr>
                      <m:t>=</m:t>
                    </m:r>
                    <m:nary>
                      <m:naryPr>
                        <m:chr m:val="∑"/>
                        <m:supHide m:val="on"/>
                        <m:ctrlPr>
                          <a:rPr lang="en-US" b="0" i="1" smtClean="0">
                            <a:solidFill>
                              <a:srgbClr val="9900CC"/>
                            </a:solidFill>
                            <a:latin typeface="Cambria Math" panose="02040503050406030204" pitchFamily="18" charset="0"/>
                          </a:rPr>
                        </m:ctrlPr>
                      </m:naryPr>
                      <m:sub>
                        <m:r>
                          <m:rPr>
                            <m:brk m:alnAt="7"/>
                          </m:rPr>
                          <a:rPr lang="en-US" b="0" i="1" smtClean="0">
                            <a:solidFill>
                              <a:srgbClr val="9900CC"/>
                            </a:solidFill>
                            <a:latin typeface="Cambria Math" panose="02040503050406030204" pitchFamily="18" charset="0"/>
                          </a:rPr>
                          <m:t>𝑖</m:t>
                        </m:r>
                        <m:r>
                          <a:rPr lang="en-US" b="0" i="1" smtClean="0">
                            <a:solidFill>
                              <a:srgbClr val="9900CC"/>
                            </a:solidFill>
                            <a:latin typeface="Cambria Math" panose="02040503050406030204" pitchFamily="18" charset="0"/>
                          </a:rPr>
                          <m:t>={</m:t>
                        </m:r>
                        <m:r>
                          <a:rPr lang="en-US" b="0" i="1" smtClean="0">
                            <a:solidFill>
                              <a:srgbClr val="9900CC"/>
                            </a:solidFill>
                            <a:latin typeface="Cambria Math" panose="02040503050406030204" pitchFamily="18" charset="0"/>
                          </a:rPr>
                          <m:t>𝑥</m:t>
                        </m:r>
                        <m:r>
                          <a:rPr lang="en-US" b="0" i="1" smtClean="0">
                            <a:solidFill>
                              <a:srgbClr val="9900CC"/>
                            </a:solidFill>
                            <a:latin typeface="Cambria Math" panose="02040503050406030204" pitchFamily="18" charset="0"/>
                          </a:rPr>
                          <m:t>,</m:t>
                        </m:r>
                        <m:r>
                          <a:rPr lang="en-US" b="0" i="1" smtClean="0">
                            <a:solidFill>
                              <a:srgbClr val="9900CC"/>
                            </a:solidFill>
                            <a:latin typeface="Cambria Math" panose="02040503050406030204" pitchFamily="18" charset="0"/>
                          </a:rPr>
                          <m:t>𝑦</m:t>
                        </m:r>
                        <m:r>
                          <a:rPr lang="en-US" b="0" i="1" smtClean="0">
                            <a:solidFill>
                              <a:srgbClr val="9900CC"/>
                            </a:solidFill>
                            <a:latin typeface="Cambria Math" panose="02040503050406030204" pitchFamily="18" charset="0"/>
                          </a:rPr>
                          <m:t>,</m:t>
                        </m:r>
                        <m:r>
                          <a:rPr lang="en-US" b="0" i="1" smtClean="0">
                            <a:solidFill>
                              <a:srgbClr val="9900CC"/>
                            </a:solidFill>
                            <a:latin typeface="Cambria Math" panose="02040503050406030204" pitchFamily="18" charset="0"/>
                          </a:rPr>
                          <m:t>𝑤</m:t>
                        </m:r>
                        <m:r>
                          <a:rPr lang="en-US" b="0" i="1" smtClean="0">
                            <a:solidFill>
                              <a:srgbClr val="9900CC"/>
                            </a:solidFill>
                            <a:latin typeface="Cambria Math" panose="02040503050406030204" pitchFamily="18" charset="0"/>
                          </a:rPr>
                          <m:t>,</m:t>
                        </m:r>
                        <m:r>
                          <a:rPr lang="en-US" b="0" i="1" smtClean="0">
                            <a:solidFill>
                              <a:srgbClr val="9900CC"/>
                            </a:solidFill>
                            <a:latin typeface="Cambria Math" panose="02040503050406030204" pitchFamily="18" charset="0"/>
                          </a:rPr>
                          <m:t>h</m:t>
                        </m:r>
                        <m:r>
                          <a:rPr lang="en-US" b="0" i="1" smtClean="0">
                            <a:solidFill>
                              <a:srgbClr val="9900CC"/>
                            </a:solidFill>
                            <a:latin typeface="Cambria Math" panose="02040503050406030204" pitchFamily="18" charset="0"/>
                          </a:rPr>
                          <m:t>}</m:t>
                        </m:r>
                      </m:sub>
                      <m:sup/>
                      <m:e>
                        <m:sSub>
                          <m:sSubPr>
                            <m:ctrlPr>
                              <a:rPr lang="en-US" b="0" i="1" smtClean="0">
                                <a:solidFill>
                                  <a:srgbClr val="9900CC"/>
                                </a:solidFill>
                                <a:latin typeface="Cambria Math" panose="02040503050406030204" pitchFamily="18" charset="0"/>
                              </a:rPr>
                            </m:ctrlPr>
                          </m:sSubPr>
                          <m:e>
                            <m:r>
                              <m:rPr>
                                <m:sty m:val="p"/>
                              </m:rPr>
                              <a:rPr lang="en-US" b="0" i="0" smtClean="0">
                                <a:solidFill>
                                  <a:srgbClr val="9900CC"/>
                                </a:solidFill>
                                <a:latin typeface="Cambria Math" panose="02040503050406030204" pitchFamily="18" charset="0"/>
                              </a:rPr>
                              <m:t>smooth</m:t>
                            </m:r>
                          </m:e>
                          <m:sub>
                            <m:sSub>
                              <m:sSubPr>
                                <m:ctrlPr>
                                  <a:rPr lang="en-US" b="0" i="1" smtClean="0">
                                    <a:solidFill>
                                      <a:srgbClr val="9900CC"/>
                                    </a:solidFill>
                                    <a:latin typeface="Cambria Math" panose="02040503050406030204" pitchFamily="18" charset="0"/>
                                  </a:rPr>
                                </m:ctrlPr>
                              </m:sSubPr>
                              <m:e>
                                <m:r>
                                  <a:rPr lang="en-US" b="0" i="1" smtClean="0">
                                    <a:solidFill>
                                      <a:srgbClr val="9900CC"/>
                                    </a:solidFill>
                                    <a:latin typeface="Cambria Math" panose="02040503050406030204" pitchFamily="18" charset="0"/>
                                  </a:rPr>
                                  <m:t>𝐿</m:t>
                                </m:r>
                              </m:e>
                              <m:sub>
                                <m:r>
                                  <a:rPr lang="en-US" b="0" i="1" smtClean="0">
                                    <a:solidFill>
                                      <a:srgbClr val="9900CC"/>
                                    </a:solidFill>
                                    <a:latin typeface="Cambria Math" panose="02040503050406030204" pitchFamily="18" charset="0"/>
                                  </a:rPr>
                                  <m:t>1</m:t>
                                </m:r>
                              </m:sub>
                            </m:sSub>
                          </m:sub>
                        </m:sSub>
                        <m:r>
                          <a:rPr lang="en-US" b="0" i="1" smtClean="0">
                            <a:solidFill>
                              <a:srgbClr val="9900CC"/>
                            </a:solidFill>
                            <a:latin typeface="Cambria Math" panose="02040503050406030204" pitchFamily="18" charset="0"/>
                          </a:rPr>
                          <m:t>(</m:t>
                        </m:r>
                        <m:sSub>
                          <m:sSubPr>
                            <m:ctrlPr>
                              <a:rPr lang="en-US" b="0" i="1" smtClean="0">
                                <a:solidFill>
                                  <a:srgbClr val="9900CC"/>
                                </a:solidFill>
                                <a:latin typeface="Cambria Math" panose="02040503050406030204" pitchFamily="18" charset="0"/>
                              </a:rPr>
                            </m:ctrlPr>
                          </m:sSubPr>
                          <m:e>
                            <m:r>
                              <a:rPr lang="en-US" b="0" i="1" smtClean="0">
                                <a:solidFill>
                                  <a:srgbClr val="9900CC"/>
                                </a:solidFill>
                                <a:latin typeface="Cambria Math" panose="02040503050406030204" pitchFamily="18" charset="0"/>
                              </a:rPr>
                              <m:t>𝑏</m:t>
                            </m:r>
                          </m:e>
                          <m:sub>
                            <m:r>
                              <a:rPr lang="en-US" b="0" i="1" smtClean="0">
                                <a:solidFill>
                                  <a:srgbClr val="9900CC"/>
                                </a:solidFill>
                                <a:latin typeface="Cambria Math" panose="02040503050406030204" pitchFamily="18" charset="0"/>
                              </a:rPr>
                              <m:t>𝑖</m:t>
                            </m:r>
                          </m:sub>
                        </m:sSub>
                        <m:r>
                          <a:rPr lang="en-US" b="0" i="1" smtClean="0">
                            <a:solidFill>
                              <a:srgbClr val="9900CC"/>
                            </a:solidFill>
                            <a:latin typeface="Cambria Math" panose="02040503050406030204" pitchFamily="18" charset="0"/>
                          </a:rPr>
                          <m:t>−</m:t>
                        </m:r>
                        <m:sSub>
                          <m:sSubPr>
                            <m:ctrlPr>
                              <a:rPr lang="en-US" b="0" i="1" smtClean="0">
                                <a:solidFill>
                                  <a:srgbClr val="9900CC"/>
                                </a:solidFill>
                                <a:latin typeface="Cambria Math" panose="02040503050406030204" pitchFamily="18" charset="0"/>
                              </a:rPr>
                            </m:ctrlPr>
                          </m:sSubPr>
                          <m:e>
                            <m:acc>
                              <m:accPr>
                                <m:chr m:val="̂"/>
                                <m:ctrlPr>
                                  <a:rPr lang="en-US" b="0" i="1" smtClean="0">
                                    <a:solidFill>
                                      <a:srgbClr val="9900CC"/>
                                    </a:solidFill>
                                    <a:latin typeface="Cambria Math" panose="02040503050406030204" pitchFamily="18" charset="0"/>
                                    <a:ea typeface="Cambria Math" panose="02040503050406030204" pitchFamily="18" charset="0"/>
                                  </a:rPr>
                                </m:ctrlPr>
                              </m:accPr>
                              <m:e>
                                <m:r>
                                  <a:rPr lang="en-US" b="0" i="1" smtClean="0">
                                    <a:solidFill>
                                      <a:srgbClr val="9900CC"/>
                                    </a:solidFill>
                                    <a:latin typeface="Cambria Math" panose="02040503050406030204" pitchFamily="18" charset="0"/>
                                    <a:ea typeface="Cambria Math" panose="02040503050406030204" pitchFamily="18" charset="0"/>
                                  </a:rPr>
                                  <m:t>𝑏</m:t>
                                </m:r>
                              </m:e>
                            </m:acc>
                          </m:e>
                          <m:sub>
                            <m:r>
                              <a:rPr lang="en-US" b="0" i="1" smtClean="0">
                                <a:solidFill>
                                  <a:srgbClr val="9900CC"/>
                                </a:solidFill>
                                <a:latin typeface="Cambria Math" panose="02040503050406030204" pitchFamily="18" charset="0"/>
                              </a:rPr>
                              <m:t>𝑖</m:t>
                            </m:r>
                          </m:sub>
                        </m:sSub>
                      </m:e>
                    </m:nary>
                    <m:r>
                      <a:rPr lang="en-US" b="0" i="1" smtClean="0">
                        <a:solidFill>
                          <a:srgbClr val="9900CC"/>
                        </a:solidFill>
                        <a:latin typeface="Cambria Math" panose="02040503050406030204" pitchFamily="18" charset="0"/>
                      </a:rPr>
                      <m:t>)</m:t>
                    </m:r>
                  </m:oMath>
                </a14:m>
                <a:endParaRPr lang="en-US" dirty="0"/>
              </a:p>
            </p:txBody>
          </p:sp>
        </mc:Choice>
        <mc:Fallback xmlns="">
          <p:sp>
            <p:nvSpPr>
              <p:cNvPr id="3" name="Content Placeholder 2">
                <a:extLst>
                  <a:ext uri="{FF2B5EF4-FFF2-40B4-BE49-F238E27FC236}">
                    <a16:creationId xmlns:a16="http://schemas.microsoft.com/office/drawing/2014/main" id="{65369E41-35B1-9348-9A6F-EB51A8729F79}"/>
                  </a:ext>
                </a:extLst>
              </p:cNvPr>
              <p:cNvSpPr>
                <a:spLocks noGrp="1" noRot="1" noChangeAspect="1" noMove="1" noResize="1" noEditPoints="1" noAdjustHandles="1" noChangeArrowheads="1" noChangeShapeType="1" noTextEdit="1"/>
              </p:cNvSpPr>
              <p:nvPr>
                <p:ph idx="1"/>
              </p:nvPr>
            </p:nvSpPr>
            <p:spPr>
              <a:xfrm>
                <a:off x="1371600" y="685800"/>
                <a:ext cx="6515100" cy="3943350"/>
              </a:xfrm>
              <a:blipFill>
                <a:blip r:embed="rId2"/>
                <a:stretch>
                  <a:fillRect l="-655"/>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B95C2D98-BEB4-D84C-870E-E7330B49B94A}"/>
              </a:ext>
            </a:extLst>
          </p:cNvPr>
          <p:cNvPicPr>
            <a:picLocks noChangeAspect="1"/>
          </p:cNvPicPr>
          <p:nvPr/>
        </p:nvPicPr>
        <p:blipFill>
          <a:blip r:embed="rId3"/>
          <a:stretch>
            <a:fillRect/>
          </a:stretch>
        </p:blipFill>
        <p:spPr>
          <a:xfrm>
            <a:off x="1829886" y="4018678"/>
            <a:ext cx="1884864" cy="1067672"/>
          </a:xfrm>
          <a:prstGeom prst="rect">
            <a:avLst/>
          </a:prstGeom>
        </p:spPr>
      </p:pic>
      <p:pic>
        <p:nvPicPr>
          <p:cNvPr id="6" name="Picture 5">
            <a:extLst>
              <a:ext uri="{FF2B5EF4-FFF2-40B4-BE49-F238E27FC236}">
                <a16:creationId xmlns:a16="http://schemas.microsoft.com/office/drawing/2014/main" id="{44947A07-B60D-AE49-A85F-260E3AB473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64380" y="4114800"/>
            <a:ext cx="3682966" cy="828784"/>
          </a:xfrm>
          <a:prstGeom prst="rect">
            <a:avLst/>
          </a:prstGeom>
        </p:spPr>
      </p:pic>
      <p:sp>
        <p:nvSpPr>
          <p:cNvPr id="7" name="Right Brace 6">
            <a:extLst>
              <a:ext uri="{FF2B5EF4-FFF2-40B4-BE49-F238E27FC236}">
                <a16:creationId xmlns:a16="http://schemas.microsoft.com/office/drawing/2014/main" id="{FE175240-E451-5A4F-88DB-01DD3038E7FA}"/>
              </a:ext>
            </a:extLst>
          </p:cNvPr>
          <p:cNvSpPr/>
          <p:nvPr/>
        </p:nvSpPr>
        <p:spPr bwMode="auto">
          <a:xfrm rot="5400000">
            <a:off x="4141890" y="1617729"/>
            <a:ext cx="230580" cy="1084860"/>
          </a:xfrm>
          <a:prstGeom prst="rightBrace">
            <a:avLst/>
          </a:prstGeom>
          <a:noFill/>
          <a:ln w="9525" cap="flat" cmpd="sng"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defTabSz="685800" eaLnBrk="0" fontAlgn="base" hangingPunct="0">
              <a:spcBef>
                <a:spcPct val="0"/>
              </a:spcBef>
              <a:spcAft>
                <a:spcPct val="0"/>
              </a:spcAft>
            </a:pPr>
            <a:endParaRPr lang="en-US" sz="1800" b="1">
              <a:solidFill>
                <a:schemeClr val="tx1"/>
              </a:solidFill>
              <a:latin typeface="Arial" charset="0"/>
              <a:cs typeface="Arial" charset="0"/>
            </a:endParaRPr>
          </a:p>
        </p:txBody>
      </p:sp>
      <p:sp>
        <p:nvSpPr>
          <p:cNvPr id="8" name="TextBox 7">
            <a:extLst>
              <a:ext uri="{FF2B5EF4-FFF2-40B4-BE49-F238E27FC236}">
                <a16:creationId xmlns:a16="http://schemas.microsoft.com/office/drawing/2014/main" id="{6882CBF2-9FD7-5D4A-A24B-C965657CAB33}"/>
              </a:ext>
            </a:extLst>
          </p:cNvPr>
          <p:cNvSpPr txBox="1"/>
          <p:nvPr/>
        </p:nvSpPr>
        <p:spPr>
          <a:xfrm>
            <a:off x="3699309" y="2225070"/>
            <a:ext cx="1146468" cy="300082"/>
          </a:xfrm>
          <a:prstGeom prst="rect">
            <a:avLst/>
          </a:prstGeom>
          <a:noFill/>
        </p:spPr>
        <p:txBody>
          <a:bodyPr wrap="none" rtlCol="0">
            <a:spAutoFit/>
          </a:bodyPr>
          <a:lstStyle/>
          <a:p>
            <a:r>
              <a:rPr lang="en-US" sz="1350" dirty="0" err="1"/>
              <a:t>softmax</a:t>
            </a:r>
            <a:r>
              <a:rPr lang="en-US" sz="1350" dirty="0"/>
              <a:t> loss</a:t>
            </a:r>
          </a:p>
        </p:txBody>
      </p:sp>
      <p:sp>
        <p:nvSpPr>
          <p:cNvPr id="9" name="Right Brace 8">
            <a:extLst>
              <a:ext uri="{FF2B5EF4-FFF2-40B4-BE49-F238E27FC236}">
                <a16:creationId xmlns:a16="http://schemas.microsoft.com/office/drawing/2014/main" id="{CD9B11DF-C0F3-B843-AA95-67C3D6072EB0}"/>
              </a:ext>
            </a:extLst>
          </p:cNvPr>
          <p:cNvSpPr/>
          <p:nvPr/>
        </p:nvSpPr>
        <p:spPr bwMode="auto">
          <a:xfrm rot="5400000">
            <a:off x="6259810" y="1617729"/>
            <a:ext cx="230580" cy="1084860"/>
          </a:xfrm>
          <a:prstGeom prst="rightBrace">
            <a:avLst/>
          </a:prstGeom>
          <a:noFill/>
          <a:ln w="9525" cap="flat" cmpd="sng"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defTabSz="685800" eaLnBrk="0" fontAlgn="base" hangingPunct="0">
              <a:spcBef>
                <a:spcPct val="0"/>
              </a:spcBef>
              <a:spcAft>
                <a:spcPct val="0"/>
              </a:spcAft>
            </a:pPr>
            <a:endParaRPr lang="en-US" sz="1800" b="1">
              <a:solidFill>
                <a:schemeClr val="tx1"/>
              </a:solidFill>
              <a:latin typeface="Arial" charset="0"/>
              <a:cs typeface="Arial" charset="0"/>
            </a:endParaRPr>
          </a:p>
        </p:txBody>
      </p:sp>
      <p:sp>
        <p:nvSpPr>
          <p:cNvPr id="10" name="TextBox 9">
            <a:extLst>
              <a:ext uri="{FF2B5EF4-FFF2-40B4-BE49-F238E27FC236}">
                <a16:creationId xmlns:a16="http://schemas.microsoft.com/office/drawing/2014/main" id="{DC196F63-D8CF-CC47-A776-DE367F8160E5}"/>
              </a:ext>
            </a:extLst>
          </p:cNvPr>
          <p:cNvSpPr txBox="1"/>
          <p:nvPr/>
        </p:nvSpPr>
        <p:spPr>
          <a:xfrm>
            <a:off x="5715099" y="2225070"/>
            <a:ext cx="1348446" cy="300082"/>
          </a:xfrm>
          <a:prstGeom prst="rect">
            <a:avLst/>
          </a:prstGeom>
          <a:noFill/>
        </p:spPr>
        <p:txBody>
          <a:bodyPr wrap="square" rtlCol="0">
            <a:spAutoFit/>
          </a:bodyPr>
          <a:lstStyle/>
          <a:p>
            <a:r>
              <a:rPr lang="en-US" sz="1350" dirty="0"/>
              <a:t>regression loss</a:t>
            </a:r>
          </a:p>
        </p:txBody>
      </p:sp>
    </p:spTree>
    <p:extLst>
      <p:ext uri="{BB962C8B-B14F-4D97-AF65-F5344CB8AC3E}">
        <p14:creationId xmlns:p14="http://schemas.microsoft.com/office/powerpoint/2010/main" val="2462886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7" grpId="0" animBg="1"/>
      <p:bldP spid="8" grpId="0"/>
      <p:bldP spid="9" grpId="0" animBg="1"/>
      <p:bldP spid="10"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2A9E78-08DD-BF46-90AF-FD2994FF3F32}"/>
              </a:ext>
            </a:extLst>
          </p:cNvPr>
          <p:cNvSpPr>
            <a:spLocks noGrp="1"/>
          </p:cNvSpPr>
          <p:nvPr>
            <p:ph type="title"/>
          </p:nvPr>
        </p:nvSpPr>
        <p:spPr>
          <a:xfrm>
            <a:off x="138826" y="44040"/>
            <a:ext cx="8520600" cy="572700"/>
          </a:xfrm>
        </p:spPr>
        <p:txBody>
          <a:bodyPr/>
          <a:lstStyle/>
          <a:p>
            <a:r>
              <a:rPr lang="en-US" dirty="0"/>
              <a:t>Bounding box regression</a:t>
            </a:r>
          </a:p>
        </p:txBody>
      </p:sp>
      <p:sp>
        <p:nvSpPr>
          <p:cNvPr id="4" name="Rectangle 3">
            <a:extLst>
              <a:ext uri="{FF2B5EF4-FFF2-40B4-BE49-F238E27FC236}">
                <a16:creationId xmlns:a16="http://schemas.microsoft.com/office/drawing/2014/main" id="{830714F4-080B-F349-8444-FAC2AD7AE13C}"/>
              </a:ext>
            </a:extLst>
          </p:cNvPr>
          <p:cNvSpPr/>
          <p:nvPr/>
        </p:nvSpPr>
        <p:spPr bwMode="auto">
          <a:xfrm>
            <a:off x="3714750" y="1543050"/>
            <a:ext cx="2228850" cy="2800350"/>
          </a:xfrm>
          <a:prstGeom prst="rect">
            <a:avLst/>
          </a:prstGeom>
          <a:noFill/>
          <a:ln w="25400" cap="flat" cmpd="sng" algn="ctr">
            <a:solidFill>
              <a:srgbClr val="9900CC"/>
            </a:solidFill>
            <a:prstDash val="dash"/>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defTabSz="685800" eaLnBrk="0" fontAlgn="base" hangingPunct="0">
              <a:spcBef>
                <a:spcPct val="0"/>
              </a:spcBef>
              <a:spcAft>
                <a:spcPct val="0"/>
              </a:spcAft>
            </a:pPr>
            <a:endParaRPr lang="en-US" sz="1800" b="1">
              <a:solidFill>
                <a:schemeClr val="tx1"/>
              </a:solidFill>
              <a:latin typeface="Arial" charset="0"/>
              <a:cs typeface="Arial" charset="0"/>
            </a:endParaRPr>
          </a:p>
        </p:txBody>
      </p:sp>
      <p:sp>
        <p:nvSpPr>
          <p:cNvPr id="5" name="Rectangle 4">
            <a:extLst>
              <a:ext uri="{FF2B5EF4-FFF2-40B4-BE49-F238E27FC236}">
                <a16:creationId xmlns:a16="http://schemas.microsoft.com/office/drawing/2014/main" id="{62DBC2C1-4515-E44D-973A-EC1FD671A3D6}"/>
              </a:ext>
            </a:extLst>
          </p:cNvPr>
          <p:cNvSpPr/>
          <p:nvPr/>
        </p:nvSpPr>
        <p:spPr bwMode="auto">
          <a:xfrm>
            <a:off x="2600325" y="962799"/>
            <a:ext cx="2228850" cy="2800350"/>
          </a:xfrm>
          <a:prstGeom prst="rect">
            <a:avLst/>
          </a:prstGeom>
          <a:noFill/>
          <a:ln w="25400" cap="flat" cmpd="sng" algn="ctr">
            <a:solidFill>
              <a:schemeClr val="accent2"/>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defTabSz="685800" eaLnBrk="0" fontAlgn="base" hangingPunct="0">
              <a:spcBef>
                <a:spcPct val="0"/>
              </a:spcBef>
              <a:spcAft>
                <a:spcPct val="0"/>
              </a:spcAft>
            </a:pPr>
            <a:endParaRPr lang="en-US" sz="1800" b="1">
              <a:solidFill>
                <a:schemeClr val="tx1"/>
              </a:solidFill>
              <a:latin typeface="Arial" charset="0"/>
              <a:cs typeface="Arial" charset="0"/>
            </a:endParaRPr>
          </a:p>
        </p:txBody>
      </p:sp>
      <p:sp>
        <p:nvSpPr>
          <p:cNvPr id="6" name="Rectangle 5">
            <a:extLst>
              <a:ext uri="{FF2B5EF4-FFF2-40B4-BE49-F238E27FC236}">
                <a16:creationId xmlns:a16="http://schemas.microsoft.com/office/drawing/2014/main" id="{5B28A12D-0F50-4D48-BC01-5A430CAC6320}"/>
              </a:ext>
            </a:extLst>
          </p:cNvPr>
          <p:cNvSpPr/>
          <p:nvPr/>
        </p:nvSpPr>
        <p:spPr bwMode="auto">
          <a:xfrm>
            <a:off x="4057650" y="2286000"/>
            <a:ext cx="2228850" cy="2800350"/>
          </a:xfrm>
          <a:prstGeom prst="rect">
            <a:avLst/>
          </a:prstGeom>
          <a:noFill/>
          <a:ln w="25400" cap="flat" cmpd="sng" algn="ctr">
            <a:solidFill>
              <a:srgbClr val="FF0000"/>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defTabSz="685800" eaLnBrk="0" fontAlgn="base" hangingPunct="0">
              <a:spcBef>
                <a:spcPct val="0"/>
              </a:spcBef>
              <a:spcAft>
                <a:spcPct val="0"/>
              </a:spcAft>
            </a:pPr>
            <a:endParaRPr lang="en-US" sz="1800" b="1">
              <a:solidFill>
                <a:schemeClr val="tx1"/>
              </a:solidFill>
              <a:latin typeface="Arial" charset="0"/>
              <a:cs typeface="Arial" charset="0"/>
            </a:endParaRPr>
          </a:p>
        </p:txBody>
      </p:sp>
      <p:cxnSp>
        <p:nvCxnSpPr>
          <p:cNvPr id="8" name="Straight Arrow Connector 7">
            <a:extLst>
              <a:ext uri="{FF2B5EF4-FFF2-40B4-BE49-F238E27FC236}">
                <a16:creationId xmlns:a16="http://schemas.microsoft.com/office/drawing/2014/main" id="{9ABF55E8-41CC-5446-81C0-5E888B0AC653}"/>
              </a:ext>
            </a:extLst>
          </p:cNvPr>
          <p:cNvCxnSpPr>
            <a:cxnSpLocks/>
          </p:cNvCxnSpPr>
          <p:nvPr/>
        </p:nvCxnSpPr>
        <p:spPr bwMode="auto">
          <a:xfrm>
            <a:off x="3714750" y="1543050"/>
            <a:ext cx="357067" cy="733038"/>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9" name="Straight Arrow Connector 8">
            <a:extLst>
              <a:ext uri="{FF2B5EF4-FFF2-40B4-BE49-F238E27FC236}">
                <a16:creationId xmlns:a16="http://schemas.microsoft.com/office/drawing/2014/main" id="{6CE531D6-C0E5-E947-AE50-5DBA81F572BF}"/>
              </a:ext>
            </a:extLst>
          </p:cNvPr>
          <p:cNvCxnSpPr>
            <a:cxnSpLocks/>
          </p:cNvCxnSpPr>
          <p:nvPr/>
        </p:nvCxnSpPr>
        <p:spPr bwMode="auto">
          <a:xfrm flipH="1" flipV="1">
            <a:off x="2600325" y="957262"/>
            <a:ext cx="1114425" cy="585788"/>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11" name="TextBox 10">
            <a:extLst>
              <a:ext uri="{FF2B5EF4-FFF2-40B4-BE49-F238E27FC236}">
                <a16:creationId xmlns:a16="http://schemas.microsoft.com/office/drawing/2014/main" id="{3CD623DC-C7C6-FA47-82BB-285585FD48C4}"/>
              </a:ext>
            </a:extLst>
          </p:cNvPr>
          <p:cNvSpPr txBox="1"/>
          <p:nvPr/>
        </p:nvSpPr>
        <p:spPr>
          <a:xfrm>
            <a:off x="6000092" y="1371600"/>
            <a:ext cx="1771650" cy="923330"/>
          </a:xfrm>
          <a:prstGeom prst="rect">
            <a:avLst/>
          </a:prstGeom>
          <a:noFill/>
        </p:spPr>
        <p:txBody>
          <a:bodyPr wrap="square" rtlCol="0">
            <a:spAutoFit/>
          </a:bodyPr>
          <a:lstStyle/>
          <a:p>
            <a:r>
              <a:rPr lang="en-US" sz="1350" dirty="0"/>
              <a:t>Region proposal</a:t>
            </a:r>
          </a:p>
          <a:p>
            <a:r>
              <a:rPr lang="en-US" sz="1350" dirty="0"/>
              <a:t>(</a:t>
            </a:r>
            <a:r>
              <a:rPr lang="en-US" sz="1350" dirty="0" err="1"/>
              <a:t>a.k.a</a:t>
            </a:r>
            <a:r>
              <a:rPr lang="en-US" sz="1350" dirty="0"/>
              <a:t> default box, prior, reference, anchor)</a:t>
            </a:r>
          </a:p>
        </p:txBody>
      </p:sp>
      <p:sp>
        <p:nvSpPr>
          <p:cNvPr id="12" name="TextBox 11">
            <a:extLst>
              <a:ext uri="{FF2B5EF4-FFF2-40B4-BE49-F238E27FC236}">
                <a16:creationId xmlns:a16="http://schemas.microsoft.com/office/drawing/2014/main" id="{F89DF0E4-EE37-9A4C-8697-A3985637CC36}"/>
              </a:ext>
            </a:extLst>
          </p:cNvPr>
          <p:cNvSpPr txBox="1"/>
          <p:nvPr/>
        </p:nvSpPr>
        <p:spPr>
          <a:xfrm>
            <a:off x="3133725" y="683478"/>
            <a:ext cx="1483098" cy="300082"/>
          </a:xfrm>
          <a:prstGeom prst="rect">
            <a:avLst/>
          </a:prstGeom>
          <a:noFill/>
        </p:spPr>
        <p:txBody>
          <a:bodyPr wrap="none" rtlCol="0">
            <a:spAutoFit/>
          </a:bodyPr>
          <a:lstStyle/>
          <a:p>
            <a:r>
              <a:rPr lang="en-US" sz="1350" dirty="0"/>
              <a:t>Ground truth box</a:t>
            </a:r>
          </a:p>
        </p:txBody>
      </p:sp>
      <p:sp>
        <p:nvSpPr>
          <p:cNvPr id="13" name="TextBox 12">
            <a:extLst>
              <a:ext uri="{FF2B5EF4-FFF2-40B4-BE49-F238E27FC236}">
                <a16:creationId xmlns:a16="http://schemas.microsoft.com/office/drawing/2014/main" id="{EE54C3F4-0DE4-F646-8BF1-66359863E12D}"/>
              </a:ext>
            </a:extLst>
          </p:cNvPr>
          <p:cNvSpPr txBox="1"/>
          <p:nvPr/>
        </p:nvSpPr>
        <p:spPr>
          <a:xfrm flipH="1">
            <a:off x="6332332" y="2560030"/>
            <a:ext cx="1154318" cy="507831"/>
          </a:xfrm>
          <a:prstGeom prst="rect">
            <a:avLst/>
          </a:prstGeom>
          <a:noFill/>
        </p:spPr>
        <p:txBody>
          <a:bodyPr wrap="square" rtlCol="0">
            <a:spAutoFit/>
          </a:bodyPr>
          <a:lstStyle/>
          <a:p>
            <a:r>
              <a:rPr lang="en-US" sz="1350" dirty="0"/>
              <a:t>Predicted box</a:t>
            </a:r>
          </a:p>
        </p:txBody>
      </p:sp>
      <p:sp>
        <p:nvSpPr>
          <p:cNvPr id="14" name="TextBox 13">
            <a:extLst>
              <a:ext uri="{FF2B5EF4-FFF2-40B4-BE49-F238E27FC236}">
                <a16:creationId xmlns:a16="http://schemas.microsoft.com/office/drawing/2014/main" id="{DFF7F867-FEF4-2A46-BDA2-F2C69BDF8F26}"/>
              </a:ext>
            </a:extLst>
          </p:cNvPr>
          <p:cNvSpPr txBox="1"/>
          <p:nvPr/>
        </p:nvSpPr>
        <p:spPr>
          <a:xfrm>
            <a:off x="3414222" y="971551"/>
            <a:ext cx="1214928" cy="507831"/>
          </a:xfrm>
          <a:prstGeom prst="rect">
            <a:avLst/>
          </a:prstGeom>
          <a:noFill/>
        </p:spPr>
        <p:txBody>
          <a:bodyPr wrap="square" rtlCol="0">
            <a:spAutoFit/>
          </a:bodyPr>
          <a:lstStyle/>
          <a:p>
            <a:r>
              <a:rPr lang="en-US" sz="1350" dirty="0"/>
              <a:t>Target offset to predict*</a:t>
            </a:r>
          </a:p>
        </p:txBody>
      </p:sp>
      <p:sp>
        <p:nvSpPr>
          <p:cNvPr id="17" name="TextBox 16">
            <a:extLst>
              <a:ext uri="{FF2B5EF4-FFF2-40B4-BE49-F238E27FC236}">
                <a16:creationId xmlns:a16="http://schemas.microsoft.com/office/drawing/2014/main" id="{8BF31B46-7A87-8D48-8556-8AAAE92B8EA1}"/>
              </a:ext>
            </a:extLst>
          </p:cNvPr>
          <p:cNvSpPr txBox="1"/>
          <p:nvPr/>
        </p:nvSpPr>
        <p:spPr>
          <a:xfrm>
            <a:off x="3943350" y="1629802"/>
            <a:ext cx="911552" cy="507831"/>
          </a:xfrm>
          <a:prstGeom prst="rect">
            <a:avLst/>
          </a:prstGeom>
          <a:noFill/>
        </p:spPr>
        <p:txBody>
          <a:bodyPr wrap="square" rtlCol="0">
            <a:spAutoFit/>
          </a:bodyPr>
          <a:lstStyle/>
          <a:p>
            <a:r>
              <a:rPr lang="en-US" sz="1350" dirty="0"/>
              <a:t>Predicted offset</a:t>
            </a:r>
          </a:p>
        </p:txBody>
      </p:sp>
      <p:cxnSp>
        <p:nvCxnSpPr>
          <p:cNvPr id="18" name="Straight Arrow Connector 17">
            <a:extLst>
              <a:ext uri="{FF2B5EF4-FFF2-40B4-BE49-F238E27FC236}">
                <a16:creationId xmlns:a16="http://schemas.microsoft.com/office/drawing/2014/main" id="{B8A80AC4-0383-8040-AF13-8FC1DBEF24ED}"/>
              </a:ext>
            </a:extLst>
          </p:cNvPr>
          <p:cNvCxnSpPr>
            <a:cxnSpLocks/>
          </p:cNvCxnSpPr>
          <p:nvPr/>
        </p:nvCxnSpPr>
        <p:spPr bwMode="auto">
          <a:xfrm>
            <a:off x="2639241" y="1020456"/>
            <a:ext cx="1418409" cy="1255633"/>
          </a:xfrm>
          <a:prstGeom prst="straightConnector1">
            <a:avLst/>
          </a:prstGeom>
          <a:solidFill>
            <a:schemeClr val="accent1"/>
          </a:solidFill>
          <a:ln w="25400" cap="flat" cmpd="sng" algn="ctr">
            <a:solidFill>
              <a:srgbClr val="FF0000"/>
            </a:solidFill>
            <a:prstDash val="dash"/>
            <a:round/>
            <a:headEnd type="none" w="med" len="med"/>
            <a:tailEnd type="none"/>
          </a:ln>
          <a:effectLst/>
        </p:spPr>
      </p:cxnSp>
      <p:sp>
        <p:nvSpPr>
          <p:cNvPr id="22" name="TextBox 21">
            <a:extLst>
              <a:ext uri="{FF2B5EF4-FFF2-40B4-BE49-F238E27FC236}">
                <a16:creationId xmlns:a16="http://schemas.microsoft.com/office/drawing/2014/main" id="{5D936FE9-3175-914B-8FC1-E374AD4697EB}"/>
              </a:ext>
            </a:extLst>
          </p:cNvPr>
          <p:cNvSpPr txBox="1"/>
          <p:nvPr/>
        </p:nvSpPr>
        <p:spPr>
          <a:xfrm>
            <a:off x="2867866" y="1676526"/>
            <a:ext cx="550151" cy="300082"/>
          </a:xfrm>
          <a:prstGeom prst="rect">
            <a:avLst/>
          </a:prstGeom>
          <a:noFill/>
        </p:spPr>
        <p:txBody>
          <a:bodyPr wrap="none" rtlCol="0">
            <a:spAutoFit/>
          </a:bodyPr>
          <a:lstStyle/>
          <a:p>
            <a:r>
              <a:rPr lang="en-US" sz="1350" dirty="0"/>
              <a:t>Loss</a:t>
            </a:r>
          </a:p>
        </p:txBody>
      </p:sp>
      <p:sp>
        <p:nvSpPr>
          <p:cNvPr id="31" name="TextBox 30">
            <a:extLst>
              <a:ext uri="{FF2B5EF4-FFF2-40B4-BE49-F238E27FC236}">
                <a16:creationId xmlns:a16="http://schemas.microsoft.com/office/drawing/2014/main" id="{00ED52CC-7CD2-5543-8F73-1150A22FB490}"/>
              </a:ext>
            </a:extLst>
          </p:cNvPr>
          <p:cNvSpPr txBox="1"/>
          <p:nvPr/>
        </p:nvSpPr>
        <p:spPr>
          <a:xfrm>
            <a:off x="1600200" y="3771901"/>
            <a:ext cx="2114550" cy="507831"/>
          </a:xfrm>
          <a:prstGeom prst="rect">
            <a:avLst/>
          </a:prstGeom>
          <a:noFill/>
        </p:spPr>
        <p:txBody>
          <a:bodyPr wrap="square" rtlCol="0">
            <a:spAutoFit/>
          </a:bodyPr>
          <a:lstStyle/>
          <a:p>
            <a:r>
              <a:rPr lang="en-US" sz="1350" dirty="0"/>
              <a:t>*Typically in transformed, normalized coordinates</a:t>
            </a:r>
          </a:p>
        </p:txBody>
      </p:sp>
    </p:spTree>
    <p:extLst>
      <p:ext uri="{BB962C8B-B14F-4D97-AF65-F5344CB8AC3E}">
        <p14:creationId xmlns:p14="http://schemas.microsoft.com/office/powerpoint/2010/main" val="2459356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11" grpId="0"/>
      <p:bldP spid="13" grpId="0"/>
      <p:bldP spid="14" grpId="0"/>
      <p:bldP spid="17" grpId="0"/>
      <p:bldP spid="22" grpId="0"/>
      <p:bldP spid="31"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sp>
        <p:nvSpPr>
          <p:cNvPr id="400" name="Shape 400"/>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a:t>Result compare</a:t>
            </a:r>
          </a:p>
        </p:txBody>
      </p:sp>
      <p:sp>
        <p:nvSpPr>
          <p:cNvPr id="401" name="Shape 401"/>
          <p:cNvSpPr txBox="1">
            <a:spLocks noGrp="1"/>
          </p:cNvSpPr>
          <p:nvPr>
            <p:ph type="body" idx="1"/>
          </p:nvPr>
        </p:nvSpPr>
        <p:spPr>
          <a:xfrm>
            <a:off x="311700" y="1152475"/>
            <a:ext cx="8520600" cy="3877500"/>
          </a:xfrm>
          <a:prstGeom prst="rect">
            <a:avLst/>
          </a:prstGeom>
        </p:spPr>
        <p:txBody>
          <a:bodyPr lIns="91425" tIns="91425" rIns="91425" bIns="91425" anchor="t" anchorCtr="0">
            <a:noAutofit/>
          </a:bodyPr>
          <a:lstStyle/>
          <a:p>
            <a:pPr lvl="0" rtl="0">
              <a:spcBef>
                <a:spcPts val="0"/>
              </a:spcBef>
              <a:buNone/>
            </a:pPr>
            <a:endParaRPr/>
          </a:p>
          <a:p>
            <a:pPr lvl="0" rtl="0">
              <a:spcBef>
                <a:spcPts val="0"/>
              </a:spcBef>
              <a:buNone/>
            </a:pPr>
            <a:endParaRPr/>
          </a:p>
          <a:p>
            <a:pPr lvl="0" rtl="0">
              <a:spcBef>
                <a:spcPts val="0"/>
              </a:spcBef>
              <a:buNone/>
            </a:pPr>
            <a:endParaRPr/>
          </a:p>
          <a:p>
            <a:pPr lvl="0" rtl="0">
              <a:spcBef>
                <a:spcPts val="0"/>
              </a:spcBef>
              <a:buNone/>
            </a:pPr>
            <a:endParaRPr/>
          </a:p>
          <a:p>
            <a:pPr lvl="0" rtl="0">
              <a:spcBef>
                <a:spcPts val="0"/>
              </a:spcBef>
              <a:buNone/>
            </a:pPr>
            <a:endParaRPr/>
          </a:p>
          <a:p>
            <a:pPr lvl="0" rtl="0">
              <a:spcBef>
                <a:spcPts val="0"/>
              </a:spcBef>
              <a:spcAft>
                <a:spcPts val="0"/>
              </a:spcAft>
              <a:buNone/>
            </a:pPr>
            <a:endParaRPr sz="1400">
              <a:solidFill>
                <a:srgbClr val="000000"/>
              </a:solidFill>
              <a:latin typeface="Arial"/>
              <a:ea typeface="Arial"/>
              <a:cs typeface="Arial"/>
              <a:sym typeface="Arial"/>
            </a:endParaRPr>
          </a:p>
          <a:p>
            <a:pPr lvl="0" rtl="0">
              <a:spcBef>
                <a:spcPts val="0"/>
              </a:spcBef>
              <a:spcAft>
                <a:spcPts val="0"/>
              </a:spcAft>
              <a:buNone/>
            </a:pPr>
            <a:r>
              <a:rPr lang="en" sz="1400">
                <a:solidFill>
                  <a:srgbClr val="000000"/>
                </a:solidFill>
                <a:latin typeface="Arial"/>
                <a:ea typeface="Arial"/>
                <a:cs typeface="Arial"/>
                <a:sym typeface="Arial"/>
              </a:rPr>
              <a:t>		Trained using VGG 16  on Pascal VOC 2007 dataset </a:t>
            </a:r>
          </a:p>
          <a:p>
            <a:pPr lvl="0" rtl="0">
              <a:spcBef>
                <a:spcPts val="0"/>
              </a:spcBef>
              <a:spcAft>
                <a:spcPts val="0"/>
              </a:spcAft>
              <a:buNone/>
            </a:pPr>
            <a:r>
              <a:rPr lang="en" sz="1400">
                <a:solidFill>
                  <a:srgbClr val="000000"/>
                </a:solidFill>
                <a:latin typeface="Arial"/>
                <a:ea typeface="Arial"/>
                <a:cs typeface="Arial"/>
                <a:sym typeface="Arial"/>
              </a:rPr>
              <a:t>		Not including proposal time</a:t>
            </a:r>
          </a:p>
          <a:p>
            <a:pPr lvl="0" rtl="0">
              <a:spcBef>
                <a:spcPts val="0"/>
              </a:spcBef>
              <a:spcAft>
                <a:spcPts val="0"/>
              </a:spcAft>
              <a:buNone/>
            </a:pPr>
            <a:endParaRPr sz="1400">
              <a:solidFill>
                <a:srgbClr val="000000"/>
              </a:solidFill>
              <a:latin typeface="Arial"/>
              <a:ea typeface="Arial"/>
              <a:cs typeface="Arial"/>
              <a:sym typeface="Arial"/>
            </a:endParaRPr>
          </a:p>
          <a:p>
            <a:pPr lvl="0" rtl="0">
              <a:spcBef>
                <a:spcPts val="0"/>
              </a:spcBef>
              <a:spcAft>
                <a:spcPts val="0"/>
              </a:spcAft>
              <a:buNone/>
            </a:pPr>
            <a:r>
              <a:rPr lang="en" sz="1400">
                <a:solidFill>
                  <a:srgbClr val="000000"/>
                </a:solidFill>
                <a:latin typeface="Arial"/>
                <a:ea typeface="Arial"/>
                <a:cs typeface="Arial"/>
                <a:sym typeface="Arial"/>
              </a:rPr>
              <a:t>Source: R. Girshick</a:t>
            </a:r>
          </a:p>
          <a:p>
            <a:pPr lvl="0" rtl="0">
              <a:spcBef>
                <a:spcPts val="0"/>
              </a:spcBef>
              <a:buNone/>
            </a:pPr>
            <a:endParaRPr/>
          </a:p>
        </p:txBody>
      </p:sp>
      <p:graphicFrame>
        <p:nvGraphicFramePr>
          <p:cNvPr id="402" name="Shape 402"/>
          <p:cNvGraphicFramePr/>
          <p:nvPr/>
        </p:nvGraphicFramePr>
        <p:xfrm>
          <a:off x="952500" y="1428750"/>
          <a:ext cx="7239000" cy="2377260"/>
        </p:xfrm>
        <a:graphic>
          <a:graphicData uri="http://schemas.openxmlformats.org/drawingml/2006/table">
            <a:tbl>
              <a:tblPr>
                <a:noFill/>
                <a:tableStyleId>{E75702C1-04D6-406C-84EB-71538CC96850}</a:tableStyleId>
              </a:tblPr>
              <a:tblGrid>
                <a:gridCol w="2413000">
                  <a:extLst>
                    <a:ext uri="{9D8B030D-6E8A-4147-A177-3AD203B41FA5}">
                      <a16:colId xmlns:a16="http://schemas.microsoft.com/office/drawing/2014/main" val="20000"/>
                    </a:ext>
                  </a:extLst>
                </a:gridCol>
                <a:gridCol w="2413000">
                  <a:extLst>
                    <a:ext uri="{9D8B030D-6E8A-4147-A177-3AD203B41FA5}">
                      <a16:colId xmlns:a16="http://schemas.microsoft.com/office/drawing/2014/main" val="20001"/>
                    </a:ext>
                  </a:extLst>
                </a:gridCol>
                <a:gridCol w="2413000">
                  <a:extLst>
                    <a:ext uri="{9D8B030D-6E8A-4147-A177-3AD203B41FA5}">
                      <a16:colId xmlns:a16="http://schemas.microsoft.com/office/drawing/2014/main" val="20002"/>
                    </a:ext>
                  </a:extLst>
                </a:gridCol>
              </a:tblGrid>
              <a:tr h="381000">
                <a:tc>
                  <a:txBody>
                    <a:bodyPr/>
                    <a:lstStyle/>
                    <a:p>
                      <a:pPr lvl="0">
                        <a:spcBef>
                          <a:spcPts val="0"/>
                        </a:spcBef>
                        <a:buNone/>
                      </a:pPr>
                      <a:endParaRPr/>
                    </a:p>
                  </a:txBody>
                  <a:tcPr marL="91425" marR="91425" marT="91425" marB="91425"/>
                </a:tc>
                <a:tc>
                  <a:txBody>
                    <a:bodyPr/>
                    <a:lstStyle/>
                    <a:p>
                      <a:pPr lvl="0">
                        <a:spcBef>
                          <a:spcPts val="0"/>
                        </a:spcBef>
                        <a:buNone/>
                      </a:pPr>
                      <a:r>
                        <a:rPr lang="en"/>
                        <a:t>Fast R-CNN</a:t>
                      </a:r>
                    </a:p>
                  </a:txBody>
                  <a:tcPr marL="91425" marR="91425" marT="91425" marB="91425"/>
                </a:tc>
                <a:tc>
                  <a:txBody>
                    <a:bodyPr/>
                    <a:lstStyle/>
                    <a:p>
                      <a:pPr lvl="0">
                        <a:spcBef>
                          <a:spcPts val="0"/>
                        </a:spcBef>
                        <a:buNone/>
                      </a:pPr>
                      <a:r>
                        <a:rPr lang="en"/>
                        <a:t>R-CNN</a:t>
                      </a:r>
                    </a:p>
                  </a:txBody>
                  <a:tcPr marL="91425" marR="91425" marT="91425" marB="91425"/>
                </a:tc>
                <a:extLst>
                  <a:ext uri="{0D108BD9-81ED-4DB2-BD59-A6C34878D82A}">
                    <a16:rowId xmlns:a16="http://schemas.microsoft.com/office/drawing/2014/main" val="10000"/>
                  </a:ext>
                </a:extLst>
              </a:tr>
              <a:tr h="381000">
                <a:tc>
                  <a:txBody>
                    <a:bodyPr/>
                    <a:lstStyle/>
                    <a:p>
                      <a:pPr lvl="0">
                        <a:spcBef>
                          <a:spcPts val="0"/>
                        </a:spcBef>
                        <a:buNone/>
                      </a:pPr>
                      <a:r>
                        <a:rPr lang="en"/>
                        <a:t>Train time (h)</a:t>
                      </a:r>
                    </a:p>
                  </a:txBody>
                  <a:tcPr marL="91425" marR="91425" marT="91425" marB="91425"/>
                </a:tc>
                <a:tc>
                  <a:txBody>
                    <a:bodyPr/>
                    <a:lstStyle/>
                    <a:p>
                      <a:pPr lvl="0">
                        <a:spcBef>
                          <a:spcPts val="0"/>
                        </a:spcBef>
                        <a:buNone/>
                      </a:pPr>
                      <a:r>
                        <a:rPr lang="en"/>
                        <a:t>9.5</a:t>
                      </a:r>
                    </a:p>
                  </a:txBody>
                  <a:tcPr marL="91425" marR="91425" marT="91425" marB="91425"/>
                </a:tc>
                <a:tc>
                  <a:txBody>
                    <a:bodyPr/>
                    <a:lstStyle/>
                    <a:p>
                      <a:pPr lvl="0">
                        <a:spcBef>
                          <a:spcPts val="0"/>
                        </a:spcBef>
                        <a:buNone/>
                      </a:pPr>
                      <a:r>
                        <a:rPr lang="en"/>
                        <a:t>84</a:t>
                      </a:r>
                    </a:p>
                  </a:txBody>
                  <a:tcPr marL="91425" marR="91425" marT="91425" marB="91425"/>
                </a:tc>
                <a:extLst>
                  <a:ext uri="{0D108BD9-81ED-4DB2-BD59-A6C34878D82A}">
                    <a16:rowId xmlns:a16="http://schemas.microsoft.com/office/drawing/2014/main" val="10001"/>
                  </a:ext>
                </a:extLst>
              </a:tr>
              <a:tr h="381000">
                <a:tc>
                  <a:txBody>
                    <a:bodyPr/>
                    <a:lstStyle/>
                    <a:p>
                      <a:pPr lvl="0">
                        <a:spcBef>
                          <a:spcPts val="0"/>
                        </a:spcBef>
                        <a:buNone/>
                      </a:pPr>
                      <a:r>
                        <a:rPr lang="en"/>
                        <a:t>-speedup</a:t>
                      </a:r>
                    </a:p>
                  </a:txBody>
                  <a:tcPr marL="91425" marR="91425" marT="91425" marB="91425"/>
                </a:tc>
                <a:tc>
                  <a:txBody>
                    <a:bodyPr/>
                    <a:lstStyle/>
                    <a:p>
                      <a:pPr lvl="0">
                        <a:spcBef>
                          <a:spcPts val="0"/>
                        </a:spcBef>
                        <a:buNone/>
                      </a:pPr>
                      <a:r>
                        <a:rPr lang="en"/>
                        <a:t>8.8x</a:t>
                      </a:r>
                    </a:p>
                  </a:txBody>
                  <a:tcPr marL="91425" marR="91425" marT="91425" marB="91425"/>
                </a:tc>
                <a:tc>
                  <a:txBody>
                    <a:bodyPr/>
                    <a:lstStyle/>
                    <a:p>
                      <a:pPr lvl="0">
                        <a:spcBef>
                          <a:spcPts val="0"/>
                        </a:spcBef>
                        <a:buNone/>
                      </a:pPr>
                      <a:r>
                        <a:rPr lang="en"/>
                        <a:t>1x</a:t>
                      </a:r>
                    </a:p>
                  </a:txBody>
                  <a:tcPr marL="91425" marR="91425" marT="91425" marB="91425"/>
                </a:tc>
                <a:extLst>
                  <a:ext uri="{0D108BD9-81ED-4DB2-BD59-A6C34878D82A}">
                    <a16:rowId xmlns:a16="http://schemas.microsoft.com/office/drawing/2014/main" val="10002"/>
                  </a:ext>
                </a:extLst>
              </a:tr>
              <a:tr h="381000">
                <a:tc>
                  <a:txBody>
                    <a:bodyPr/>
                    <a:lstStyle/>
                    <a:p>
                      <a:pPr lvl="0">
                        <a:spcBef>
                          <a:spcPts val="0"/>
                        </a:spcBef>
                        <a:buNone/>
                      </a:pPr>
                      <a:r>
                        <a:rPr lang="en"/>
                        <a:t>Test time/image</a:t>
                      </a:r>
                    </a:p>
                  </a:txBody>
                  <a:tcPr marL="91425" marR="91425" marT="91425" marB="91425"/>
                </a:tc>
                <a:tc>
                  <a:txBody>
                    <a:bodyPr/>
                    <a:lstStyle/>
                    <a:p>
                      <a:pPr lvl="0">
                        <a:spcBef>
                          <a:spcPts val="0"/>
                        </a:spcBef>
                        <a:buNone/>
                      </a:pPr>
                      <a:r>
                        <a:rPr lang="en"/>
                        <a:t>0.32s </a:t>
                      </a:r>
                    </a:p>
                  </a:txBody>
                  <a:tcPr marL="91425" marR="91425" marT="91425" marB="91425"/>
                </a:tc>
                <a:tc>
                  <a:txBody>
                    <a:bodyPr/>
                    <a:lstStyle/>
                    <a:p>
                      <a:pPr lvl="0">
                        <a:spcBef>
                          <a:spcPts val="0"/>
                        </a:spcBef>
                        <a:buNone/>
                      </a:pPr>
                      <a:r>
                        <a:rPr lang="en"/>
                        <a:t>47.00 s</a:t>
                      </a:r>
                    </a:p>
                  </a:txBody>
                  <a:tcPr marL="91425" marR="91425" marT="91425" marB="91425"/>
                </a:tc>
                <a:extLst>
                  <a:ext uri="{0D108BD9-81ED-4DB2-BD59-A6C34878D82A}">
                    <a16:rowId xmlns:a16="http://schemas.microsoft.com/office/drawing/2014/main" val="10003"/>
                  </a:ext>
                </a:extLst>
              </a:tr>
              <a:tr h="381000">
                <a:tc>
                  <a:txBody>
                    <a:bodyPr/>
                    <a:lstStyle/>
                    <a:p>
                      <a:pPr lvl="0">
                        <a:spcBef>
                          <a:spcPts val="0"/>
                        </a:spcBef>
                        <a:buNone/>
                      </a:pPr>
                      <a:r>
                        <a:rPr lang="en"/>
                        <a:t>-test speedup</a:t>
                      </a:r>
                    </a:p>
                  </a:txBody>
                  <a:tcPr marL="91425" marR="91425" marT="91425" marB="91425"/>
                </a:tc>
                <a:tc>
                  <a:txBody>
                    <a:bodyPr/>
                    <a:lstStyle/>
                    <a:p>
                      <a:pPr lvl="0">
                        <a:spcBef>
                          <a:spcPts val="0"/>
                        </a:spcBef>
                        <a:buNone/>
                      </a:pPr>
                      <a:r>
                        <a:rPr lang="en"/>
                        <a:t>146x</a:t>
                      </a:r>
                    </a:p>
                  </a:txBody>
                  <a:tcPr marL="91425" marR="91425" marT="91425" marB="91425"/>
                </a:tc>
                <a:tc>
                  <a:txBody>
                    <a:bodyPr/>
                    <a:lstStyle/>
                    <a:p>
                      <a:pPr lvl="0">
                        <a:spcBef>
                          <a:spcPts val="0"/>
                        </a:spcBef>
                        <a:buNone/>
                      </a:pPr>
                      <a:r>
                        <a:rPr lang="en"/>
                        <a:t>1x</a:t>
                      </a:r>
                    </a:p>
                  </a:txBody>
                  <a:tcPr marL="91425" marR="91425" marT="91425" marB="91425"/>
                </a:tc>
                <a:extLst>
                  <a:ext uri="{0D108BD9-81ED-4DB2-BD59-A6C34878D82A}">
                    <a16:rowId xmlns:a16="http://schemas.microsoft.com/office/drawing/2014/main" val="10004"/>
                  </a:ext>
                </a:extLst>
              </a:tr>
              <a:tr h="381000">
                <a:tc>
                  <a:txBody>
                    <a:bodyPr/>
                    <a:lstStyle/>
                    <a:p>
                      <a:pPr lvl="0">
                        <a:spcBef>
                          <a:spcPts val="0"/>
                        </a:spcBef>
                        <a:buNone/>
                      </a:pPr>
                      <a:r>
                        <a:rPr lang="en"/>
                        <a:t>mAP</a:t>
                      </a:r>
                    </a:p>
                  </a:txBody>
                  <a:tcPr marL="91425" marR="91425" marT="91425" marB="91425"/>
                </a:tc>
                <a:tc>
                  <a:txBody>
                    <a:bodyPr/>
                    <a:lstStyle/>
                    <a:p>
                      <a:pPr lvl="0">
                        <a:spcBef>
                          <a:spcPts val="0"/>
                        </a:spcBef>
                        <a:buNone/>
                      </a:pPr>
                      <a:r>
                        <a:rPr lang="en"/>
                        <a:t>66.9</a:t>
                      </a:r>
                    </a:p>
                  </a:txBody>
                  <a:tcPr marL="91425" marR="91425" marT="91425" marB="91425"/>
                </a:tc>
                <a:tc>
                  <a:txBody>
                    <a:bodyPr/>
                    <a:lstStyle/>
                    <a:p>
                      <a:pPr lvl="0">
                        <a:spcBef>
                          <a:spcPts val="0"/>
                        </a:spcBef>
                        <a:buNone/>
                      </a:pPr>
                      <a:r>
                        <a:rPr lang="en"/>
                        <a:t>66</a:t>
                      </a:r>
                    </a:p>
                  </a:txBody>
                  <a:tcPr marL="91425" marR="91425" marT="91425" marB="91425"/>
                </a:tc>
                <a:extLst>
                  <a:ext uri="{0D108BD9-81ED-4DB2-BD59-A6C34878D82A}">
                    <a16:rowId xmlns:a16="http://schemas.microsoft.com/office/drawing/2014/main" val="10005"/>
                  </a:ext>
                </a:extLst>
              </a:tr>
            </a:tbl>
          </a:graphicData>
        </a:graphic>
      </p:graphicFrame>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06"/>
        <p:cNvGrpSpPr/>
        <p:nvPr/>
      </p:nvGrpSpPr>
      <p:grpSpPr>
        <a:xfrm>
          <a:off x="0" y="0"/>
          <a:ext cx="0" cy="0"/>
          <a:chOff x="0" y="0"/>
          <a:chExt cx="0" cy="0"/>
        </a:xfrm>
      </p:grpSpPr>
      <p:sp>
        <p:nvSpPr>
          <p:cNvPr id="407" name="Shape 407"/>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a:t>Result compare</a:t>
            </a:r>
          </a:p>
        </p:txBody>
      </p:sp>
      <p:sp>
        <p:nvSpPr>
          <p:cNvPr id="408" name="Shape 408"/>
          <p:cNvSpPr txBox="1">
            <a:spLocks noGrp="1"/>
          </p:cNvSpPr>
          <p:nvPr>
            <p:ph type="body" idx="1"/>
          </p:nvPr>
        </p:nvSpPr>
        <p:spPr>
          <a:xfrm>
            <a:off x="311700" y="1152475"/>
            <a:ext cx="8520600" cy="3416400"/>
          </a:xfrm>
          <a:prstGeom prst="rect">
            <a:avLst/>
          </a:prstGeom>
        </p:spPr>
        <p:txBody>
          <a:bodyPr lIns="91425" tIns="91425" rIns="91425" bIns="91425" anchor="t" anchorCtr="0">
            <a:noAutofit/>
          </a:bodyPr>
          <a:lstStyle/>
          <a:p>
            <a:pPr lvl="0">
              <a:spcBef>
                <a:spcPts val="0"/>
              </a:spcBef>
              <a:buNone/>
            </a:pPr>
            <a:endParaRPr/>
          </a:p>
          <a:p>
            <a:pPr lvl="0">
              <a:spcBef>
                <a:spcPts val="0"/>
              </a:spcBef>
              <a:buNone/>
            </a:pPr>
            <a:endParaRPr/>
          </a:p>
          <a:p>
            <a:pPr lvl="0">
              <a:spcBef>
                <a:spcPts val="0"/>
              </a:spcBef>
              <a:buNone/>
            </a:pPr>
            <a:endParaRPr/>
          </a:p>
          <a:p>
            <a:pPr lvl="0">
              <a:spcBef>
                <a:spcPts val="0"/>
              </a:spcBef>
              <a:buNone/>
            </a:pPr>
            <a:endParaRPr/>
          </a:p>
          <a:p>
            <a:pPr lvl="0">
              <a:spcBef>
                <a:spcPts val="0"/>
              </a:spcBef>
              <a:buNone/>
            </a:pPr>
            <a:endParaRPr/>
          </a:p>
          <a:p>
            <a:pPr lvl="0">
              <a:spcBef>
                <a:spcPts val="0"/>
              </a:spcBef>
              <a:buNone/>
            </a:pPr>
            <a:endParaRPr/>
          </a:p>
          <a:p>
            <a:pPr lvl="0">
              <a:spcBef>
                <a:spcPts val="0"/>
              </a:spcBef>
              <a:buNone/>
            </a:pPr>
            <a:endParaRPr/>
          </a:p>
          <a:p>
            <a:pPr lvl="0" rtl="0">
              <a:spcBef>
                <a:spcPts val="0"/>
              </a:spcBef>
              <a:spcAft>
                <a:spcPts val="0"/>
              </a:spcAft>
              <a:buNone/>
            </a:pPr>
            <a:r>
              <a:rPr lang="en" sz="1400">
                <a:solidFill>
                  <a:srgbClr val="000000"/>
                </a:solidFill>
                <a:latin typeface="Arial"/>
                <a:ea typeface="Arial"/>
                <a:cs typeface="Arial"/>
                <a:sym typeface="Arial"/>
              </a:rPr>
              <a:t>Source: cs231 standford</a:t>
            </a:r>
          </a:p>
        </p:txBody>
      </p:sp>
      <p:graphicFrame>
        <p:nvGraphicFramePr>
          <p:cNvPr id="409" name="Shape 409"/>
          <p:cNvGraphicFramePr/>
          <p:nvPr/>
        </p:nvGraphicFramePr>
        <p:xfrm>
          <a:off x="952500" y="1428750"/>
          <a:ext cx="7239000" cy="1981050"/>
        </p:xfrm>
        <a:graphic>
          <a:graphicData uri="http://schemas.openxmlformats.org/drawingml/2006/table">
            <a:tbl>
              <a:tblPr>
                <a:noFill/>
                <a:tableStyleId>{E75702C1-04D6-406C-84EB-71538CC96850}</a:tableStyleId>
              </a:tblPr>
              <a:tblGrid>
                <a:gridCol w="2547475">
                  <a:extLst>
                    <a:ext uri="{9D8B030D-6E8A-4147-A177-3AD203B41FA5}">
                      <a16:colId xmlns:a16="http://schemas.microsoft.com/office/drawing/2014/main" val="20000"/>
                    </a:ext>
                  </a:extLst>
                </a:gridCol>
                <a:gridCol w="2278525">
                  <a:extLst>
                    <a:ext uri="{9D8B030D-6E8A-4147-A177-3AD203B41FA5}">
                      <a16:colId xmlns:a16="http://schemas.microsoft.com/office/drawing/2014/main" val="20001"/>
                    </a:ext>
                  </a:extLst>
                </a:gridCol>
                <a:gridCol w="2413000">
                  <a:extLst>
                    <a:ext uri="{9D8B030D-6E8A-4147-A177-3AD203B41FA5}">
                      <a16:colId xmlns:a16="http://schemas.microsoft.com/office/drawing/2014/main" val="20002"/>
                    </a:ext>
                  </a:extLst>
                </a:gridCol>
              </a:tblGrid>
              <a:tr h="381000">
                <a:tc>
                  <a:txBody>
                    <a:bodyPr/>
                    <a:lstStyle/>
                    <a:p>
                      <a:pPr lvl="0" rtl="0">
                        <a:spcBef>
                          <a:spcPts val="0"/>
                        </a:spcBef>
                        <a:buNone/>
                      </a:pPr>
                      <a:endParaRPr/>
                    </a:p>
                  </a:txBody>
                  <a:tcPr marL="91425" marR="91425" marT="91425" marB="91425"/>
                </a:tc>
                <a:tc>
                  <a:txBody>
                    <a:bodyPr/>
                    <a:lstStyle/>
                    <a:p>
                      <a:pPr lvl="0" rtl="0">
                        <a:spcBef>
                          <a:spcPts val="0"/>
                        </a:spcBef>
                        <a:buNone/>
                      </a:pPr>
                      <a:r>
                        <a:rPr lang="en"/>
                        <a:t>Fast R-CNN</a:t>
                      </a:r>
                    </a:p>
                  </a:txBody>
                  <a:tcPr marL="91425" marR="91425" marT="91425" marB="91425"/>
                </a:tc>
                <a:tc>
                  <a:txBody>
                    <a:bodyPr/>
                    <a:lstStyle/>
                    <a:p>
                      <a:pPr lvl="0" rtl="0">
                        <a:spcBef>
                          <a:spcPts val="0"/>
                        </a:spcBef>
                        <a:buNone/>
                      </a:pPr>
                      <a:r>
                        <a:rPr lang="en"/>
                        <a:t>R-CNN</a:t>
                      </a:r>
                    </a:p>
                  </a:txBody>
                  <a:tcPr marL="91425" marR="91425" marT="91425" marB="91425"/>
                </a:tc>
                <a:extLst>
                  <a:ext uri="{0D108BD9-81ED-4DB2-BD59-A6C34878D82A}">
                    <a16:rowId xmlns:a16="http://schemas.microsoft.com/office/drawing/2014/main" val="10000"/>
                  </a:ext>
                </a:extLst>
              </a:tr>
              <a:tr h="381000">
                <a:tc>
                  <a:txBody>
                    <a:bodyPr/>
                    <a:lstStyle/>
                    <a:p>
                      <a:pPr lvl="0" rtl="0">
                        <a:spcBef>
                          <a:spcPts val="0"/>
                        </a:spcBef>
                        <a:buNone/>
                      </a:pPr>
                      <a:r>
                        <a:rPr lang="en"/>
                        <a:t>Test time/image</a:t>
                      </a:r>
                    </a:p>
                  </a:txBody>
                  <a:tcPr marL="91425" marR="91425" marT="91425" marB="91425"/>
                </a:tc>
                <a:tc>
                  <a:txBody>
                    <a:bodyPr/>
                    <a:lstStyle/>
                    <a:p>
                      <a:pPr lvl="0" rtl="0">
                        <a:spcBef>
                          <a:spcPts val="0"/>
                        </a:spcBef>
                        <a:buNone/>
                      </a:pPr>
                      <a:r>
                        <a:rPr lang="en"/>
                        <a:t>0.32s </a:t>
                      </a:r>
                    </a:p>
                  </a:txBody>
                  <a:tcPr marL="91425" marR="91425" marT="91425" marB="91425"/>
                </a:tc>
                <a:tc>
                  <a:txBody>
                    <a:bodyPr/>
                    <a:lstStyle/>
                    <a:p>
                      <a:pPr lvl="0" rtl="0">
                        <a:spcBef>
                          <a:spcPts val="0"/>
                        </a:spcBef>
                        <a:buNone/>
                      </a:pPr>
                      <a:r>
                        <a:rPr lang="en"/>
                        <a:t>47.00 s</a:t>
                      </a:r>
                    </a:p>
                  </a:txBody>
                  <a:tcPr marL="91425" marR="91425" marT="91425" marB="91425"/>
                </a:tc>
                <a:extLst>
                  <a:ext uri="{0D108BD9-81ED-4DB2-BD59-A6C34878D82A}">
                    <a16:rowId xmlns:a16="http://schemas.microsoft.com/office/drawing/2014/main" val="10001"/>
                  </a:ext>
                </a:extLst>
              </a:tr>
              <a:tr h="381000">
                <a:tc>
                  <a:txBody>
                    <a:bodyPr/>
                    <a:lstStyle/>
                    <a:p>
                      <a:pPr lvl="0" rtl="0">
                        <a:spcBef>
                          <a:spcPts val="0"/>
                        </a:spcBef>
                        <a:buNone/>
                      </a:pPr>
                      <a:r>
                        <a:rPr lang="en"/>
                        <a:t>-test speedup</a:t>
                      </a:r>
                    </a:p>
                  </a:txBody>
                  <a:tcPr marL="91425" marR="91425" marT="91425" marB="91425"/>
                </a:tc>
                <a:tc>
                  <a:txBody>
                    <a:bodyPr/>
                    <a:lstStyle/>
                    <a:p>
                      <a:pPr lvl="0" rtl="0">
                        <a:spcBef>
                          <a:spcPts val="0"/>
                        </a:spcBef>
                        <a:buNone/>
                      </a:pPr>
                      <a:r>
                        <a:rPr lang="en"/>
                        <a:t>146x</a:t>
                      </a:r>
                    </a:p>
                  </a:txBody>
                  <a:tcPr marL="91425" marR="91425" marT="91425" marB="91425"/>
                </a:tc>
                <a:tc>
                  <a:txBody>
                    <a:bodyPr/>
                    <a:lstStyle/>
                    <a:p>
                      <a:pPr lvl="0" rtl="0">
                        <a:spcBef>
                          <a:spcPts val="0"/>
                        </a:spcBef>
                        <a:buNone/>
                      </a:pPr>
                      <a:r>
                        <a:rPr lang="en"/>
                        <a:t>1x</a:t>
                      </a:r>
                    </a:p>
                  </a:txBody>
                  <a:tcPr marL="91425" marR="91425" marT="91425" marB="91425"/>
                </a:tc>
                <a:extLst>
                  <a:ext uri="{0D108BD9-81ED-4DB2-BD59-A6C34878D82A}">
                    <a16:rowId xmlns:a16="http://schemas.microsoft.com/office/drawing/2014/main" val="10002"/>
                  </a:ext>
                </a:extLst>
              </a:tr>
              <a:tr h="381000">
                <a:tc>
                  <a:txBody>
                    <a:bodyPr/>
                    <a:lstStyle/>
                    <a:p>
                      <a:pPr lvl="0" rtl="0">
                        <a:spcBef>
                          <a:spcPts val="0"/>
                        </a:spcBef>
                        <a:buNone/>
                      </a:pPr>
                      <a:r>
                        <a:rPr lang="en"/>
                        <a:t>Test time/image with proposal</a:t>
                      </a:r>
                    </a:p>
                  </a:txBody>
                  <a:tcPr marL="91425" marR="91425" marT="91425" marB="91425"/>
                </a:tc>
                <a:tc>
                  <a:txBody>
                    <a:bodyPr/>
                    <a:lstStyle/>
                    <a:p>
                      <a:pPr lvl="0" rtl="0">
                        <a:spcBef>
                          <a:spcPts val="0"/>
                        </a:spcBef>
                        <a:buNone/>
                      </a:pPr>
                      <a:r>
                        <a:rPr lang="en"/>
                        <a:t>2s </a:t>
                      </a:r>
                    </a:p>
                  </a:txBody>
                  <a:tcPr marL="91425" marR="91425" marT="91425" marB="91425"/>
                </a:tc>
                <a:tc>
                  <a:txBody>
                    <a:bodyPr/>
                    <a:lstStyle/>
                    <a:p>
                      <a:pPr lvl="0" rtl="0">
                        <a:spcBef>
                          <a:spcPts val="0"/>
                        </a:spcBef>
                        <a:buNone/>
                      </a:pPr>
                      <a:r>
                        <a:rPr lang="en"/>
                        <a:t>50 s</a:t>
                      </a:r>
                    </a:p>
                  </a:txBody>
                  <a:tcPr marL="91425" marR="91425" marT="91425" marB="91425"/>
                </a:tc>
                <a:extLst>
                  <a:ext uri="{0D108BD9-81ED-4DB2-BD59-A6C34878D82A}">
                    <a16:rowId xmlns:a16="http://schemas.microsoft.com/office/drawing/2014/main" val="10003"/>
                  </a:ext>
                </a:extLst>
              </a:tr>
              <a:tr h="381000">
                <a:tc>
                  <a:txBody>
                    <a:bodyPr/>
                    <a:lstStyle/>
                    <a:p>
                      <a:pPr lvl="0" rtl="0">
                        <a:spcBef>
                          <a:spcPts val="0"/>
                        </a:spcBef>
                        <a:buNone/>
                      </a:pPr>
                      <a:r>
                        <a:rPr lang="en"/>
                        <a:t>-test speedup</a:t>
                      </a:r>
                    </a:p>
                  </a:txBody>
                  <a:tcPr marL="91425" marR="91425" marT="91425" marB="91425"/>
                </a:tc>
                <a:tc>
                  <a:txBody>
                    <a:bodyPr/>
                    <a:lstStyle/>
                    <a:p>
                      <a:pPr lvl="0" rtl="0">
                        <a:spcBef>
                          <a:spcPts val="0"/>
                        </a:spcBef>
                        <a:buNone/>
                      </a:pPr>
                      <a:r>
                        <a:rPr lang="en"/>
                        <a:t>25x</a:t>
                      </a:r>
                    </a:p>
                  </a:txBody>
                  <a:tcPr marL="91425" marR="91425" marT="91425" marB="91425"/>
                </a:tc>
                <a:tc>
                  <a:txBody>
                    <a:bodyPr/>
                    <a:lstStyle/>
                    <a:p>
                      <a:pPr lvl="0" rtl="0">
                        <a:spcBef>
                          <a:spcPts val="0"/>
                        </a:spcBef>
                        <a:buNone/>
                      </a:pPr>
                      <a:r>
                        <a:rPr lang="en"/>
                        <a:t>1x</a:t>
                      </a:r>
                    </a:p>
                  </a:txBody>
                  <a:tcPr marL="91425" marR="91425" marT="91425" marB="91425"/>
                </a:tc>
                <a:extLst>
                  <a:ext uri="{0D108BD9-81ED-4DB2-BD59-A6C34878D82A}">
                    <a16:rowId xmlns:a16="http://schemas.microsoft.com/office/drawing/2014/main" val="10004"/>
                  </a:ext>
                </a:extLst>
              </a:tr>
            </a:tbl>
          </a:graphicData>
        </a:graphic>
      </p:graphicFrame>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sp>
        <p:nvSpPr>
          <p:cNvPr id="414" name="Shape 414"/>
          <p:cNvSpPr txBox="1">
            <a:spLocks noGrp="1"/>
          </p:cNvSpPr>
          <p:nvPr>
            <p:ph type="body" idx="1"/>
          </p:nvPr>
        </p:nvSpPr>
        <p:spPr>
          <a:xfrm>
            <a:off x="311700" y="1152475"/>
            <a:ext cx="8520600" cy="3416400"/>
          </a:xfrm>
          <a:prstGeom prst="rect">
            <a:avLst/>
          </a:prstGeom>
        </p:spPr>
        <p:txBody>
          <a:bodyPr lIns="91425" tIns="91425" rIns="91425" bIns="91425" anchor="t" anchorCtr="0">
            <a:noAutofit/>
          </a:bodyPr>
          <a:lstStyle/>
          <a:p>
            <a:pPr lvl="0">
              <a:spcBef>
                <a:spcPts val="0"/>
              </a:spcBef>
              <a:buNone/>
            </a:pPr>
            <a:r>
              <a:rPr lang="en"/>
              <a:t>Don’t need to have external regional proposals</a:t>
            </a:r>
          </a:p>
          <a:p>
            <a:pPr lvl="0">
              <a:spcBef>
                <a:spcPts val="0"/>
              </a:spcBef>
              <a:buNone/>
            </a:pPr>
            <a:r>
              <a:rPr lang="en"/>
              <a:t>RPN - Regional Proposal Network </a:t>
            </a:r>
          </a:p>
          <a:p>
            <a:pPr lvl="0">
              <a:spcBef>
                <a:spcPts val="0"/>
              </a:spcBef>
              <a:buNone/>
            </a:pPr>
            <a:endParaRPr/>
          </a:p>
          <a:p>
            <a:pPr lvl="0">
              <a:spcBef>
                <a:spcPts val="0"/>
              </a:spcBef>
              <a:buNone/>
            </a:pPr>
            <a:endParaRPr/>
          </a:p>
          <a:p>
            <a:pPr lvl="0">
              <a:spcBef>
                <a:spcPts val="0"/>
              </a:spcBef>
              <a:buNone/>
            </a:pPr>
            <a:endParaRPr/>
          </a:p>
          <a:p>
            <a:pPr marL="0" lvl="0" indent="0" rtl="0">
              <a:lnSpc>
                <a:spcPct val="120000"/>
              </a:lnSpc>
              <a:spcBef>
                <a:spcPts val="0"/>
              </a:spcBef>
              <a:spcAft>
                <a:spcPts val="400"/>
              </a:spcAft>
              <a:buNone/>
            </a:pPr>
            <a:r>
              <a:rPr lang="en" sz="1400">
                <a:solidFill>
                  <a:srgbClr val="000000"/>
                </a:solidFill>
                <a:highlight>
                  <a:srgbClr val="FFFFFF"/>
                </a:highlight>
                <a:latin typeface="Arial"/>
                <a:ea typeface="Arial"/>
                <a:cs typeface="Arial"/>
                <a:sym typeface="Arial"/>
              </a:rPr>
              <a:t>Faster R-CNN: Towards Real-Time Object Detection with Region Proposal Networks</a:t>
            </a:r>
          </a:p>
          <a:p>
            <a:pPr lvl="0" rtl="0">
              <a:lnSpc>
                <a:spcPct val="100000"/>
              </a:lnSpc>
              <a:spcBef>
                <a:spcPts val="0"/>
              </a:spcBef>
              <a:spcAft>
                <a:spcPts val="400"/>
              </a:spcAft>
              <a:buNone/>
            </a:pPr>
            <a:r>
              <a:rPr lang="en" sz="1400">
                <a:solidFill>
                  <a:srgbClr val="000000"/>
                </a:solidFill>
                <a:latin typeface="Arial"/>
                <a:ea typeface="Arial"/>
                <a:cs typeface="Arial"/>
                <a:sym typeface="Arial"/>
              </a:rPr>
              <a:t>Shaoqing Ren, Kaiming He, Ross Girshick, and Jian Sun</a:t>
            </a:r>
          </a:p>
          <a:p>
            <a:pPr lvl="0" rtl="0">
              <a:lnSpc>
                <a:spcPct val="100000"/>
              </a:lnSpc>
              <a:spcBef>
                <a:spcPts val="0"/>
              </a:spcBef>
              <a:spcAft>
                <a:spcPts val="400"/>
              </a:spcAft>
              <a:buNone/>
            </a:pPr>
            <a:r>
              <a:rPr lang="en" sz="1400">
                <a:solidFill>
                  <a:srgbClr val="000000"/>
                </a:solidFill>
                <a:latin typeface="Arial"/>
                <a:ea typeface="Arial"/>
                <a:cs typeface="Arial"/>
                <a:sym typeface="Arial"/>
              </a:rPr>
              <a:t>Jun 2015</a:t>
            </a:r>
          </a:p>
          <a:p>
            <a:pPr lvl="0" rtl="0">
              <a:spcBef>
                <a:spcPts val="0"/>
              </a:spcBef>
              <a:buNone/>
            </a:pPr>
            <a:endParaRPr sz="1000">
              <a:latin typeface="Arial"/>
              <a:ea typeface="Arial"/>
              <a:cs typeface="Arial"/>
              <a:sym typeface="Arial"/>
            </a:endParaRPr>
          </a:p>
        </p:txBody>
      </p:sp>
      <p:sp>
        <p:nvSpPr>
          <p:cNvPr id="415" name="Shape 415"/>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
              <a:t>Faster RCNN</a:t>
            </a:r>
          </a:p>
        </p:txBody>
      </p:sp>
      <p:sp>
        <p:nvSpPr>
          <p:cNvPr id="416" name="Shape 416"/>
          <p:cNvSpPr txBox="1"/>
          <p:nvPr/>
        </p:nvSpPr>
        <p:spPr>
          <a:xfrm>
            <a:off x="2813850" y="4803900"/>
            <a:ext cx="3516300" cy="290400"/>
          </a:xfrm>
          <a:prstGeom prst="rect">
            <a:avLst/>
          </a:prstGeom>
          <a:noFill/>
          <a:ln>
            <a:noFill/>
          </a:ln>
        </p:spPr>
        <p:txBody>
          <a:bodyPr lIns="91425" tIns="91425" rIns="91425" bIns="91425" anchor="ctr" anchorCtr="0">
            <a:noAutofit/>
          </a:bodyPr>
          <a:lstStyle/>
          <a:p>
            <a:pPr lvl="0" rtl="0">
              <a:spcBef>
                <a:spcPts val="0"/>
              </a:spcBef>
              <a:buNone/>
            </a:pPr>
            <a:r>
              <a:rPr lang="en">
                <a:solidFill>
                  <a:srgbClr val="B7B7B7"/>
                </a:solidFill>
              </a:rPr>
              <a:t>https://arxiv.org/pdf/1506.01497v3.pdf</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Faster R-CNN</a:t>
            </a:r>
          </a:p>
        </p:txBody>
      </p:sp>
      <p:grpSp>
        <p:nvGrpSpPr>
          <p:cNvPr id="3" name="Group 2">
            <a:extLst>
              <a:ext uri="{FF2B5EF4-FFF2-40B4-BE49-F238E27FC236}">
                <a16:creationId xmlns:a16="http://schemas.microsoft.com/office/drawing/2014/main" id="{E054A7C7-79CA-4B8B-AB3D-965F7EB307E7}"/>
              </a:ext>
            </a:extLst>
          </p:cNvPr>
          <p:cNvGrpSpPr/>
          <p:nvPr/>
        </p:nvGrpSpPr>
        <p:grpSpPr>
          <a:xfrm>
            <a:off x="752262" y="233606"/>
            <a:ext cx="8004620" cy="4932977"/>
            <a:chOff x="779849" y="685800"/>
            <a:chExt cx="7221151" cy="4480783"/>
          </a:xfrm>
        </p:grpSpPr>
        <p:pic>
          <p:nvPicPr>
            <p:cNvPr id="140" name="Picture 139"/>
            <p:cNvPicPr>
              <a:picLocks noChangeAspect="1"/>
            </p:cNvPicPr>
            <p:nvPr/>
          </p:nvPicPr>
          <p:blipFill>
            <a:blip r:embed="rId2"/>
            <a:stretch>
              <a:fillRect/>
            </a:stretch>
          </p:blipFill>
          <p:spPr>
            <a:xfrm>
              <a:off x="5230700" y="2514601"/>
              <a:ext cx="1771650" cy="593192"/>
            </a:xfrm>
            <a:prstGeom prst="rect">
              <a:avLst/>
            </a:prstGeom>
          </p:spPr>
        </p:pic>
        <p:pic>
          <p:nvPicPr>
            <p:cNvPr id="139" name="Picture 138"/>
            <p:cNvPicPr>
              <a:picLocks noChangeAspect="1"/>
            </p:cNvPicPr>
            <p:nvPr/>
          </p:nvPicPr>
          <p:blipFill>
            <a:blip r:embed="rId2"/>
            <a:stretch>
              <a:fillRect/>
            </a:stretch>
          </p:blipFill>
          <p:spPr>
            <a:xfrm>
              <a:off x="2286000" y="2514601"/>
              <a:ext cx="1714500" cy="571499"/>
            </a:xfrm>
            <a:prstGeom prst="rect">
              <a:avLst/>
            </a:prstGeom>
          </p:spPr>
        </p:pic>
        <p:pic>
          <p:nvPicPr>
            <p:cNvPr id="5" name="Picture 9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846090" y="3826719"/>
              <a:ext cx="2411960" cy="7562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 name="Cube 6"/>
            <p:cNvSpPr/>
            <p:nvPr/>
          </p:nvSpPr>
          <p:spPr bwMode="auto">
            <a:xfrm>
              <a:off x="5205620" y="3219847"/>
              <a:ext cx="1644072" cy="1100084"/>
            </a:xfrm>
            <a:prstGeom prst="cube">
              <a:avLst/>
            </a:prstGeom>
          </p:spPr>
          <p:style>
            <a:lnRef idx="2">
              <a:schemeClr val="accent2"/>
            </a:lnRef>
            <a:fillRef idx="1">
              <a:schemeClr val="lt1"/>
            </a:fillRef>
            <a:effectRef idx="0">
              <a:schemeClr val="accent2"/>
            </a:effectRef>
            <a:fontRef idx="minor">
              <a:schemeClr val="dk1"/>
            </a:fontRef>
          </p:style>
          <p:txBody>
            <a:bodyPr anchor="ctr"/>
            <a:lstStyle/>
            <a:p>
              <a:pPr algn="ctr" eaLnBrk="1" hangingPunct="1">
                <a:defRPr/>
              </a:pPr>
              <a:r>
                <a:rPr lang="en-US" sz="1200" dirty="0"/>
                <a:t>CNN</a:t>
              </a:r>
            </a:p>
          </p:txBody>
        </p:sp>
        <p:sp>
          <p:nvSpPr>
            <p:cNvPr id="8" name="Up Arrow 7"/>
            <p:cNvSpPr/>
            <p:nvPr/>
          </p:nvSpPr>
          <p:spPr bwMode="auto">
            <a:xfrm>
              <a:off x="5955526" y="3161403"/>
              <a:ext cx="193691" cy="210448"/>
            </a:xfrm>
            <a:prstGeom prst="upArrow">
              <a:avLst/>
            </a:prstGeom>
            <a:solidFill>
              <a:srgbClr val="FF9900"/>
            </a:solidFill>
            <a:ln>
              <a:solidFill>
                <a:srgbClr val="FF6600"/>
              </a:solidFill>
            </a:ln>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eaLnBrk="1" hangingPunct="1">
                <a:defRPr/>
              </a:pPr>
              <a:endParaRPr lang="en-US" sz="1200"/>
            </a:p>
          </p:txBody>
        </p:sp>
        <p:sp>
          <p:nvSpPr>
            <p:cNvPr id="10" name="TextBox 9"/>
            <p:cNvSpPr txBox="1"/>
            <p:nvPr/>
          </p:nvSpPr>
          <p:spPr>
            <a:xfrm>
              <a:off x="6678580" y="2747279"/>
              <a:ext cx="1150970" cy="276999"/>
            </a:xfrm>
            <a:prstGeom prst="rect">
              <a:avLst/>
            </a:prstGeom>
            <a:noFill/>
          </p:spPr>
          <p:txBody>
            <a:bodyPr wrap="square" rtlCol="0">
              <a:spAutoFit/>
            </a:bodyPr>
            <a:lstStyle/>
            <a:p>
              <a:pPr algn="ctr"/>
              <a:r>
                <a:rPr lang="en-US" sz="1200" dirty="0">
                  <a:solidFill>
                    <a:srgbClr val="C00000"/>
                  </a:solidFill>
                </a:rPr>
                <a:t>feature map</a:t>
              </a:r>
            </a:p>
          </p:txBody>
        </p:sp>
        <p:grpSp>
          <p:nvGrpSpPr>
            <p:cNvPr id="11" name="Group 10"/>
            <p:cNvGrpSpPr/>
            <p:nvPr/>
          </p:nvGrpSpPr>
          <p:grpSpPr>
            <a:xfrm>
              <a:off x="3771900" y="1925463"/>
              <a:ext cx="1695094" cy="531988"/>
              <a:chOff x="4083425" y="2560680"/>
              <a:chExt cx="2539986" cy="797149"/>
            </a:xfrm>
          </p:grpSpPr>
          <p:grpSp>
            <p:nvGrpSpPr>
              <p:cNvPr id="42" name="Group 4"/>
              <p:cNvGrpSpPr>
                <a:grpSpLocks noChangeAspect="1"/>
              </p:cNvGrpSpPr>
              <p:nvPr/>
            </p:nvGrpSpPr>
            <p:grpSpPr bwMode="auto">
              <a:xfrm flipV="1">
                <a:off x="4083425" y="2560680"/>
                <a:ext cx="2539986" cy="797149"/>
                <a:chOff x="1907" y="1601"/>
                <a:chExt cx="1539" cy="483"/>
              </a:xfrm>
            </p:grpSpPr>
            <p:sp>
              <p:nvSpPr>
                <p:cNvPr id="61" name="AutoShape 3"/>
                <p:cNvSpPr>
                  <a:spLocks noChangeAspect="1" noChangeArrowheads="1" noTextEdit="1"/>
                </p:cNvSpPr>
                <p:nvPr/>
              </p:nvSpPr>
              <p:spPr bwMode="auto">
                <a:xfrm>
                  <a:off x="1907" y="1601"/>
                  <a:ext cx="1539" cy="48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sz="1200"/>
                </a:p>
              </p:txBody>
            </p:sp>
            <p:sp>
              <p:nvSpPr>
                <p:cNvPr id="62" name="Freeform 6"/>
                <p:cNvSpPr>
                  <a:spLocks noEditPoints="1"/>
                </p:cNvSpPr>
                <p:nvPr/>
              </p:nvSpPr>
              <p:spPr bwMode="auto">
                <a:xfrm flipV="1">
                  <a:off x="1909" y="1601"/>
                  <a:ext cx="1535" cy="483"/>
                </a:xfrm>
                <a:custGeom>
                  <a:avLst/>
                  <a:gdLst>
                    <a:gd name="T0" fmla="*/ 26 w 1535"/>
                    <a:gd name="T1" fmla="*/ 474 h 483"/>
                    <a:gd name="T2" fmla="*/ 428 w 1535"/>
                    <a:gd name="T3" fmla="*/ 9 h 483"/>
                    <a:gd name="T4" fmla="*/ 1509 w 1535"/>
                    <a:gd name="T5" fmla="*/ 9 h 483"/>
                    <a:gd name="T6" fmla="*/ 1107 w 1535"/>
                    <a:gd name="T7" fmla="*/ 474 h 483"/>
                    <a:gd name="T8" fmla="*/ 26 w 1535"/>
                    <a:gd name="T9" fmla="*/ 474 h 483"/>
                    <a:gd name="T10" fmla="*/ 1535 w 1535"/>
                    <a:gd name="T11" fmla="*/ 0 h 483"/>
                    <a:gd name="T12" fmla="*/ 421 w 1535"/>
                    <a:gd name="T13" fmla="*/ 0 h 483"/>
                    <a:gd name="T14" fmla="*/ 0 w 1535"/>
                    <a:gd name="T15" fmla="*/ 483 h 483"/>
                    <a:gd name="T16" fmla="*/ 1116 w 1535"/>
                    <a:gd name="T17" fmla="*/ 483 h 483"/>
                    <a:gd name="T18" fmla="*/ 1535 w 1535"/>
                    <a:gd name="T19"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35" h="483">
                      <a:moveTo>
                        <a:pt x="26" y="474"/>
                      </a:moveTo>
                      <a:lnTo>
                        <a:pt x="428" y="9"/>
                      </a:lnTo>
                      <a:lnTo>
                        <a:pt x="1509" y="9"/>
                      </a:lnTo>
                      <a:lnTo>
                        <a:pt x="1107" y="474"/>
                      </a:lnTo>
                      <a:lnTo>
                        <a:pt x="26" y="474"/>
                      </a:lnTo>
                      <a:close/>
                      <a:moveTo>
                        <a:pt x="1535" y="0"/>
                      </a:moveTo>
                      <a:lnTo>
                        <a:pt x="421" y="0"/>
                      </a:lnTo>
                      <a:lnTo>
                        <a:pt x="0" y="483"/>
                      </a:lnTo>
                      <a:lnTo>
                        <a:pt x="1116" y="483"/>
                      </a:lnTo>
                      <a:lnTo>
                        <a:pt x="1535" y="0"/>
                      </a:lnTo>
                      <a:close/>
                    </a:path>
                  </a:pathLst>
                </a:custGeom>
                <a:solidFill>
                  <a:srgbClr val="BE1E2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200"/>
                </a:p>
              </p:txBody>
            </p:sp>
            <p:sp>
              <p:nvSpPr>
                <p:cNvPr id="63" name="Freeform 7"/>
                <p:cNvSpPr>
                  <a:spLocks noEditPoints="1"/>
                </p:cNvSpPr>
                <p:nvPr/>
              </p:nvSpPr>
              <p:spPr bwMode="auto">
                <a:xfrm>
                  <a:off x="1909" y="1601"/>
                  <a:ext cx="1535" cy="483"/>
                </a:xfrm>
                <a:custGeom>
                  <a:avLst/>
                  <a:gdLst>
                    <a:gd name="T0" fmla="*/ 26 w 1535"/>
                    <a:gd name="T1" fmla="*/ 474 h 483"/>
                    <a:gd name="T2" fmla="*/ 428 w 1535"/>
                    <a:gd name="T3" fmla="*/ 9 h 483"/>
                    <a:gd name="T4" fmla="*/ 1509 w 1535"/>
                    <a:gd name="T5" fmla="*/ 9 h 483"/>
                    <a:gd name="T6" fmla="*/ 1107 w 1535"/>
                    <a:gd name="T7" fmla="*/ 474 h 483"/>
                    <a:gd name="T8" fmla="*/ 26 w 1535"/>
                    <a:gd name="T9" fmla="*/ 474 h 483"/>
                    <a:gd name="T10" fmla="*/ 1535 w 1535"/>
                    <a:gd name="T11" fmla="*/ 0 h 483"/>
                    <a:gd name="T12" fmla="*/ 421 w 1535"/>
                    <a:gd name="T13" fmla="*/ 0 h 483"/>
                    <a:gd name="T14" fmla="*/ 0 w 1535"/>
                    <a:gd name="T15" fmla="*/ 483 h 483"/>
                    <a:gd name="T16" fmla="*/ 1116 w 1535"/>
                    <a:gd name="T17" fmla="*/ 483 h 483"/>
                    <a:gd name="T18" fmla="*/ 1535 w 1535"/>
                    <a:gd name="T19"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35" h="483">
                      <a:moveTo>
                        <a:pt x="26" y="474"/>
                      </a:moveTo>
                      <a:lnTo>
                        <a:pt x="428" y="9"/>
                      </a:lnTo>
                      <a:lnTo>
                        <a:pt x="1509" y="9"/>
                      </a:lnTo>
                      <a:lnTo>
                        <a:pt x="1107" y="474"/>
                      </a:lnTo>
                      <a:lnTo>
                        <a:pt x="26" y="474"/>
                      </a:lnTo>
                      <a:moveTo>
                        <a:pt x="1535" y="0"/>
                      </a:moveTo>
                      <a:lnTo>
                        <a:pt x="421" y="0"/>
                      </a:lnTo>
                      <a:lnTo>
                        <a:pt x="0" y="483"/>
                      </a:lnTo>
                      <a:lnTo>
                        <a:pt x="1116" y="483"/>
                      </a:lnTo>
                      <a:lnTo>
                        <a:pt x="1535"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200"/>
                </a:p>
              </p:txBody>
            </p:sp>
          </p:grpSp>
          <p:grpSp>
            <p:nvGrpSpPr>
              <p:cNvPr id="43" name="Group 10"/>
              <p:cNvGrpSpPr>
                <a:grpSpLocks noChangeAspect="1"/>
              </p:cNvGrpSpPr>
              <p:nvPr/>
            </p:nvGrpSpPr>
            <p:grpSpPr bwMode="auto">
              <a:xfrm>
                <a:off x="4268272" y="2973284"/>
                <a:ext cx="981996" cy="310278"/>
                <a:chOff x="2019" y="1849"/>
                <a:chExt cx="595" cy="188"/>
              </a:xfrm>
            </p:grpSpPr>
            <p:sp>
              <p:nvSpPr>
                <p:cNvPr id="56" name="AutoShape 9"/>
                <p:cNvSpPr>
                  <a:spLocks noChangeAspect="1" noChangeArrowheads="1" noTextEdit="1"/>
                </p:cNvSpPr>
                <p:nvPr/>
              </p:nvSpPr>
              <p:spPr bwMode="auto">
                <a:xfrm>
                  <a:off x="2019" y="1849"/>
                  <a:ext cx="595" cy="1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sz="1200"/>
                </a:p>
              </p:txBody>
            </p:sp>
            <p:sp>
              <p:nvSpPr>
                <p:cNvPr id="57" name="Freeform 11"/>
                <p:cNvSpPr>
                  <a:spLocks noEditPoints="1"/>
                </p:cNvSpPr>
                <p:nvPr/>
              </p:nvSpPr>
              <p:spPr bwMode="auto">
                <a:xfrm>
                  <a:off x="2018" y="1850"/>
                  <a:ext cx="597" cy="187"/>
                </a:xfrm>
                <a:custGeom>
                  <a:avLst/>
                  <a:gdLst>
                    <a:gd name="T0" fmla="*/ 14 w 597"/>
                    <a:gd name="T1" fmla="*/ 182 h 187"/>
                    <a:gd name="T2" fmla="*/ 168 w 597"/>
                    <a:gd name="T3" fmla="*/ 5 h 187"/>
                    <a:gd name="T4" fmla="*/ 583 w 597"/>
                    <a:gd name="T5" fmla="*/ 5 h 187"/>
                    <a:gd name="T6" fmla="*/ 429 w 597"/>
                    <a:gd name="T7" fmla="*/ 182 h 187"/>
                    <a:gd name="T8" fmla="*/ 14 w 597"/>
                    <a:gd name="T9" fmla="*/ 182 h 187"/>
                    <a:gd name="T10" fmla="*/ 597 w 597"/>
                    <a:gd name="T11" fmla="*/ 0 h 187"/>
                    <a:gd name="T12" fmla="*/ 164 w 597"/>
                    <a:gd name="T13" fmla="*/ 0 h 187"/>
                    <a:gd name="T14" fmla="*/ 0 w 597"/>
                    <a:gd name="T15" fmla="*/ 187 h 187"/>
                    <a:gd name="T16" fmla="*/ 433 w 597"/>
                    <a:gd name="T17" fmla="*/ 187 h 187"/>
                    <a:gd name="T18" fmla="*/ 597 w 597"/>
                    <a:gd name="T19" fmla="*/ 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7" h="187">
                      <a:moveTo>
                        <a:pt x="14" y="182"/>
                      </a:moveTo>
                      <a:lnTo>
                        <a:pt x="168" y="5"/>
                      </a:lnTo>
                      <a:lnTo>
                        <a:pt x="583" y="5"/>
                      </a:lnTo>
                      <a:lnTo>
                        <a:pt x="429" y="182"/>
                      </a:lnTo>
                      <a:lnTo>
                        <a:pt x="14" y="182"/>
                      </a:lnTo>
                      <a:close/>
                      <a:moveTo>
                        <a:pt x="597" y="0"/>
                      </a:moveTo>
                      <a:lnTo>
                        <a:pt x="164" y="0"/>
                      </a:lnTo>
                      <a:lnTo>
                        <a:pt x="0" y="187"/>
                      </a:lnTo>
                      <a:lnTo>
                        <a:pt x="433" y="187"/>
                      </a:lnTo>
                      <a:lnTo>
                        <a:pt x="597" y="0"/>
                      </a:lnTo>
                      <a:close/>
                    </a:path>
                  </a:pathLst>
                </a:custGeom>
                <a:solidFill>
                  <a:srgbClr val="92949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200"/>
                </a:p>
              </p:txBody>
            </p:sp>
            <p:sp>
              <p:nvSpPr>
                <p:cNvPr id="58" name="Freeform 12"/>
                <p:cNvSpPr>
                  <a:spLocks noEditPoints="1"/>
                </p:cNvSpPr>
                <p:nvPr/>
              </p:nvSpPr>
              <p:spPr bwMode="auto">
                <a:xfrm>
                  <a:off x="2018" y="1850"/>
                  <a:ext cx="597" cy="187"/>
                </a:xfrm>
                <a:custGeom>
                  <a:avLst/>
                  <a:gdLst>
                    <a:gd name="T0" fmla="*/ 14 w 597"/>
                    <a:gd name="T1" fmla="*/ 182 h 187"/>
                    <a:gd name="T2" fmla="*/ 168 w 597"/>
                    <a:gd name="T3" fmla="*/ 5 h 187"/>
                    <a:gd name="T4" fmla="*/ 583 w 597"/>
                    <a:gd name="T5" fmla="*/ 5 h 187"/>
                    <a:gd name="T6" fmla="*/ 429 w 597"/>
                    <a:gd name="T7" fmla="*/ 182 h 187"/>
                    <a:gd name="T8" fmla="*/ 14 w 597"/>
                    <a:gd name="T9" fmla="*/ 182 h 187"/>
                    <a:gd name="T10" fmla="*/ 597 w 597"/>
                    <a:gd name="T11" fmla="*/ 0 h 187"/>
                    <a:gd name="T12" fmla="*/ 164 w 597"/>
                    <a:gd name="T13" fmla="*/ 0 h 187"/>
                    <a:gd name="T14" fmla="*/ 0 w 597"/>
                    <a:gd name="T15" fmla="*/ 187 h 187"/>
                    <a:gd name="T16" fmla="*/ 433 w 597"/>
                    <a:gd name="T17" fmla="*/ 187 h 187"/>
                    <a:gd name="T18" fmla="*/ 597 w 597"/>
                    <a:gd name="T19" fmla="*/ 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7" h="187">
                      <a:moveTo>
                        <a:pt x="14" y="182"/>
                      </a:moveTo>
                      <a:lnTo>
                        <a:pt x="168" y="5"/>
                      </a:lnTo>
                      <a:lnTo>
                        <a:pt x="583" y="5"/>
                      </a:lnTo>
                      <a:lnTo>
                        <a:pt x="429" y="182"/>
                      </a:lnTo>
                      <a:lnTo>
                        <a:pt x="14" y="182"/>
                      </a:lnTo>
                      <a:moveTo>
                        <a:pt x="597" y="0"/>
                      </a:moveTo>
                      <a:lnTo>
                        <a:pt x="164" y="0"/>
                      </a:lnTo>
                      <a:lnTo>
                        <a:pt x="0" y="187"/>
                      </a:lnTo>
                      <a:lnTo>
                        <a:pt x="433" y="187"/>
                      </a:lnTo>
                      <a:lnTo>
                        <a:pt x="597"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200"/>
                </a:p>
              </p:txBody>
            </p:sp>
            <p:sp>
              <p:nvSpPr>
                <p:cNvPr id="59" name="Freeform 13"/>
                <p:cNvSpPr>
                  <a:spLocks noEditPoints="1"/>
                </p:cNvSpPr>
                <p:nvPr/>
              </p:nvSpPr>
              <p:spPr bwMode="auto">
                <a:xfrm>
                  <a:off x="2018" y="1850"/>
                  <a:ext cx="597" cy="187"/>
                </a:xfrm>
                <a:custGeom>
                  <a:avLst/>
                  <a:gdLst>
                    <a:gd name="T0" fmla="*/ 14 w 597"/>
                    <a:gd name="T1" fmla="*/ 182 h 187"/>
                    <a:gd name="T2" fmla="*/ 168 w 597"/>
                    <a:gd name="T3" fmla="*/ 5 h 187"/>
                    <a:gd name="T4" fmla="*/ 583 w 597"/>
                    <a:gd name="T5" fmla="*/ 5 h 187"/>
                    <a:gd name="T6" fmla="*/ 429 w 597"/>
                    <a:gd name="T7" fmla="*/ 182 h 187"/>
                    <a:gd name="T8" fmla="*/ 14 w 597"/>
                    <a:gd name="T9" fmla="*/ 182 h 187"/>
                    <a:gd name="T10" fmla="*/ 597 w 597"/>
                    <a:gd name="T11" fmla="*/ 0 h 187"/>
                    <a:gd name="T12" fmla="*/ 164 w 597"/>
                    <a:gd name="T13" fmla="*/ 0 h 187"/>
                    <a:gd name="T14" fmla="*/ 0 w 597"/>
                    <a:gd name="T15" fmla="*/ 187 h 187"/>
                    <a:gd name="T16" fmla="*/ 433 w 597"/>
                    <a:gd name="T17" fmla="*/ 187 h 187"/>
                    <a:gd name="T18" fmla="*/ 597 w 597"/>
                    <a:gd name="T19" fmla="*/ 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7" h="187">
                      <a:moveTo>
                        <a:pt x="14" y="182"/>
                      </a:moveTo>
                      <a:lnTo>
                        <a:pt x="168" y="5"/>
                      </a:lnTo>
                      <a:lnTo>
                        <a:pt x="583" y="5"/>
                      </a:lnTo>
                      <a:lnTo>
                        <a:pt x="429" y="182"/>
                      </a:lnTo>
                      <a:lnTo>
                        <a:pt x="14" y="182"/>
                      </a:lnTo>
                      <a:close/>
                      <a:moveTo>
                        <a:pt x="597" y="0"/>
                      </a:moveTo>
                      <a:lnTo>
                        <a:pt x="164" y="0"/>
                      </a:lnTo>
                      <a:lnTo>
                        <a:pt x="0" y="187"/>
                      </a:lnTo>
                      <a:lnTo>
                        <a:pt x="433" y="187"/>
                      </a:lnTo>
                      <a:lnTo>
                        <a:pt x="597" y="0"/>
                      </a:lnTo>
                      <a:close/>
                    </a:path>
                  </a:pathLst>
                </a:custGeom>
                <a:solidFill>
                  <a:srgbClr val="92949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200"/>
                </a:p>
              </p:txBody>
            </p:sp>
            <p:sp>
              <p:nvSpPr>
                <p:cNvPr id="60" name="Freeform 14"/>
                <p:cNvSpPr>
                  <a:spLocks noEditPoints="1"/>
                </p:cNvSpPr>
                <p:nvPr/>
              </p:nvSpPr>
              <p:spPr bwMode="auto">
                <a:xfrm>
                  <a:off x="2018" y="1850"/>
                  <a:ext cx="597" cy="187"/>
                </a:xfrm>
                <a:custGeom>
                  <a:avLst/>
                  <a:gdLst>
                    <a:gd name="T0" fmla="*/ 14 w 597"/>
                    <a:gd name="T1" fmla="*/ 182 h 187"/>
                    <a:gd name="T2" fmla="*/ 168 w 597"/>
                    <a:gd name="T3" fmla="*/ 5 h 187"/>
                    <a:gd name="T4" fmla="*/ 583 w 597"/>
                    <a:gd name="T5" fmla="*/ 5 h 187"/>
                    <a:gd name="T6" fmla="*/ 429 w 597"/>
                    <a:gd name="T7" fmla="*/ 182 h 187"/>
                    <a:gd name="T8" fmla="*/ 14 w 597"/>
                    <a:gd name="T9" fmla="*/ 182 h 187"/>
                    <a:gd name="T10" fmla="*/ 597 w 597"/>
                    <a:gd name="T11" fmla="*/ 0 h 187"/>
                    <a:gd name="T12" fmla="*/ 164 w 597"/>
                    <a:gd name="T13" fmla="*/ 0 h 187"/>
                    <a:gd name="T14" fmla="*/ 0 w 597"/>
                    <a:gd name="T15" fmla="*/ 187 h 187"/>
                    <a:gd name="T16" fmla="*/ 433 w 597"/>
                    <a:gd name="T17" fmla="*/ 187 h 187"/>
                    <a:gd name="T18" fmla="*/ 597 w 597"/>
                    <a:gd name="T19" fmla="*/ 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7" h="187">
                      <a:moveTo>
                        <a:pt x="14" y="182"/>
                      </a:moveTo>
                      <a:lnTo>
                        <a:pt x="168" y="5"/>
                      </a:lnTo>
                      <a:lnTo>
                        <a:pt x="583" y="5"/>
                      </a:lnTo>
                      <a:lnTo>
                        <a:pt x="429" y="182"/>
                      </a:lnTo>
                      <a:lnTo>
                        <a:pt x="14" y="182"/>
                      </a:lnTo>
                      <a:moveTo>
                        <a:pt x="597" y="0"/>
                      </a:moveTo>
                      <a:lnTo>
                        <a:pt x="164" y="0"/>
                      </a:lnTo>
                      <a:lnTo>
                        <a:pt x="0" y="187"/>
                      </a:lnTo>
                      <a:lnTo>
                        <a:pt x="433" y="187"/>
                      </a:lnTo>
                      <a:lnTo>
                        <a:pt x="597"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200"/>
                </a:p>
              </p:txBody>
            </p:sp>
          </p:grpSp>
          <p:grpSp>
            <p:nvGrpSpPr>
              <p:cNvPr id="44" name="Group 17"/>
              <p:cNvGrpSpPr>
                <a:grpSpLocks noChangeAspect="1"/>
              </p:cNvGrpSpPr>
              <p:nvPr/>
            </p:nvGrpSpPr>
            <p:grpSpPr bwMode="auto">
              <a:xfrm>
                <a:off x="5114934" y="2654753"/>
                <a:ext cx="547937" cy="173294"/>
                <a:chOff x="2532" y="1656"/>
                <a:chExt cx="332" cy="105"/>
              </a:xfrm>
            </p:grpSpPr>
            <p:sp>
              <p:nvSpPr>
                <p:cNvPr id="51" name="AutoShape 16"/>
                <p:cNvSpPr>
                  <a:spLocks noChangeAspect="1" noChangeArrowheads="1" noTextEdit="1"/>
                </p:cNvSpPr>
                <p:nvPr/>
              </p:nvSpPr>
              <p:spPr bwMode="auto">
                <a:xfrm>
                  <a:off x="2532" y="1656"/>
                  <a:ext cx="332" cy="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sz="1200"/>
                </a:p>
              </p:txBody>
            </p:sp>
            <p:sp>
              <p:nvSpPr>
                <p:cNvPr id="52" name="Freeform 18"/>
                <p:cNvSpPr>
                  <a:spLocks noEditPoints="1"/>
                </p:cNvSpPr>
                <p:nvPr/>
              </p:nvSpPr>
              <p:spPr bwMode="auto">
                <a:xfrm>
                  <a:off x="2532" y="1657"/>
                  <a:ext cx="332" cy="104"/>
                </a:xfrm>
                <a:custGeom>
                  <a:avLst/>
                  <a:gdLst>
                    <a:gd name="T0" fmla="*/ 7 w 332"/>
                    <a:gd name="T1" fmla="*/ 101 h 104"/>
                    <a:gd name="T2" fmla="*/ 93 w 332"/>
                    <a:gd name="T3" fmla="*/ 3 h 104"/>
                    <a:gd name="T4" fmla="*/ 325 w 332"/>
                    <a:gd name="T5" fmla="*/ 3 h 104"/>
                    <a:gd name="T6" fmla="*/ 239 w 332"/>
                    <a:gd name="T7" fmla="*/ 101 h 104"/>
                    <a:gd name="T8" fmla="*/ 7 w 332"/>
                    <a:gd name="T9" fmla="*/ 101 h 104"/>
                    <a:gd name="T10" fmla="*/ 332 w 332"/>
                    <a:gd name="T11" fmla="*/ 0 h 104"/>
                    <a:gd name="T12" fmla="*/ 91 w 332"/>
                    <a:gd name="T13" fmla="*/ 0 h 104"/>
                    <a:gd name="T14" fmla="*/ 0 w 332"/>
                    <a:gd name="T15" fmla="*/ 104 h 104"/>
                    <a:gd name="T16" fmla="*/ 241 w 332"/>
                    <a:gd name="T17" fmla="*/ 104 h 104"/>
                    <a:gd name="T18" fmla="*/ 332 w 332"/>
                    <a:gd name="T19"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2" h="104">
                      <a:moveTo>
                        <a:pt x="7" y="101"/>
                      </a:moveTo>
                      <a:lnTo>
                        <a:pt x="93" y="3"/>
                      </a:lnTo>
                      <a:lnTo>
                        <a:pt x="325" y="3"/>
                      </a:lnTo>
                      <a:lnTo>
                        <a:pt x="239" y="101"/>
                      </a:lnTo>
                      <a:lnTo>
                        <a:pt x="7" y="101"/>
                      </a:lnTo>
                      <a:close/>
                      <a:moveTo>
                        <a:pt x="332" y="0"/>
                      </a:moveTo>
                      <a:lnTo>
                        <a:pt x="91" y="0"/>
                      </a:lnTo>
                      <a:lnTo>
                        <a:pt x="0" y="104"/>
                      </a:lnTo>
                      <a:lnTo>
                        <a:pt x="241" y="104"/>
                      </a:lnTo>
                      <a:lnTo>
                        <a:pt x="332" y="0"/>
                      </a:lnTo>
                      <a:close/>
                    </a:path>
                  </a:pathLst>
                </a:custGeom>
                <a:solidFill>
                  <a:srgbClr val="92949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200"/>
                </a:p>
              </p:txBody>
            </p:sp>
            <p:sp>
              <p:nvSpPr>
                <p:cNvPr id="53" name="Freeform 19"/>
                <p:cNvSpPr>
                  <a:spLocks noEditPoints="1"/>
                </p:cNvSpPr>
                <p:nvPr/>
              </p:nvSpPr>
              <p:spPr bwMode="auto">
                <a:xfrm>
                  <a:off x="2532" y="1657"/>
                  <a:ext cx="332" cy="104"/>
                </a:xfrm>
                <a:custGeom>
                  <a:avLst/>
                  <a:gdLst>
                    <a:gd name="T0" fmla="*/ 7 w 332"/>
                    <a:gd name="T1" fmla="*/ 101 h 104"/>
                    <a:gd name="T2" fmla="*/ 93 w 332"/>
                    <a:gd name="T3" fmla="*/ 3 h 104"/>
                    <a:gd name="T4" fmla="*/ 325 w 332"/>
                    <a:gd name="T5" fmla="*/ 3 h 104"/>
                    <a:gd name="T6" fmla="*/ 239 w 332"/>
                    <a:gd name="T7" fmla="*/ 101 h 104"/>
                    <a:gd name="T8" fmla="*/ 7 w 332"/>
                    <a:gd name="T9" fmla="*/ 101 h 104"/>
                    <a:gd name="T10" fmla="*/ 332 w 332"/>
                    <a:gd name="T11" fmla="*/ 0 h 104"/>
                    <a:gd name="T12" fmla="*/ 91 w 332"/>
                    <a:gd name="T13" fmla="*/ 0 h 104"/>
                    <a:gd name="T14" fmla="*/ 0 w 332"/>
                    <a:gd name="T15" fmla="*/ 104 h 104"/>
                    <a:gd name="T16" fmla="*/ 241 w 332"/>
                    <a:gd name="T17" fmla="*/ 104 h 104"/>
                    <a:gd name="T18" fmla="*/ 332 w 332"/>
                    <a:gd name="T19"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2" h="104">
                      <a:moveTo>
                        <a:pt x="7" y="101"/>
                      </a:moveTo>
                      <a:lnTo>
                        <a:pt x="93" y="3"/>
                      </a:lnTo>
                      <a:lnTo>
                        <a:pt x="325" y="3"/>
                      </a:lnTo>
                      <a:lnTo>
                        <a:pt x="239" y="101"/>
                      </a:lnTo>
                      <a:lnTo>
                        <a:pt x="7" y="101"/>
                      </a:lnTo>
                      <a:moveTo>
                        <a:pt x="332" y="0"/>
                      </a:moveTo>
                      <a:lnTo>
                        <a:pt x="91" y="0"/>
                      </a:lnTo>
                      <a:lnTo>
                        <a:pt x="0" y="104"/>
                      </a:lnTo>
                      <a:lnTo>
                        <a:pt x="241" y="104"/>
                      </a:lnTo>
                      <a:lnTo>
                        <a:pt x="332"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200"/>
                </a:p>
              </p:txBody>
            </p:sp>
            <p:sp>
              <p:nvSpPr>
                <p:cNvPr id="54" name="Freeform 20"/>
                <p:cNvSpPr>
                  <a:spLocks noEditPoints="1"/>
                </p:cNvSpPr>
                <p:nvPr/>
              </p:nvSpPr>
              <p:spPr bwMode="auto">
                <a:xfrm>
                  <a:off x="2532" y="1657"/>
                  <a:ext cx="332" cy="104"/>
                </a:xfrm>
                <a:custGeom>
                  <a:avLst/>
                  <a:gdLst>
                    <a:gd name="T0" fmla="*/ 7 w 332"/>
                    <a:gd name="T1" fmla="*/ 101 h 104"/>
                    <a:gd name="T2" fmla="*/ 93 w 332"/>
                    <a:gd name="T3" fmla="*/ 3 h 104"/>
                    <a:gd name="T4" fmla="*/ 325 w 332"/>
                    <a:gd name="T5" fmla="*/ 3 h 104"/>
                    <a:gd name="T6" fmla="*/ 239 w 332"/>
                    <a:gd name="T7" fmla="*/ 101 h 104"/>
                    <a:gd name="T8" fmla="*/ 7 w 332"/>
                    <a:gd name="T9" fmla="*/ 101 h 104"/>
                    <a:gd name="T10" fmla="*/ 332 w 332"/>
                    <a:gd name="T11" fmla="*/ 0 h 104"/>
                    <a:gd name="T12" fmla="*/ 91 w 332"/>
                    <a:gd name="T13" fmla="*/ 0 h 104"/>
                    <a:gd name="T14" fmla="*/ 0 w 332"/>
                    <a:gd name="T15" fmla="*/ 104 h 104"/>
                    <a:gd name="T16" fmla="*/ 241 w 332"/>
                    <a:gd name="T17" fmla="*/ 104 h 104"/>
                    <a:gd name="T18" fmla="*/ 332 w 332"/>
                    <a:gd name="T19"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2" h="104">
                      <a:moveTo>
                        <a:pt x="7" y="101"/>
                      </a:moveTo>
                      <a:lnTo>
                        <a:pt x="93" y="3"/>
                      </a:lnTo>
                      <a:lnTo>
                        <a:pt x="325" y="3"/>
                      </a:lnTo>
                      <a:lnTo>
                        <a:pt x="239" y="101"/>
                      </a:lnTo>
                      <a:lnTo>
                        <a:pt x="7" y="101"/>
                      </a:lnTo>
                      <a:close/>
                      <a:moveTo>
                        <a:pt x="332" y="0"/>
                      </a:moveTo>
                      <a:lnTo>
                        <a:pt x="91" y="0"/>
                      </a:lnTo>
                      <a:lnTo>
                        <a:pt x="0" y="104"/>
                      </a:lnTo>
                      <a:lnTo>
                        <a:pt x="241" y="104"/>
                      </a:lnTo>
                      <a:lnTo>
                        <a:pt x="332" y="0"/>
                      </a:lnTo>
                      <a:close/>
                    </a:path>
                  </a:pathLst>
                </a:custGeom>
                <a:solidFill>
                  <a:srgbClr val="92949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200"/>
                </a:p>
              </p:txBody>
            </p:sp>
            <p:sp>
              <p:nvSpPr>
                <p:cNvPr id="55" name="Freeform 21"/>
                <p:cNvSpPr>
                  <a:spLocks noEditPoints="1"/>
                </p:cNvSpPr>
                <p:nvPr/>
              </p:nvSpPr>
              <p:spPr bwMode="auto">
                <a:xfrm>
                  <a:off x="2532" y="1657"/>
                  <a:ext cx="332" cy="104"/>
                </a:xfrm>
                <a:custGeom>
                  <a:avLst/>
                  <a:gdLst>
                    <a:gd name="T0" fmla="*/ 7 w 332"/>
                    <a:gd name="T1" fmla="*/ 101 h 104"/>
                    <a:gd name="T2" fmla="*/ 93 w 332"/>
                    <a:gd name="T3" fmla="*/ 3 h 104"/>
                    <a:gd name="T4" fmla="*/ 325 w 332"/>
                    <a:gd name="T5" fmla="*/ 3 h 104"/>
                    <a:gd name="T6" fmla="*/ 239 w 332"/>
                    <a:gd name="T7" fmla="*/ 101 h 104"/>
                    <a:gd name="T8" fmla="*/ 7 w 332"/>
                    <a:gd name="T9" fmla="*/ 101 h 104"/>
                    <a:gd name="T10" fmla="*/ 332 w 332"/>
                    <a:gd name="T11" fmla="*/ 0 h 104"/>
                    <a:gd name="T12" fmla="*/ 91 w 332"/>
                    <a:gd name="T13" fmla="*/ 0 h 104"/>
                    <a:gd name="T14" fmla="*/ 0 w 332"/>
                    <a:gd name="T15" fmla="*/ 104 h 104"/>
                    <a:gd name="T16" fmla="*/ 241 w 332"/>
                    <a:gd name="T17" fmla="*/ 104 h 104"/>
                    <a:gd name="T18" fmla="*/ 332 w 332"/>
                    <a:gd name="T19"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2" h="104">
                      <a:moveTo>
                        <a:pt x="7" y="101"/>
                      </a:moveTo>
                      <a:lnTo>
                        <a:pt x="93" y="3"/>
                      </a:lnTo>
                      <a:lnTo>
                        <a:pt x="325" y="3"/>
                      </a:lnTo>
                      <a:lnTo>
                        <a:pt x="239" y="101"/>
                      </a:lnTo>
                      <a:lnTo>
                        <a:pt x="7" y="101"/>
                      </a:lnTo>
                      <a:moveTo>
                        <a:pt x="332" y="0"/>
                      </a:moveTo>
                      <a:lnTo>
                        <a:pt x="91" y="0"/>
                      </a:lnTo>
                      <a:lnTo>
                        <a:pt x="0" y="104"/>
                      </a:lnTo>
                      <a:lnTo>
                        <a:pt x="241" y="104"/>
                      </a:lnTo>
                      <a:lnTo>
                        <a:pt x="332"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200"/>
                </a:p>
              </p:txBody>
            </p:sp>
          </p:grpSp>
          <p:grpSp>
            <p:nvGrpSpPr>
              <p:cNvPr id="45" name="Group 24"/>
              <p:cNvGrpSpPr>
                <a:grpSpLocks noChangeAspect="1"/>
              </p:cNvGrpSpPr>
              <p:nvPr/>
            </p:nvGrpSpPr>
            <p:grpSpPr bwMode="auto">
              <a:xfrm>
                <a:off x="5334439" y="2837950"/>
                <a:ext cx="889573" cy="282220"/>
                <a:chOff x="2665" y="1767"/>
                <a:chExt cx="539" cy="171"/>
              </a:xfrm>
            </p:grpSpPr>
            <p:sp>
              <p:nvSpPr>
                <p:cNvPr id="46" name="AutoShape 23"/>
                <p:cNvSpPr>
                  <a:spLocks noChangeAspect="1" noChangeArrowheads="1" noTextEdit="1"/>
                </p:cNvSpPr>
                <p:nvPr/>
              </p:nvSpPr>
              <p:spPr bwMode="auto">
                <a:xfrm>
                  <a:off x="2665" y="1767"/>
                  <a:ext cx="539" cy="17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sz="1200"/>
                </a:p>
              </p:txBody>
            </p:sp>
            <p:sp>
              <p:nvSpPr>
                <p:cNvPr id="47" name="Freeform 25"/>
                <p:cNvSpPr>
                  <a:spLocks noEditPoints="1"/>
                </p:cNvSpPr>
                <p:nvPr/>
              </p:nvSpPr>
              <p:spPr bwMode="auto">
                <a:xfrm>
                  <a:off x="2664" y="1768"/>
                  <a:ext cx="541" cy="170"/>
                </a:xfrm>
                <a:custGeom>
                  <a:avLst/>
                  <a:gdLst>
                    <a:gd name="T0" fmla="*/ 13 w 541"/>
                    <a:gd name="T1" fmla="*/ 165 h 170"/>
                    <a:gd name="T2" fmla="*/ 153 w 541"/>
                    <a:gd name="T3" fmla="*/ 5 h 170"/>
                    <a:gd name="T4" fmla="*/ 528 w 541"/>
                    <a:gd name="T5" fmla="*/ 5 h 170"/>
                    <a:gd name="T6" fmla="*/ 388 w 541"/>
                    <a:gd name="T7" fmla="*/ 165 h 170"/>
                    <a:gd name="T8" fmla="*/ 13 w 541"/>
                    <a:gd name="T9" fmla="*/ 165 h 170"/>
                    <a:gd name="T10" fmla="*/ 541 w 541"/>
                    <a:gd name="T11" fmla="*/ 0 h 170"/>
                    <a:gd name="T12" fmla="*/ 148 w 541"/>
                    <a:gd name="T13" fmla="*/ 0 h 170"/>
                    <a:gd name="T14" fmla="*/ 0 w 541"/>
                    <a:gd name="T15" fmla="*/ 170 h 170"/>
                    <a:gd name="T16" fmla="*/ 393 w 541"/>
                    <a:gd name="T17" fmla="*/ 170 h 170"/>
                    <a:gd name="T18" fmla="*/ 541 w 541"/>
                    <a:gd name="T19" fmla="*/ 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41" h="170">
                      <a:moveTo>
                        <a:pt x="13" y="165"/>
                      </a:moveTo>
                      <a:lnTo>
                        <a:pt x="153" y="5"/>
                      </a:lnTo>
                      <a:lnTo>
                        <a:pt x="528" y="5"/>
                      </a:lnTo>
                      <a:lnTo>
                        <a:pt x="388" y="165"/>
                      </a:lnTo>
                      <a:lnTo>
                        <a:pt x="13" y="165"/>
                      </a:lnTo>
                      <a:close/>
                      <a:moveTo>
                        <a:pt x="541" y="0"/>
                      </a:moveTo>
                      <a:lnTo>
                        <a:pt x="148" y="0"/>
                      </a:lnTo>
                      <a:lnTo>
                        <a:pt x="0" y="170"/>
                      </a:lnTo>
                      <a:lnTo>
                        <a:pt x="393" y="170"/>
                      </a:lnTo>
                      <a:lnTo>
                        <a:pt x="541" y="0"/>
                      </a:lnTo>
                      <a:close/>
                    </a:path>
                  </a:pathLst>
                </a:custGeom>
                <a:solidFill>
                  <a:srgbClr val="92949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200"/>
                </a:p>
              </p:txBody>
            </p:sp>
            <p:sp>
              <p:nvSpPr>
                <p:cNvPr id="48" name="Freeform 26"/>
                <p:cNvSpPr>
                  <a:spLocks noEditPoints="1"/>
                </p:cNvSpPr>
                <p:nvPr/>
              </p:nvSpPr>
              <p:spPr bwMode="auto">
                <a:xfrm>
                  <a:off x="2664" y="1768"/>
                  <a:ext cx="541" cy="170"/>
                </a:xfrm>
                <a:custGeom>
                  <a:avLst/>
                  <a:gdLst>
                    <a:gd name="T0" fmla="*/ 13 w 541"/>
                    <a:gd name="T1" fmla="*/ 165 h 170"/>
                    <a:gd name="T2" fmla="*/ 153 w 541"/>
                    <a:gd name="T3" fmla="*/ 5 h 170"/>
                    <a:gd name="T4" fmla="*/ 528 w 541"/>
                    <a:gd name="T5" fmla="*/ 5 h 170"/>
                    <a:gd name="T6" fmla="*/ 388 w 541"/>
                    <a:gd name="T7" fmla="*/ 165 h 170"/>
                    <a:gd name="T8" fmla="*/ 13 w 541"/>
                    <a:gd name="T9" fmla="*/ 165 h 170"/>
                    <a:gd name="T10" fmla="*/ 541 w 541"/>
                    <a:gd name="T11" fmla="*/ 0 h 170"/>
                    <a:gd name="T12" fmla="*/ 148 w 541"/>
                    <a:gd name="T13" fmla="*/ 0 h 170"/>
                    <a:gd name="T14" fmla="*/ 0 w 541"/>
                    <a:gd name="T15" fmla="*/ 170 h 170"/>
                    <a:gd name="T16" fmla="*/ 393 w 541"/>
                    <a:gd name="T17" fmla="*/ 170 h 170"/>
                    <a:gd name="T18" fmla="*/ 541 w 541"/>
                    <a:gd name="T19" fmla="*/ 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41" h="170">
                      <a:moveTo>
                        <a:pt x="13" y="165"/>
                      </a:moveTo>
                      <a:lnTo>
                        <a:pt x="153" y="5"/>
                      </a:lnTo>
                      <a:lnTo>
                        <a:pt x="528" y="5"/>
                      </a:lnTo>
                      <a:lnTo>
                        <a:pt x="388" y="165"/>
                      </a:lnTo>
                      <a:lnTo>
                        <a:pt x="13" y="165"/>
                      </a:lnTo>
                      <a:moveTo>
                        <a:pt x="541" y="0"/>
                      </a:moveTo>
                      <a:lnTo>
                        <a:pt x="148" y="0"/>
                      </a:lnTo>
                      <a:lnTo>
                        <a:pt x="0" y="170"/>
                      </a:lnTo>
                      <a:lnTo>
                        <a:pt x="393" y="170"/>
                      </a:lnTo>
                      <a:lnTo>
                        <a:pt x="541"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200"/>
                </a:p>
              </p:txBody>
            </p:sp>
            <p:sp>
              <p:nvSpPr>
                <p:cNvPr id="49" name="Freeform 27"/>
                <p:cNvSpPr>
                  <a:spLocks noEditPoints="1"/>
                </p:cNvSpPr>
                <p:nvPr/>
              </p:nvSpPr>
              <p:spPr bwMode="auto">
                <a:xfrm>
                  <a:off x="2664" y="1768"/>
                  <a:ext cx="541" cy="170"/>
                </a:xfrm>
                <a:custGeom>
                  <a:avLst/>
                  <a:gdLst>
                    <a:gd name="T0" fmla="*/ 13 w 541"/>
                    <a:gd name="T1" fmla="*/ 165 h 170"/>
                    <a:gd name="T2" fmla="*/ 153 w 541"/>
                    <a:gd name="T3" fmla="*/ 5 h 170"/>
                    <a:gd name="T4" fmla="*/ 528 w 541"/>
                    <a:gd name="T5" fmla="*/ 5 h 170"/>
                    <a:gd name="T6" fmla="*/ 388 w 541"/>
                    <a:gd name="T7" fmla="*/ 165 h 170"/>
                    <a:gd name="T8" fmla="*/ 13 w 541"/>
                    <a:gd name="T9" fmla="*/ 165 h 170"/>
                    <a:gd name="T10" fmla="*/ 541 w 541"/>
                    <a:gd name="T11" fmla="*/ 0 h 170"/>
                    <a:gd name="T12" fmla="*/ 148 w 541"/>
                    <a:gd name="T13" fmla="*/ 0 h 170"/>
                    <a:gd name="T14" fmla="*/ 0 w 541"/>
                    <a:gd name="T15" fmla="*/ 170 h 170"/>
                    <a:gd name="T16" fmla="*/ 393 w 541"/>
                    <a:gd name="T17" fmla="*/ 170 h 170"/>
                    <a:gd name="T18" fmla="*/ 541 w 541"/>
                    <a:gd name="T19" fmla="*/ 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41" h="170">
                      <a:moveTo>
                        <a:pt x="13" y="165"/>
                      </a:moveTo>
                      <a:lnTo>
                        <a:pt x="153" y="5"/>
                      </a:lnTo>
                      <a:lnTo>
                        <a:pt x="528" y="5"/>
                      </a:lnTo>
                      <a:lnTo>
                        <a:pt x="388" y="165"/>
                      </a:lnTo>
                      <a:lnTo>
                        <a:pt x="13" y="165"/>
                      </a:lnTo>
                      <a:close/>
                      <a:moveTo>
                        <a:pt x="541" y="0"/>
                      </a:moveTo>
                      <a:lnTo>
                        <a:pt x="148" y="0"/>
                      </a:lnTo>
                      <a:lnTo>
                        <a:pt x="0" y="170"/>
                      </a:lnTo>
                      <a:lnTo>
                        <a:pt x="393" y="170"/>
                      </a:lnTo>
                      <a:lnTo>
                        <a:pt x="541" y="0"/>
                      </a:lnTo>
                      <a:close/>
                    </a:path>
                  </a:pathLst>
                </a:custGeom>
                <a:solidFill>
                  <a:srgbClr val="92949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200"/>
                </a:p>
              </p:txBody>
            </p:sp>
            <p:sp>
              <p:nvSpPr>
                <p:cNvPr id="50" name="Freeform 28"/>
                <p:cNvSpPr>
                  <a:spLocks noEditPoints="1"/>
                </p:cNvSpPr>
                <p:nvPr/>
              </p:nvSpPr>
              <p:spPr bwMode="auto">
                <a:xfrm>
                  <a:off x="2664" y="1768"/>
                  <a:ext cx="541" cy="170"/>
                </a:xfrm>
                <a:custGeom>
                  <a:avLst/>
                  <a:gdLst>
                    <a:gd name="T0" fmla="*/ 13 w 541"/>
                    <a:gd name="T1" fmla="*/ 165 h 170"/>
                    <a:gd name="T2" fmla="*/ 153 w 541"/>
                    <a:gd name="T3" fmla="*/ 5 h 170"/>
                    <a:gd name="T4" fmla="*/ 528 w 541"/>
                    <a:gd name="T5" fmla="*/ 5 h 170"/>
                    <a:gd name="T6" fmla="*/ 388 w 541"/>
                    <a:gd name="T7" fmla="*/ 165 h 170"/>
                    <a:gd name="T8" fmla="*/ 13 w 541"/>
                    <a:gd name="T9" fmla="*/ 165 h 170"/>
                    <a:gd name="T10" fmla="*/ 541 w 541"/>
                    <a:gd name="T11" fmla="*/ 0 h 170"/>
                    <a:gd name="T12" fmla="*/ 148 w 541"/>
                    <a:gd name="T13" fmla="*/ 0 h 170"/>
                    <a:gd name="T14" fmla="*/ 0 w 541"/>
                    <a:gd name="T15" fmla="*/ 170 h 170"/>
                    <a:gd name="T16" fmla="*/ 393 w 541"/>
                    <a:gd name="T17" fmla="*/ 170 h 170"/>
                    <a:gd name="T18" fmla="*/ 541 w 541"/>
                    <a:gd name="T19" fmla="*/ 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41" h="170">
                      <a:moveTo>
                        <a:pt x="13" y="165"/>
                      </a:moveTo>
                      <a:lnTo>
                        <a:pt x="153" y="5"/>
                      </a:lnTo>
                      <a:lnTo>
                        <a:pt x="528" y="5"/>
                      </a:lnTo>
                      <a:lnTo>
                        <a:pt x="388" y="165"/>
                      </a:lnTo>
                      <a:lnTo>
                        <a:pt x="13" y="165"/>
                      </a:lnTo>
                      <a:moveTo>
                        <a:pt x="541" y="0"/>
                      </a:moveTo>
                      <a:lnTo>
                        <a:pt x="148" y="0"/>
                      </a:lnTo>
                      <a:lnTo>
                        <a:pt x="0" y="170"/>
                      </a:lnTo>
                      <a:lnTo>
                        <a:pt x="393" y="170"/>
                      </a:lnTo>
                      <a:lnTo>
                        <a:pt x="541"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200"/>
                </a:p>
              </p:txBody>
            </p:sp>
          </p:grpSp>
        </p:grpSp>
        <p:sp>
          <p:nvSpPr>
            <p:cNvPr id="12" name="TextBox 11"/>
            <p:cNvSpPr txBox="1"/>
            <p:nvPr/>
          </p:nvSpPr>
          <p:spPr>
            <a:xfrm>
              <a:off x="3028950" y="1543051"/>
              <a:ext cx="1085850" cy="461665"/>
            </a:xfrm>
            <a:prstGeom prst="rect">
              <a:avLst/>
            </a:prstGeom>
            <a:noFill/>
          </p:spPr>
          <p:txBody>
            <a:bodyPr wrap="square" rtlCol="0">
              <a:spAutoFit/>
            </a:bodyPr>
            <a:lstStyle/>
            <a:p>
              <a:pPr algn="ctr"/>
              <a:r>
                <a:rPr lang="en-US" sz="1200" dirty="0"/>
                <a:t>Region proposals</a:t>
              </a:r>
            </a:p>
          </p:txBody>
        </p:sp>
        <p:sp>
          <p:nvSpPr>
            <p:cNvPr id="14" name="Up Arrow 13"/>
            <p:cNvSpPr/>
            <p:nvPr/>
          </p:nvSpPr>
          <p:spPr bwMode="auto">
            <a:xfrm>
              <a:off x="6399083" y="1657350"/>
              <a:ext cx="230317" cy="918743"/>
            </a:xfrm>
            <a:prstGeom prst="upArrow">
              <a:avLst/>
            </a:prstGeom>
            <a:solidFill>
              <a:srgbClr val="FF9900"/>
            </a:solidFill>
            <a:ln>
              <a:solidFill>
                <a:srgbClr val="FF6600"/>
              </a:solidFill>
            </a:ln>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eaLnBrk="1" hangingPunct="1">
                <a:defRPr/>
              </a:pPr>
              <a:endParaRPr lang="en-US" sz="1200"/>
            </a:p>
          </p:txBody>
        </p:sp>
        <p:sp>
          <p:nvSpPr>
            <p:cNvPr id="15" name="Up Arrow 14"/>
            <p:cNvSpPr/>
            <p:nvPr/>
          </p:nvSpPr>
          <p:spPr bwMode="auto">
            <a:xfrm rot="2568920" flipH="1">
              <a:off x="5523933" y="1579003"/>
              <a:ext cx="254087" cy="378242"/>
            </a:xfrm>
            <a:prstGeom prst="upArrow">
              <a:avLst/>
            </a:prstGeom>
            <a:solidFill>
              <a:srgbClr val="FF9900"/>
            </a:solidFill>
            <a:ln>
              <a:solidFill>
                <a:srgbClr val="FF6600"/>
              </a:solidFill>
            </a:ln>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eaLnBrk="1" hangingPunct="1">
                <a:defRPr/>
              </a:pPr>
              <a:endParaRPr lang="en-US" sz="1200"/>
            </a:p>
          </p:txBody>
        </p:sp>
        <p:pic>
          <p:nvPicPr>
            <p:cNvPr id="82" name="Picture 9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20685" y="3826719"/>
              <a:ext cx="2411960" cy="7562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84" name="Cube 83"/>
            <p:cNvSpPr/>
            <p:nvPr/>
          </p:nvSpPr>
          <p:spPr bwMode="auto">
            <a:xfrm>
              <a:off x="2280215" y="3219847"/>
              <a:ext cx="1644072" cy="1100084"/>
            </a:xfrm>
            <a:prstGeom prst="cube">
              <a:avLst/>
            </a:prstGeom>
          </p:spPr>
          <p:style>
            <a:lnRef idx="2">
              <a:schemeClr val="accent2"/>
            </a:lnRef>
            <a:fillRef idx="1">
              <a:schemeClr val="lt1"/>
            </a:fillRef>
            <a:effectRef idx="0">
              <a:schemeClr val="accent2"/>
            </a:effectRef>
            <a:fontRef idx="minor">
              <a:schemeClr val="dk1"/>
            </a:fontRef>
          </p:style>
          <p:txBody>
            <a:bodyPr anchor="ctr"/>
            <a:lstStyle/>
            <a:p>
              <a:pPr algn="ctr" eaLnBrk="1" hangingPunct="1">
                <a:defRPr/>
              </a:pPr>
              <a:r>
                <a:rPr lang="en-US" sz="1200" dirty="0"/>
                <a:t>CNN</a:t>
              </a:r>
            </a:p>
          </p:txBody>
        </p:sp>
        <p:sp>
          <p:nvSpPr>
            <p:cNvPr id="85" name="Up Arrow 84"/>
            <p:cNvSpPr/>
            <p:nvPr/>
          </p:nvSpPr>
          <p:spPr bwMode="auto">
            <a:xfrm>
              <a:off x="3030121" y="3160467"/>
              <a:ext cx="193691" cy="210448"/>
            </a:xfrm>
            <a:prstGeom prst="upArrow">
              <a:avLst/>
            </a:prstGeom>
            <a:solidFill>
              <a:srgbClr val="FF9900"/>
            </a:solidFill>
            <a:ln>
              <a:solidFill>
                <a:srgbClr val="FF6600"/>
              </a:solidFill>
            </a:ln>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eaLnBrk="1" hangingPunct="1">
                <a:defRPr/>
              </a:pPr>
              <a:endParaRPr lang="en-US" sz="1200"/>
            </a:p>
          </p:txBody>
        </p:sp>
        <p:sp>
          <p:nvSpPr>
            <p:cNvPr id="87" name="TextBox 86"/>
            <p:cNvSpPr txBox="1"/>
            <p:nvPr/>
          </p:nvSpPr>
          <p:spPr>
            <a:xfrm>
              <a:off x="3657600" y="2800351"/>
              <a:ext cx="1150970" cy="276999"/>
            </a:xfrm>
            <a:prstGeom prst="rect">
              <a:avLst/>
            </a:prstGeom>
            <a:noFill/>
          </p:spPr>
          <p:txBody>
            <a:bodyPr wrap="square" rtlCol="0">
              <a:spAutoFit/>
            </a:bodyPr>
            <a:lstStyle/>
            <a:p>
              <a:pPr algn="ctr"/>
              <a:r>
                <a:rPr lang="en-US" sz="1200" dirty="0">
                  <a:solidFill>
                    <a:srgbClr val="C00000"/>
                  </a:solidFill>
                </a:rPr>
                <a:t>feature map</a:t>
              </a:r>
            </a:p>
          </p:txBody>
        </p:sp>
        <p:sp>
          <p:nvSpPr>
            <p:cNvPr id="89" name="TextBox 88"/>
            <p:cNvSpPr txBox="1"/>
            <p:nvPr/>
          </p:nvSpPr>
          <p:spPr>
            <a:xfrm>
              <a:off x="779849" y="2584013"/>
              <a:ext cx="1793411" cy="461665"/>
            </a:xfrm>
            <a:prstGeom prst="rect">
              <a:avLst/>
            </a:prstGeom>
            <a:noFill/>
          </p:spPr>
          <p:txBody>
            <a:bodyPr wrap="square" rtlCol="0">
              <a:spAutoFit/>
            </a:bodyPr>
            <a:lstStyle/>
            <a:p>
              <a:pPr algn="ctr"/>
              <a:r>
                <a:rPr lang="en-US" sz="1200" dirty="0"/>
                <a:t>Region Proposal Network</a:t>
              </a:r>
            </a:p>
          </p:txBody>
        </p:sp>
        <p:cxnSp>
          <p:nvCxnSpPr>
            <p:cNvPr id="133" name="Straight Connector 132"/>
            <p:cNvCxnSpPr/>
            <p:nvPr/>
          </p:nvCxnSpPr>
          <p:spPr>
            <a:xfrm>
              <a:off x="3714751" y="3714750"/>
              <a:ext cx="1437083" cy="0"/>
            </a:xfrm>
            <a:prstGeom prst="line">
              <a:avLst/>
            </a:prstGeom>
            <a:ln w="76200">
              <a:solidFill>
                <a:srgbClr val="FF660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42" name="Picture 141" descr="Screen Shot 2016-04-25 at 12.06.49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40986" y="685800"/>
              <a:ext cx="1745615" cy="914400"/>
            </a:xfrm>
            <a:prstGeom prst="rect">
              <a:avLst/>
            </a:prstGeom>
          </p:spPr>
        </p:pic>
        <p:sp>
          <p:nvSpPr>
            <p:cNvPr id="145" name="Bent Arrow 144"/>
            <p:cNvSpPr/>
            <p:nvPr/>
          </p:nvSpPr>
          <p:spPr bwMode="auto">
            <a:xfrm>
              <a:off x="3086100" y="1981632"/>
              <a:ext cx="800100" cy="628650"/>
            </a:xfrm>
            <a:prstGeom prst="bentArrow">
              <a:avLst>
                <a:gd name="adj1" fmla="val 18940"/>
                <a:gd name="adj2" fmla="val 25000"/>
                <a:gd name="adj3" fmla="val 25000"/>
                <a:gd name="adj4" fmla="val 43750"/>
              </a:avLst>
            </a:prstGeom>
            <a:solidFill>
              <a:srgbClr val="FF9900"/>
            </a:solidFill>
            <a:ln w="9525" cap="flat" cmpd="sng" algn="ctr">
              <a:solidFill>
                <a:srgbClr val="FF0000"/>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defTabSz="685800" eaLnBrk="0" fontAlgn="base" hangingPunct="0">
                <a:spcBef>
                  <a:spcPct val="0"/>
                </a:spcBef>
                <a:spcAft>
                  <a:spcPct val="0"/>
                </a:spcAft>
              </a:pPr>
              <a:endParaRPr lang="en-US" sz="1800" b="1">
                <a:solidFill>
                  <a:schemeClr val="tx1"/>
                </a:solidFill>
                <a:latin typeface="Arial" charset="0"/>
                <a:cs typeface="Arial" charset="0"/>
              </a:endParaRPr>
            </a:p>
          </p:txBody>
        </p:sp>
        <p:sp>
          <p:nvSpPr>
            <p:cNvPr id="146" name="Rectangle 145"/>
            <p:cNvSpPr/>
            <p:nvPr/>
          </p:nvSpPr>
          <p:spPr bwMode="auto">
            <a:xfrm>
              <a:off x="6858000" y="1257300"/>
              <a:ext cx="285750" cy="171450"/>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defTabSz="685800" eaLnBrk="0" fontAlgn="base" hangingPunct="0">
                <a:spcBef>
                  <a:spcPct val="0"/>
                </a:spcBef>
                <a:spcAft>
                  <a:spcPct val="0"/>
                </a:spcAft>
              </a:pPr>
              <a:endParaRPr lang="en-US" sz="1800" b="1">
                <a:solidFill>
                  <a:schemeClr val="tx1"/>
                </a:solidFill>
                <a:latin typeface="Arial" charset="0"/>
                <a:cs typeface="Arial" charset="0"/>
              </a:endParaRPr>
            </a:p>
          </p:txBody>
        </p:sp>
        <p:sp>
          <p:nvSpPr>
            <p:cNvPr id="147" name="Rectangle 146"/>
            <p:cNvSpPr/>
            <p:nvPr/>
          </p:nvSpPr>
          <p:spPr>
            <a:xfrm>
              <a:off x="1143000" y="4704918"/>
              <a:ext cx="6858000" cy="461665"/>
            </a:xfrm>
            <a:prstGeom prst="rect">
              <a:avLst/>
            </a:prstGeom>
          </p:spPr>
          <p:txBody>
            <a:bodyPr wrap="square">
              <a:spAutoFit/>
            </a:bodyPr>
            <a:lstStyle/>
            <a:p>
              <a:pPr algn="ctr"/>
              <a:r>
                <a:rPr lang="en-US" sz="1200" dirty="0"/>
                <a:t>S. </a:t>
              </a:r>
              <a:r>
                <a:rPr lang="en-US" sz="1200" dirty="0" err="1"/>
                <a:t>Ren</a:t>
              </a:r>
              <a:r>
                <a:rPr lang="en-US" sz="1200" dirty="0"/>
                <a:t>, K. He, R. </a:t>
              </a:r>
              <a:r>
                <a:rPr lang="en-US" sz="1200" dirty="0" err="1"/>
                <a:t>Girshick</a:t>
              </a:r>
              <a:r>
                <a:rPr lang="en-US" sz="1200" dirty="0"/>
                <a:t>, and J. Sun, </a:t>
              </a:r>
              <a:r>
                <a:rPr lang="en-US" sz="1200" dirty="0">
                  <a:hlinkClick r:id="rId5"/>
                </a:rPr>
                <a:t>Faster R-CNN: Towards Real-Time Object Detection with Region Proposal Networks</a:t>
              </a:r>
              <a:r>
                <a:rPr lang="en-US" sz="1200" dirty="0"/>
                <a:t>, NIPS 2015</a:t>
              </a:r>
            </a:p>
          </p:txBody>
        </p:sp>
        <p:sp>
          <p:nvSpPr>
            <p:cNvPr id="148" name="TextBox 147"/>
            <p:cNvSpPr txBox="1"/>
            <p:nvPr/>
          </p:nvSpPr>
          <p:spPr>
            <a:xfrm>
              <a:off x="3878230" y="3403685"/>
              <a:ext cx="1150970" cy="461665"/>
            </a:xfrm>
            <a:prstGeom prst="rect">
              <a:avLst/>
            </a:prstGeom>
            <a:noFill/>
          </p:spPr>
          <p:txBody>
            <a:bodyPr wrap="square" rtlCol="0">
              <a:spAutoFit/>
            </a:bodyPr>
            <a:lstStyle/>
            <a:p>
              <a:pPr algn="ctr"/>
              <a:r>
                <a:rPr lang="en-US" sz="1200" dirty="0">
                  <a:solidFill>
                    <a:srgbClr val="C00000"/>
                  </a:solidFill>
                </a:rPr>
                <a:t>share features</a:t>
              </a:r>
            </a:p>
          </p:txBody>
        </p:sp>
      </p:grpSp>
    </p:spTree>
    <p:extLst>
      <p:ext uri="{BB962C8B-B14F-4D97-AF65-F5344CB8AC3E}">
        <p14:creationId xmlns:p14="http://schemas.microsoft.com/office/powerpoint/2010/main" val="210525274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0035"/>
            <a:ext cx="8520600" cy="572700"/>
          </a:xfrm>
        </p:spPr>
        <p:txBody>
          <a:bodyPr/>
          <a:lstStyle/>
          <a:p>
            <a:r>
              <a:rPr lang="en-US" dirty="0"/>
              <a:t>Region proposal network (RPN)</a:t>
            </a:r>
          </a:p>
        </p:txBody>
      </p:sp>
      <p:sp>
        <p:nvSpPr>
          <p:cNvPr id="3" name="Content Placeholder 2"/>
          <p:cNvSpPr>
            <a:spLocks noGrp="1"/>
          </p:cNvSpPr>
          <p:nvPr>
            <p:ph idx="1"/>
          </p:nvPr>
        </p:nvSpPr>
        <p:spPr>
          <a:xfrm>
            <a:off x="345819" y="602735"/>
            <a:ext cx="8317619" cy="3943350"/>
          </a:xfrm>
        </p:spPr>
        <p:txBody>
          <a:bodyPr/>
          <a:lstStyle/>
          <a:p>
            <a:pPr marL="342900" indent="-342900">
              <a:buFont typeface="Arial"/>
              <a:buChar char="•"/>
            </a:pPr>
            <a:r>
              <a:rPr lang="en-US" dirty="0"/>
              <a:t>Slide a small window (3x3) over the conv5 layer </a:t>
            </a:r>
          </a:p>
          <a:p>
            <a:pPr marL="642938" lvl="1" indent="-342900">
              <a:spcAft>
                <a:spcPts val="1200"/>
              </a:spcAft>
              <a:buFont typeface="Arial"/>
              <a:buChar char="•"/>
            </a:pPr>
            <a:r>
              <a:rPr lang="en-US" dirty="0"/>
              <a:t>Predict object/no object</a:t>
            </a:r>
          </a:p>
          <a:p>
            <a:pPr marL="642938" lvl="1" indent="-342900">
              <a:spcAft>
                <a:spcPts val="1200"/>
              </a:spcAft>
              <a:buFont typeface="Arial"/>
              <a:buChar char="•"/>
            </a:pPr>
            <a:r>
              <a:rPr lang="en-US" dirty="0"/>
              <a:t>Regress bounding box coordinates with reference to </a:t>
            </a:r>
            <a:r>
              <a:rPr lang="en-US" i="1" dirty="0"/>
              <a:t>anchors </a:t>
            </a:r>
            <a:br>
              <a:rPr lang="en-US" i="1" dirty="0"/>
            </a:br>
            <a:r>
              <a:rPr lang="en-US" dirty="0"/>
              <a:t>(3 scales x 3 aspect ratios)</a:t>
            </a:r>
          </a:p>
        </p:txBody>
      </p:sp>
      <p:pic>
        <p:nvPicPr>
          <p:cNvPr id="5" name="Picture 4" descr="Screen Shot 2016-04-25 at 12.20.3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14550" y="2054338"/>
            <a:ext cx="5029200" cy="2974862"/>
          </a:xfrm>
          <a:prstGeom prst="rect">
            <a:avLst/>
          </a:prstGeom>
        </p:spPr>
      </p:pic>
    </p:spTree>
    <p:extLst>
      <p:ext uri="{BB962C8B-B14F-4D97-AF65-F5344CB8AC3E}">
        <p14:creationId xmlns:p14="http://schemas.microsoft.com/office/powerpoint/2010/main" val="9627128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1314449" y="57150"/>
            <a:ext cx="7618535" cy="628650"/>
          </a:xfrm>
        </p:spPr>
        <p:txBody>
          <a:bodyPr/>
          <a:lstStyle/>
          <a:p>
            <a:r>
              <a:rPr lang="en-US" dirty="0"/>
              <a:t>What are the challenges of object detection?</a:t>
            </a:r>
          </a:p>
        </p:txBody>
      </p:sp>
      <p:sp>
        <p:nvSpPr>
          <p:cNvPr id="1288195" name="Rectangle 3"/>
          <p:cNvSpPr>
            <a:spLocks noGrp="1" noChangeArrowheads="1"/>
          </p:cNvSpPr>
          <p:nvPr>
            <p:ph type="body" idx="1"/>
          </p:nvPr>
        </p:nvSpPr>
        <p:spPr>
          <a:xfrm>
            <a:off x="1008498" y="914400"/>
            <a:ext cx="6229350" cy="3943350"/>
          </a:xfrm>
        </p:spPr>
        <p:txBody>
          <a:bodyPr/>
          <a:lstStyle/>
          <a:p>
            <a:pPr>
              <a:buFontTx/>
              <a:buChar char="•"/>
            </a:pPr>
            <a:r>
              <a:rPr lang="en-US" sz="2000" dirty="0"/>
              <a:t>Images may contain more than one class, multiple instances from the same class</a:t>
            </a:r>
          </a:p>
          <a:p>
            <a:pPr>
              <a:buFontTx/>
              <a:buChar char="•"/>
            </a:pPr>
            <a:endParaRPr lang="en-US" sz="2000" dirty="0"/>
          </a:p>
          <a:p>
            <a:pPr>
              <a:buFontTx/>
              <a:buChar char="•"/>
            </a:pPr>
            <a:r>
              <a:rPr lang="en-US" sz="2000" dirty="0"/>
              <a:t>Bounding box localization</a:t>
            </a:r>
          </a:p>
          <a:p>
            <a:pPr>
              <a:buFontTx/>
              <a:buChar char="•"/>
            </a:pPr>
            <a:endParaRPr lang="en-US" sz="2000" dirty="0"/>
          </a:p>
          <a:p>
            <a:pPr>
              <a:buFontTx/>
              <a:buChar char="•"/>
            </a:pPr>
            <a:r>
              <a:rPr lang="en-US" sz="2000" dirty="0"/>
              <a:t>Evaluation</a:t>
            </a:r>
          </a:p>
        </p:txBody>
      </p:sp>
      <p:pic>
        <p:nvPicPr>
          <p:cNvPr id="2" name="Picture 1">
            <a:extLst>
              <a:ext uri="{FF2B5EF4-FFF2-40B4-BE49-F238E27FC236}">
                <a16:creationId xmlns:a16="http://schemas.microsoft.com/office/drawing/2014/main" id="{F8A3BED6-5D5F-B842-BFAD-784C6BB6C726}"/>
              </a:ext>
            </a:extLst>
          </p:cNvPr>
          <p:cNvPicPr>
            <a:picLocks noChangeAspect="1"/>
          </p:cNvPicPr>
          <p:nvPr/>
        </p:nvPicPr>
        <p:blipFill>
          <a:blip r:embed="rId3"/>
          <a:stretch>
            <a:fillRect/>
          </a:stretch>
        </p:blipFill>
        <p:spPr>
          <a:xfrm>
            <a:off x="4894175" y="1858759"/>
            <a:ext cx="3829050" cy="2573192"/>
          </a:xfrm>
          <a:prstGeom prst="rect">
            <a:avLst/>
          </a:prstGeom>
        </p:spPr>
      </p:pic>
      <p:sp>
        <p:nvSpPr>
          <p:cNvPr id="3" name="TextBox 2">
            <a:extLst>
              <a:ext uri="{FF2B5EF4-FFF2-40B4-BE49-F238E27FC236}">
                <a16:creationId xmlns:a16="http://schemas.microsoft.com/office/drawing/2014/main" id="{DCF55AEB-CC95-7446-B1E4-F4F2A0473C31}"/>
              </a:ext>
            </a:extLst>
          </p:cNvPr>
          <p:cNvSpPr txBox="1"/>
          <p:nvPr/>
        </p:nvSpPr>
        <p:spPr>
          <a:xfrm>
            <a:off x="6992628" y="4857750"/>
            <a:ext cx="1002197" cy="253916"/>
          </a:xfrm>
          <a:prstGeom prst="rect">
            <a:avLst/>
          </a:prstGeom>
          <a:noFill/>
        </p:spPr>
        <p:txBody>
          <a:bodyPr wrap="none" rtlCol="0">
            <a:spAutoFit/>
          </a:bodyPr>
          <a:lstStyle/>
          <a:p>
            <a:r>
              <a:rPr lang="en-US" sz="1050" dirty="0">
                <a:hlinkClick r:id="rId4"/>
              </a:rPr>
              <a:t>Image source</a:t>
            </a:r>
            <a:endParaRPr lang="en-US" sz="1050" dirty="0"/>
          </a:p>
        </p:txBody>
      </p:sp>
    </p:spTree>
    <p:extLst>
      <p:ext uri="{BB962C8B-B14F-4D97-AF65-F5344CB8AC3E}">
        <p14:creationId xmlns:p14="http://schemas.microsoft.com/office/powerpoint/2010/main" val="1893700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8819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8819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8819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88195" grpId="0" uiExpand="1" build="p" bldLvl="2"/>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713BD7-713D-2B42-8590-2BB28473D0D0}"/>
              </a:ext>
            </a:extLst>
          </p:cNvPr>
          <p:cNvSpPr>
            <a:spLocks noGrp="1"/>
          </p:cNvSpPr>
          <p:nvPr>
            <p:ph type="title"/>
          </p:nvPr>
        </p:nvSpPr>
        <p:spPr>
          <a:xfrm>
            <a:off x="27124" y="-9365"/>
            <a:ext cx="8520600" cy="572700"/>
          </a:xfrm>
        </p:spPr>
        <p:txBody>
          <a:bodyPr/>
          <a:lstStyle/>
          <a:p>
            <a:r>
              <a:rPr lang="en-US" dirty="0"/>
              <a:t>One network, four losses</a:t>
            </a:r>
          </a:p>
        </p:txBody>
      </p:sp>
      <p:grpSp>
        <p:nvGrpSpPr>
          <p:cNvPr id="91" name="Group 90">
            <a:extLst>
              <a:ext uri="{FF2B5EF4-FFF2-40B4-BE49-F238E27FC236}">
                <a16:creationId xmlns:a16="http://schemas.microsoft.com/office/drawing/2014/main" id="{C32EA57D-FD88-114D-AD64-D4D298F1C1AC}"/>
              </a:ext>
            </a:extLst>
          </p:cNvPr>
          <p:cNvGrpSpPr/>
          <p:nvPr/>
        </p:nvGrpSpPr>
        <p:grpSpPr>
          <a:xfrm>
            <a:off x="1944937" y="698245"/>
            <a:ext cx="5447671" cy="4397396"/>
            <a:chOff x="1091864" y="78549"/>
            <a:chExt cx="8324357" cy="6719473"/>
          </a:xfrm>
        </p:grpSpPr>
        <p:pic>
          <p:nvPicPr>
            <p:cNvPr id="5" name="Picture 95">
              <a:extLst>
                <a:ext uri="{FF2B5EF4-FFF2-40B4-BE49-F238E27FC236}">
                  <a16:creationId xmlns:a16="http://schemas.microsoft.com/office/drawing/2014/main" id="{3D8388CE-FEC6-1043-9E81-5E02E470D7F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558491" y="5599983"/>
              <a:ext cx="3724964" cy="11679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a:extLst>
                <a:ext uri="{FF2B5EF4-FFF2-40B4-BE49-F238E27FC236}">
                  <a16:creationId xmlns:a16="http://schemas.microsoft.com/office/drawing/2014/main" id="{AC479A29-4F5B-E345-A498-425C1A4A598D}"/>
                </a:ext>
              </a:extLst>
            </p:cNvPr>
            <p:cNvSpPr txBox="1"/>
            <p:nvPr/>
          </p:nvSpPr>
          <p:spPr bwMode="auto">
            <a:xfrm>
              <a:off x="5247447" y="6410024"/>
              <a:ext cx="1718304" cy="387998"/>
            </a:xfrm>
            <a:prstGeom prst="rect">
              <a:avLst/>
            </a:prstGeom>
            <a:noFill/>
          </p:spPr>
          <p:txBody>
            <a:bodyPr>
              <a:spAutoFit/>
            </a:bodyPr>
            <a:lstStyle/>
            <a:p>
              <a:pPr algn="ctr" eaLnBrk="1" hangingPunct="1">
                <a:defRPr/>
              </a:pPr>
              <a:r>
                <a:rPr lang="en-US" sz="1050" b="1" dirty="0">
                  <a:solidFill>
                    <a:schemeClr val="bg1"/>
                  </a:solidFill>
                </a:rPr>
                <a:t>image</a:t>
              </a:r>
            </a:p>
          </p:txBody>
        </p:sp>
        <p:sp>
          <p:nvSpPr>
            <p:cNvPr id="7" name="Cube 6">
              <a:extLst>
                <a:ext uri="{FF2B5EF4-FFF2-40B4-BE49-F238E27FC236}">
                  <a16:creationId xmlns:a16="http://schemas.microsoft.com/office/drawing/2014/main" id="{93F311E2-86A1-3541-8CA4-6F5AF2EE499C}"/>
                </a:ext>
              </a:extLst>
            </p:cNvPr>
            <p:cNvSpPr/>
            <p:nvPr/>
          </p:nvSpPr>
          <p:spPr bwMode="auto">
            <a:xfrm>
              <a:off x="5113738" y="4662748"/>
              <a:ext cx="2539060" cy="1698939"/>
            </a:xfrm>
            <a:prstGeom prst="cube">
              <a:avLst/>
            </a:prstGeom>
          </p:spPr>
          <p:style>
            <a:lnRef idx="2">
              <a:schemeClr val="accent2"/>
            </a:lnRef>
            <a:fillRef idx="1">
              <a:schemeClr val="lt1"/>
            </a:fillRef>
            <a:effectRef idx="0">
              <a:schemeClr val="accent2"/>
            </a:effectRef>
            <a:fontRef idx="minor">
              <a:schemeClr val="dk1"/>
            </a:fontRef>
          </p:style>
          <p:txBody>
            <a:bodyPr anchor="ctr"/>
            <a:lstStyle/>
            <a:p>
              <a:pPr algn="ctr" eaLnBrk="1" hangingPunct="1">
                <a:defRPr/>
              </a:pPr>
              <a:r>
                <a:rPr lang="en-US" sz="1200" dirty="0"/>
                <a:t>CNN</a:t>
              </a:r>
            </a:p>
          </p:txBody>
        </p:sp>
        <p:sp>
          <p:nvSpPr>
            <p:cNvPr id="8" name="Up Arrow 7">
              <a:extLst>
                <a:ext uri="{FF2B5EF4-FFF2-40B4-BE49-F238E27FC236}">
                  <a16:creationId xmlns:a16="http://schemas.microsoft.com/office/drawing/2014/main" id="{C6A15DF1-60C5-CF44-8CA7-AF9D96257F2A}"/>
                </a:ext>
              </a:extLst>
            </p:cNvPr>
            <p:cNvSpPr/>
            <p:nvPr/>
          </p:nvSpPr>
          <p:spPr bwMode="auto">
            <a:xfrm>
              <a:off x="6271871" y="4571043"/>
              <a:ext cx="299132" cy="325009"/>
            </a:xfrm>
            <a:prstGeom prst="upArrow">
              <a:avLst/>
            </a:prstGeom>
            <a:solidFill>
              <a:srgbClr val="FF9900"/>
            </a:solidFill>
            <a:ln>
              <a:solidFill>
                <a:srgbClr val="FF0000"/>
              </a:solidFill>
            </a:ln>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eaLnBrk="1" hangingPunct="1">
                <a:defRPr/>
              </a:pPr>
              <a:endParaRPr lang="en-US" sz="1050"/>
            </a:p>
          </p:txBody>
        </p:sp>
        <p:grpSp>
          <p:nvGrpSpPr>
            <p:cNvPr id="9" name="Group 8">
              <a:extLst>
                <a:ext uri="{FF2B5EF4-FFF2-40B4-BE49-F238E27FC236}">
                  <a16:creationId xmlns:a16="http://schemas.microsoft.com/office/drawing/2014/main" id="{A5750260-262B-0247-AA48-D8444C0C926B}"/>
                </a:ext>
              </a:extLst>
            </p:cNvPr>
            <p:cNvGrpSpPr/>
            <p:nvPr/>
          </p:nvGrpSpPr>
          <p:grpSpPr>
            <a:xfrm>
              <a:off x="5247112" y="3763949"/>
              <a:ext cx="2617856" cy="821588"/>
              <a:chOff x="4083425" y="2560680"/>
              <a:chExt cx="2539986" cy="797149"/>
            </a:xfrm>
          </p:grpSpPr>
          <p:grpSp>
            <p:nvGrpSpPr>
              <p:cNvPr id="65" name="Group 4">
                <a:extLst>
                  <a:ext uri="{FF2B5EF4-FFF2-40B4-BE49-F238E27FC236}">
                    <a16:creationId xmlns:a16="http://schemas.microsoft.com/office/drawing/2014/main" id="{3BC71968-4C90-494D-BE2A-F830A1820E8A}"/>
                  </a:ext>
                </a:extLst>
              </p:cNvPr>
              <p:cNvGrpSpPr>
                <a:grpSpLocks noChangeAspect="1"/>
              </p:cNvGrpSpPr>
              <p:nvPr/>
            </p:nvGrpSpPr>
            <p:grpSpPr bwMode="auto">
              <a:xfrm flipV="1">
                <a:off x="4083425" y="2560680"/>
                <a:ext cx="2539986" cy="797149"/>
                <a:chOff x="1907" y="1601"/>
                <a:chExt cx="1539" cy="483"/>
              </a:xfrm>
            </p:grpSpPr>
            <p:sp>
              <p:nvSpPr>
                <p:cNvPr id="78" name="AutoShape 3">
                  <a:extLst>
                    <a:ext uri="{FF2B5EF4-FFF2-40B4-BE49-F238E27FC236}">
                      <a16:creationId xmlns:a16="http://schemas.microsoft.com/office/drawing/2014/main" id="{A6B3D077-23B1-6D40-8373-6B595234C4B6}"/>
                    </a:ext>
                  </a:extLst>
                </p:cNvPr>
                <p:cNvSpPr>
                  <a:spLocks noChangeAspect="1" noChangeArrowheads="1" noTextEdit="1"/>
                </p:cNvSpPr>
                <p:nvPr/>
              </p:nvSpPr>
              <p:spPr bwMode="auto">
                <a:xfrm>
                  <a:off x="1907" y="1601"/>
                  <a:ext cx="1539" cy="4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pic>
              <p:nvPicPr>
                <p:cNvPr id="79" name="Picture 5">
                  <a:extLst>
                    <a:ext uri="{FF2B5EF4-FFF2-40B4-BE49-F238E27FC236}">
                      <a16:creationId xmlns:a16="http://schemas.microsoft.com/office/drawing/2014/main" id="{0777A0E3-E0D0-E045-8478-B173FEAB8143}"/>
                    </a:ext>
                  </a:extLst>
                </p:cNvPr>
                <p:cNvPicPr>
                  <a:picLocks noChangeAspect="1" noChangeArrowheads="1"/>
                </p:cNvPicPr>
                <p:nvPr/>
              </p:nvPicPr>
              <p:blipFill>
                <a:blip r:embed="rId3" cstate="print">
                  <a:clrChange>
                    <a:clrFrom>
                      <a:srgbClr val="B12029"/>
                    </a:clrFrom>
                    <a:clrTo>
                      <a:srgbClr val="B12029">
                        <a:alpha val="0"/>
                      </a:srgbClr>
                    </a:clrTo>
                  </a:clrChange>
                  <a:extLst>
                    <a:ext uri="{28A0092B-C50C-407E-A947-70E740481C1C}">
                      <a14:useLocalDpi xmlns:a14="http://schemas.microsoft.com/office/drawing/2010/main" val="0"/>
                    </a:ext>
                  </a:extLst>
                </a:blip>
                <a:srcRect/>
                <a:stretch>
                  <a:fillRect/>
                </a:stretch>
              </p:blipFill>
              <p:spPr bwMode="auto">
                <a:xfrm>
                  <a:off x="1918" y="1604"/>
                  <a:ext cx="1519" cy="4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 name="Freeform 6">
                  <a:extLst>
                    <a:ext uri="{FF2B5EF4-FFF2-40B4-BE49-F238E27FC236}">
                      <a16:creationId xmlns:a16="http://schemas.microsoft.com/office/drawing/2014/main" id="{523D418D-3A9F-1047-81B7-EF4EDC0AF6EC}"/>
                    </a:ext>
                  </a:extLst>
                </p:cNvPr>
                <p:cNvSpPr>
                  <a:spLocks noEditPoints="1"/>
                </p:cNvSpPr>
                <p:nvPr/>
              </p:nvSpPr>
              <p:spPr bwMode="auto">
                <a:xfrm flipV="1">
                  <a:off x="1909" y="1601"/>
                  <a:ext cx="1535" cy="483"/>
                </a:xfrm>
                <a:custGeom>
                  <a:avLst/>
                  <a:gdLst>
                    <a:gd name="T0" fmla="*/ 26 w 1535"/>
                    <a:gd name="T1" fmla="*/ 474 h 483"/>
                    <a:gd name="T2" fmla="*/ 428 w 1535"/>
                    <a:gd name="T3" fmla="*/ 9 h 483"/>
                    <a:gd name="T4" fmla="*/ 1509 w 1535"/>
                    <a:gd name="T5" fmla="*/ 9 h 483"/>
                    <a:gd name="T6" fmla="*/ 1107 w 1535"/>
                    <a:gd name="T7" fmla="*/ 474 h 483"/>
                    <a:gd name="T8" fmla="*/ 26 w 1535"/>
                    <a:gd name="T9" fmla="*/ 474 h 483"/>
                    <a:gd name="T10" fmla="*/ 1535 w 1535"/>
                    <a:gd name="T11" fmla="*/ 0 h 483"/>
                    <a:gd name="T12" fmla="*/ 421 w 1535"/>
                    <a:gd name="T13" fmla="*/ 0 h 483"/>
                    <a:gd name="T14" fmla="*/ 0 w 1535"/>
                    <a:gd name="T15" fmla="*/ 483 h 483"/>
                    <a:gd name="T16" fmla="*/ 1116 w 1535"/>
                    <a:gd name="T17" fmla="*/ 483 h 483"/>
                    <a:gd name="T18" fmla="*/ 1535 w 1535"/>
                    <a:gd name="T19"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35" h="483">
                      <a:moveTo>
                        <a:pt x="26" y="474"/>
                      </a:moveTo>
                      <a:lnTo>
                        <a:pt x="428" y="9"/>
                      </a:lnTo>
                      <a:lnTo>
                        <a:pt x="1509" y="9"/>
                      </a:lnTo>
                      <a:lnTo>
                        <a:pt x="1107" y="474"/>
                      </a:lnTo>
                      <a:lnTo>
                        <a:pt x="26" y="474"/>
                      </a:lnTo>
                      <a:close/>
                      <a:moveTo>
                        <a:pt x="1535" y="0"/>
                      </a:moveTo>
                      <a:lnTo>
                        <a:pt x="421" y="0"/>
                      </a:lnTo>
                      <a:lnTo>
                        <a:pt x="0" y="483"/>
                      </a:lnTo>
                      <a:lnTo>
                        <a:pt x="1116" y="483"/>
                      </a:lnTo>
                      <a:lnTo>
                        <a:pt x="1535" y="0"/>
                      </a:lnTo>
                      <a:close/>
                    </a:path>
                  </a:pathLst>
                </a:custGeom>
                <a:solidFill>
                  <a:srgbClr val="BE1E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81" name="Freeform 7">
                  <a:extLst>
                    <a:ext uri="{FF2B5EF4-FFF2-40B4-BE49-F238E27FC236}">
                      <a16:creationId xmlns:a16="http://schemas.microsoft.com/office/drawing/2014/main" id="{20884F7F-E4E5-3844-BDC2-9703688F1092}"/>
                    </a:ext>
                  </a:extLst>
                </p:cNvPr>
                <p:cNvSpPr>
                  <a:spLocks noEditPoints="1"/>
                </p:cNvSpPr>
                <p:nvPr/>
              </p:nvSpPr>
              <p:spPr bwMode="auto">
                <a:xfrm>
                  <a:off x="1909" y="1601"/>
                  <a:ext cx="1535" cy="483"/>
                </a:xfrm>
                <a:custGeom>
                  <a:avLst/>
                  <a:gdLst>
                    <a:gd name="T0" fmla="*/ 26 w 1535"/>
                    <a:gd name="T1" fmla="*/ 474 h 483"/>
                    <a:gd name="T2" fmla="*/ 428 w 1535"/>
                    <a:gd name="T3" fmla="*/ 9 h 483"/>
                    <a:gd name="T4" fmla="*/ 1509 w 1535"/>
                    <a:gd name="T5" fmla="*/ 9 h 483"/>
                    <a:gd name="T6" fmla="*/ 1107 w 1535"/>
                    <a:gd name="T7" fmla="*/ 474 h 483"/>
                    <a:gd name="T8" fmla="*/ 26 w 1535"/>
                    <a:gd name="T9" fmla="*/ 474 h 483"/>
                    <a:gd name="T10" fmla="*/ 1535 w 1535"/>
                    <a:gd name="T11" fmla="*/ 0 h 483"/>
                    <a:gd name="T12" fmla="*/ 421 w 1535"/>
                    <a:gd name="T13" fmla="*/ 0 h 483"/>
                    <a:gd name="T14" fmla="*/ 0 w 1535"/>
                    <a:gd name="T15" fmla="*/ 483 h 483"/>
                    <a:gd name="T16" fmla="*/ 1116 w 1535"/>
                    <a:gd name="T17" fmla="*/ 483 h 483"/>
                    <a:gd name="T18" fmla="*/ 1535 w 1535"/>
                    <a:gd name="T19"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35" h="483">
                      <a:moveTo>
                        <a:pt x="26" y="474"/>
                      </a:moveTo>
                      <a:lnTo>
                        <a:pt x="428" y="9"/>
                      </a:lnTo>
                      <a:lnTo>
                        <a:pt x="1509" y="9"/>
                      </a:lnTo>
                      <a:lnTo>
                        <a:pt x="1107" y="474"/>
                      </a:lnTo>
                      <a:lnTo>
                        <a:pt x="26" y="474"/>
                      </a:lnTo>
                      <a:moveTo>
                        <a:pt x="1535" y="0"/>
                      </a:moveTo>
                      <a:lnTo>
                        <a:pt x="421" y="0"/>
                      </a:lnTo>
                      <a:lnTo>
                        <a:pt x="0" y="483"/>
                      </a:lnTo>
                      <a:lnTo>
                        <a:pt x="1116" y="483"/>
                      </a:lnTo>
                      <a:lnTo>
                        <a:pt x="153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grpSp>
          <p:grpSp>
            <p:nvGrpSpPr>
              <p:cNvPr id="66" name="Group 10">
                <a:extLst>
                  <a:ext uri="{FF2B5EF4-FFF2-40B4-BE49-F238E27FC236}">
                    <a16:creationId xmlns:a16="http://schemas.microsoft.com/office/drawing/2014/main" id="{7844B8A2-ABFC-2243-8048-E5C9A0F5C71F}"/>
                  </a:ext>
                </a:extLst>
              </p:cNvPr>
              <p:cNvGrpSpPr>
                <a:grpSpLocks noChangeAspect="1"/>
              </p:cNvGrpSpPr>
              <p:nvPr/>
            </p:nvGrpSpPr>
            <p:grpSpPr bwMode="auto">
              <a:xfrm>
                <a:off x="4266622" y="2973284"/>
                <a:ext cx="985297" cy="310278"/>
                <a:chOff x="2018" y="1849"/>
                <a:chExt cx="597" cy="188"/>
              </a:xfrm>
            </p:grpSpPr>
            <p:sp>
              <p:nvSpPr>
                <p:cNvPr id="75" name="AutoShape 9">
                  <a:extLst>
                    <a:ext uri="{FF2B5EF4-FFF2-40B4-BE49-F238E27FC236}">
                      <a16:creationId xmlns:a16="http://schemas.microsoft.com/office/drawing/2014/main" id="{81962062-EC9A-F24F-9558-981F5BA81EE5}"/>
                    </a:ext>
                  </a:extLst>
                </p:cNvPr>
                <p:cNvSpPr>
                  <a:spLocks noChangeAspect="1" noChangeArrowheads="1" noTextEdit="1"/>
                </p:cNvSpPr>
                <p:nvPr/>
              </p:nvSpPr>
              <p:spPr bwMode="auto">
                <a:xfrm>
                  <a:off x="2019" y="1849"/>
                  <a:ext cx="595"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76" name="Freeform 12">
                  <a:extLst>
                    <a:ext uri="{FF2B5EF4-FFF2-40B4-BE49-F238E27FC236}">
                      <a16:creationId xmlns:a16="http://schemas.microsoft.com/office/drawing/2014/main" id="{381600BE-56F5-8C41-ABB0-E74474F146BA}"/>
                    </a:ext>
                  </a:extLst>
                </p:cNvPr>
                <p:cNvSpPr>
                  <a:spLocks noEditPoints="1"/>
                </p:cNvSpPr>
                <p:nvPr/>
              </p:nvSpPr>
              <p:spPr bwMode="auto">
                <a:xfrm>
                  <a:off x="2018" y="1850"/>
                  <a:ext cx="597" cy="187"/>
                </a:xfrm>
                <a:custGeom>
                  <a:avLst/>
                  <a:gdLst>
                    <a:gd name="T0" fmla="*/ 14 w 597"/>
                    <a:gd name="T1" fmla="*/ 182 h 187"/>
                    <a:gd name="T2" fmla="*/ 168 w 597"/>
                    <a:gd name="T3" fmla="*/ 5 h 187"/>
                    <a:gd name="T4" fmla="*/ 583 w 597"/>
                    <a:gd name="T5" fmla="*/ 5 h 187"/>
                    <a:gd name="T6" fmla="*/ 429 w 597"/>
                    <a:gd name="T7" fmla="*/ 182 h 187"/>
                    <a:gd name="T8" fmla="*/ 14 w 597"/>
                    <a:gd name="T9" fmla="*/ 182 h 187"/>
                    <a:gd name="T10" fmla="*/ 597 w 597"/>
                    <a:gd name="T11" fmla="*/ 0 h 187"/>
                    <a:gd name="T12" fmla="*/ 164 w 597"/>
                    <a:gd name="T13" fmla="*/ 0 h 187"/>
                    <a:gd name="T14" fmla="*/ 0 w 597"/>
                    <a:gd name="T15" fmla="*/ 187 h 187"/>
                    <a:gd name="T16" fmla="*/ 433 w 597"/>
                    <a:gd name="T17" fmla="*/ 187 h 187"/>
                    <a:gd name="T18" fmla="*/ 597 w 597"/>
                    <a:gd name="T19" fmla="*/ 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7" h="187">
                      <a:moveTo>
                        <a:pt x="14" y="182"/>
                      </a:moveTo>
                      <a:lnTo>
                        <a:pt x="168" y="5"/>
                      </a:lnTo>
                      <a:lnTo>
                        <a:pt x="583" y="5"/>
                      </a:lnTo>
                      <a:lnTo>
                        <a:pt x="429" y="182"/>
                      </a:lnTo>
                      <a:lnTo>
                        <a:pt x="14" y="182"/>
                      </a:lnTo>
                      <a:moveTo>
                        <a:pt x="597" y="0"/>
                      </a:moveTo>
                      <a:lnTo>
                        <a:pt x="164" y="0"/>
                      </a:lnTo>
                      <a:lnTo>
                        <a:pt x="0" y="187"/>
                      </a:lnTo>
                      <a:lnTo>
                        <a:pt x="433" y="187"/>
                      </a:lnTo>
                      <a:lnTo>
                        <a:pt x="59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77" name="Freeform 14">
                  <a:extLst>
                    <a:ext uri="{FF2B5EF4-FFF2-40B4-BE49-F238E27FC236}">
                      <a16:creationId xmlns:a16="http://schemas.microsoft.com/office/drawing/2014/main" id="{44307949-D3A9-2049-AE69-9D00A2593E78}"/>
                    </a:ext>
                  </a:extLst>
                </p:cNvPr>
                <p:cNvSpPr>
                  <a:spLocks noEditPoints="1"/>
                </p:cNvSpPr>
                <p:nvPr/>
              </p:nvSpPr>
              <p:spPr bwMode="auto">
                <a:xfrm>
                  <a:off x="2018" y="1850"/>
                  <a:ext cx="597" cy="187"/>
                </a:xfrm>
                <a:custGeom>
                  <a:avLst/>
                  <a:gdLst>
                    <a:gd name="T0" fmla="*/ 14 w 597"/>
                    <a:gd name="T1" fmla="*/ 182 h 187"/>
                    <a:gd name="T2" fmla="*/ 168 w 597"/>
                    <a:gd name="T3" fmla="*/ 5 h 187"/>
                    <a:gd name="T4" fmla="*/ 583 w 597"/>
                    <a:gd name="T5" fmla="*/ 5 h 187"/>
                    <a:gd name="T6" fmla="*/ 429 w 597"/>
                    <a:gd name="T7" fmla="*/ 182 h 187"/>
                    <a:gd name="T8" fmla="*/ 14 w 597"/>
                    <a:gd name="T9" fmla="*/ 182 h 187"/>
                    <a:gd name="T10" fmla="*/ 597 w 597"/>
                    <a:gd name="T11" fmla="*/ 0 h 187"/>
                    <a:gd name="T12" fmla="*/ 164 w 597"/>
                    <a:gd name="T13" fmla="*/ 0 h 187"/>
                    <a:gd name="T14" fmla="*/ 0 w 597"/>
                    <a:gd name="T15" fmla="*/ 187 h 187"/>
                    <a:gd name="T16" fmla="*/ 433 w 597"/>
                    <a:gd name="T17" fmla="*/ 187 h 187"/>
                    <a:gd name="T18" fmla="*/ 597 w 597"/>
                    <a:gd name="T19" fmla="*/ 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7" h="187">
                      <a:moveTo>
                        <a:pt x="14" y="182"/>
                      </a:moveTo>
                      <a:lnTo>
                        <a:pt x="168" y="5"/>
                      </a:lnTo>
                      <a:lnTo>
                        <a:pt x="583" y="5"/>
                      </a:lnTo>
                      <a:lnTo>
                        <a:pt x="429" y="182"/>
                      </a:lnTo>
                      <a:lnTo>
                        <a:pt x="14" y="182"/>
                      </a:lnTo>
                      <a:moveTo>
                        <a:pt x="597" y="0"/>
                      </a:moveTo>
                      <a:lnTo>
                        <a:pt x="164" y="0"/>
                      </a:lnTo>
                      <a:lnTo>
                        <a:pt x="0" y="187"/>
                      </a:lnTo>
                      <a:lnTo>
                        <a:pt x="433" y="187"/>
                      </a:lnTo>
                      <a:lnTo>
                        <a:pt x="59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grpSp>
          <p:grpSp>
            <p:nvGrpSpPr>
              <p:cNvPr id="67" name="Group 17">
                <a:extLst>
                  <a:ext uri="{FF2B5EF4-FFF2-40B4-BE49-F238E27FC236}">
                    <a16:creationId xmlns:a16="http://schemas.microsoft.com/office/drawing/2014/main" id="{94406826-F5FC-014C-9E81-72DF17ABB3A6}"/>
                  </a:ext>
                </a:extLst>
              </p:cNvPr>
              <p:cNvGrpSpPr>
                <a:grpSpLocks noChangeAspect="1"/>
              </p:cNvGrpSpPr>
              <p:nvPr/>
            </p:nvGrpSpPr>
            <p:grpSpPr bwMode="auto">
              <a:xfrm>
                <a:off x="5114934" y="2654753"/>
                <a:ext cx="547937" cy="173294"/>
                <a:chOff x="2532" y="1656"/>
                <a:chExt cx="332" cy="105"/>
              </a:xfrm>
            </p:grpSpPr>
            <p:sp>
              <p:nvSpPr>
                <p:cNvPr id="72" name="AutoShape 16">
                  <a:extLst>
                    <a:ext uri="{FF2B5EF4-FFF2-40B4-BE49-F238E27FC236}">
                      <a16:creationId xmlns:a16="http://schemas.microsoft.com/office/drawing/2014/main" id="{85544BAD-0C19-074A-BEA9-84EB986F0227}"/>
                    </a:ext>
                  </a:extLst>
                </p:cNvPr>
                <p:cNvSpPr>
                  <a:spLocks noChangeAspect="1" noChangeArrowheads="1" noTextEdit="1"/>
                </p:cNvSpPr>
                <p:nvPr/>
              </p:nvSpPr>
              <p:spPr bwMode="auto">
                <a:xfrm>
                  <a:off x="2532" y="1656"/>
                  <a:ext cx="332" cy="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73" name="Freeform 19">
                  <a:extLst>
                    <a:ext uri="{FF2B5EF4-FFF2-40B4-BE49-F238E27FC236}">
                      <a16:creationId xmlns:a16="http://schemas.microsoft.com/office/drawing/2014/main" id="{F16AC6AA-C44C-284C-9965-C1DF761F597D}"/>
                    </a:ext>
                  </a:extLst>
                </p:cNvPr>
                <p:cNvSpPr>
                  <a:spLocks noEditPoints="1"/>
                </p:cNvSpPr>
                <p:nvPr/>
              </p:nvSpPr>
              <p:spPr bwMode="auto">
                <a:xfrm>
                  <a:off x="2532" y="1657"/>
                  <a:ext cx="332" cy="104"/>
                </a:xfrm>
                <a:custGeom>
                  <a:avLst/>
                  <a:gdLst>
                    <a:gd name="T0" fmla="*/ 7 w 332"/>
                    <a:gd name="T1" fmla="*/ 101 h 104"/>
                    <a:gd name="T2" fmla="*/ 93 w 332"/>
                    <a:gd name="T3" fmla="*/ 3 h 104"/>
                    <a:gd name="T4" fmla="*/ 325 w 332"/>
                    <a:gd name="T5" fmla="*/ 3 h 104"/>
                    <a:gd name="T6" fmla="*/ 239 w 332"/>
                    <a:gd name="T7" fmla="*/ 101 h 104"/>
                    <a:gd name="T8" fmla="*/ 7 w 332"/>
                    <a:gd name="T9" fmla="*/ 101 h 104"/>
                    <a:gd name="T10" fmla="*/ 332 w 332"/>
                    <a:gd name="T11" fmla="*/ 0 h 104"/>
                    <a:gd name="T12" fmla="*/ 91 w 332"/>
                    <a:gd name="T13" fmla="*/ 0 h 104"/>
                    <a:gd name="T14" fmla="*/ 0 w 332"/>
                    <a:gd name="T15" fmla="*/ 104 h 104"/>
                    <a:gd name="T16" fmla="*/ 241 w 332"/>
                    <a:gd name="T17" fmla="*/ 104 h 104"/>
                    <a:gd name="T18" fmla="*/ 332 w 332"/>
                    <a:gd name="T19"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2" h="104">
                      <a:moveTo>
                        <a:pt x="7" y="101"/>
                      </a:moveTo>
                      <a:lnTo>
                        <a:pt x="93" y="3"/>
                      </a:lnTo>
                      <a:lnTo>
                        <a:pt x="325" y="3"/>
                      </a:lnTo>
                      <a:lnTo>
                        <a:pt x="239" y="101"/>
                      </a:lnTo>
                      <a:lnTo>
                        <a:pt x="7" y="101"/>
                      </a:lnTo>
                      <a:moveTo>
                        <a:pt x="332" y="0"/>
                      </a:moveTo>
                      <a:lnTo>
                        <a:pt x="91" y="0"/>
                      </a:lnTo>
                      <a:lnTo>
                        <a:pt x="0" y="104"/>
                      </a:lnTo>
                      <a:lnTo>
                        <a:pt x="241" y="104"/>
                      </a:lnTo>
                      <a:lnTo>
                        <a:pt x="33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74" name="Freeform 21">
                  <a:extLst>
                    <a:ext uri="{FF2B5EF4-FFF2-40B4-BE49-F238E27FC236}">
                      <a16:creationId xmlns:a16="http://schemas.microsoft.com/office/drawing/2014/main" id="{CC573E36-3B81-2E41-9EF1-367BD6988198}"/>
                    </a:ext>
                  </a:extLst>
                </p:cNvPr>
                <p:cNvSpPr>
                  <a:spLocks noEditPoints="1"/>
                </p:cNvSpPr>
                <p:nvPr/>
              </p:nvSpPr>
              <p:spPr bwMode="auto">
                <a:xfrm>
                  <a:off x="2532" y="1657"/>
                  <a:ext cx="332" cy="104"/>
                </a:xfrm>
                <a:custGeom>
                  <a:avLst/>
                  <a:gdLst>
                    <a:gd name="T0" fmla="*/ 7 w 332"/>
                    <a:gd name="T1" fmla="*/ 101 h 104"/>
                    <a:gd name="T2" fmla="*/ 93 w 332"/>
                    <a:gd name="T3" fmla="*/ 3 h 104"/>
                    <a:gd name="T4" fmla="*/ 325 w 332"/>
                    <a:gd name="T5" fmla="*/ 3 h 104"/>
                    <a:gd name="T6" fmla="*/ 239 w 332"/>
                    <a:gd name="T7" fmla="*/ 101 h 104"/>
                    <a:gd name="T8" fmla="*/ 7 w 332"/>
                    <a:gd name="T9" fmla="*/ 101 h 104"/>
                    <a:gd name="T10" fmla="*/ 332 w 332"/>
                    <a:gd name="T11" fmla="*/ 0 h 104"/>
                    <a:gd name="T12" fmla="*/ 91 w 332"/>
                    <a:gd name="T13" fmla="*/ 0 h 104"/>
                    <a:gd name="T14" fmla="*/ 0 w 332"/>
                    <a:gd name="T15" fmla="*/ 104 h 104"/>
                    <a:gd name="T16" fmla="*/ 241 w 332"/>
                    <a:gd name="T17" fmla="*/ 104 h 104"/>
                    <a:gd name="T18" fmla="*/ 332 w 332"/>
                    <a:gd name="T19"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2" h="104">
                      <a:moveTo>
                        <a:pt x="7" y="101"/>
                      </a:moveTo>
                      <a:lnTo>
                        <a:pt x="93" y="3"/>
                      </a:lnTo>
                      <a:lnTo>
                        <a:pt x="325" y="3"/>
                      </a:lnTo>
                      <a:lnTo>
                        <a:pt x="239" y="101"/>
                      </a:lnTo>
                      <a:lnTo>
                        <a:pt x="7" y="101"/>
                      </a:lnTo>
                      <a:moveTo>
                        <a:pt x="332" y="0"/>
                      </a:moveTo>
                      <a:lnTo>
                        <a:pt x="91" y="0"/>
                      </a:lnTo>
                      <a:lnTo>
                        <a:pt x="0" y="104"/>
                      </a:lnTo>
                      <a:lnTo>
                        <a:pt x="241" y="104"/>
                      </a:lnTo>
                      <a:lnTo>
                        <a:pt x="33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grpSp>
          <p:grpSp>
            <p:nvGrpSpPr>
              <p:cNvPr id="68" name="Group 24">
                <a:extLst>
                  <a:ext uri="{FF2B5EF4-FFF2-40B4-BE49-F238E27FC236}">
                    <a16:creationId xmlns:a16="http://schemas.microsoft.com/office/drawing/2014/main" id="{331DF3DD-0004-2440-90DB-71A689444E1F}"/>
                  </a:ext>
                </a:extLst>
              </p:cNvPr>
              <p:cNvGrpSpPr>
                <a:grpSpLocks noChangeAspect="1"/>
              </p:cNvGrpSpPr>
              <p:nvPr/>
            </p:nvGrpSpPr>
            <p:grpSpPr bwMode="auto">
              <a:xfrm>
                <a:off x="5332789" y="2837950"/>
                <a:ext cx="892874" cy="282220"/>
                <a:chOff x="2664" y="1767"/>
                <a:chExt cx="541" cy="171"/>
              </a:xfrm>
            </p:grpSpPr>
            <p:sp>
              <p:nvSpPr>
                <p:cNvPr id="69" name="AutoShape 23">
                  <a:extLst>
                    <a:ext uri="{FF2B5EF4-FFF2-40B4-BE49-F238E27FC236}">
                      <a16:creationId xmlns:a16="http://schemas.microsoft.com/office/drawing/2014/main" id="{BE568EF1-07ED-C848-B765-B4DEE9A293AF}"/>
                    </a:ext>
                  </a:extLst>
                </p:cNvPr>
                <p:cNvSpPr>
                  <a:spLocks noChangeAspect="1" noChangeArrowheads="1" noTextEdit="1"/>
                </p:cNvSpPr>
                <p:nvPr/>
              </p:nvSpPr>
              <p:spPr bwMode="auto">
                <a:xfrm>
                  <a:off x="2665" y="1767"/>
                  <a:ext cx="539" cy="1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70" name="Freeform 26">
                  <a:extLst>
                    <a:ext uri="{FF2B5EF4-FFF2-40B4-BE49-F238E27FC236}">
                      <a16:creationId xmlns:a16="http://schemas.microsoft.com/office/drawing/2014/main" id="{F169E7F7-4600-8542-A6FF-9C8E3C4994BA}"/>
                    </a:ext>
                  </a:extLst>
                </p:cNvPr>
                <p:cNvSpPr>
                  <a:spLocks noEditPoints="1"/>
                </p:cNvSpPr>
                <p:nvPr/>
              </p:nvSpPr>
              <p:spPr bwMode="auto">
                <a:xfrm>
                  <a:off x="2664" y="1768"/>
                  <a:ext cx="541" cy="170"/>
                </a:xfrm>
                <a:custGeom>
                  <a:avLst/>
                  <a:gdLst>
                    <a:gd name="T0" fmla="*/ 13 w 541"/>
                    <a:gd name="T1" fmla="*/ 165 h 170"/>
                    <a:gd name="T2" fmla="*/ 153 w 541"/>
                    <a:gd name="T3" fmla="*/ 5 h 170"/>
                    <a:gd name="T4" fmla="*/ 528 w 541"/>
                    <a:gd name="T5" fmla="*/ 5 h 170"/>
                    <a:gd name="T6" fmla="*/ 388 w 541"/>
                    <a:gd name="T7" fmla="*/ 165 h 170"/>
                    <a:gd name="T8" fmla="*/ 13 w 541"/>
                    <a:gd name="T9" fmla="*/ 165 h 170"/>
                    <a:gd name="T10" fmla="*/ 541 w 541"/>
                    <a:gd name="T11" fmla="*/ 0 h 170"/>
                    <a:gd name="T12" fmla="*/ 148 w 541"/>
                    <a:gd name="T13" fmla="*/ 0 h 170"/>
                    <a:gd name="T14" fmla="*/ 0 w 541"/>
                    <a:gd name="T15" fmla="*/ 170 h 170"/>
                    <a:gd name="T16" fmla="*/ 393 w 541"/>
                    <a:gd name="T17" fmla="*/ 170 h 170"/>
                    <a:gd name="T18" fmla="*/ 541 w 541"/>
                    <a:gd name="T19" fmla="*/ 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41" h="170">
                      <a:moveTo>
                        <a:pt x="13" y="165"/>
                      </a:moveTo>
                      <a:lnTo>
                        <a:pt x="153" y="5"/>
                      </a:lnTo>
                      <a:lnTo>
                        <a:pt x="528" y="5"/>
                      </a:lnTo>
                      <a:lnTo>
                        <a:pt x="388" y="165"/>
                      </a:lnTo>
                      <a:lnTo>
                        <a:pt x="13" y="165"/>
                      </a:lnTo>
                      <a:moveTo>
                        <a:pt x="541" y="0"/>
                      </a:moveTo>
                      <a:lnTo>
                        <a:pt x="148" y="0"/>
                      </a:lnTo>
                      <a:lnTo>
                        <a:pt x="0" y="170"/>
                      </a:lnTo>
                      <a:lnTo>
                        <a:pt x="393" y="170"/>
                      </a:lnTo>
                      <a:lnTo>
                        <a:pt x="54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71" name="Freeform 28">
                  <a:extLst>
                    <a:ext uri="{FF2B5EF4-FFF2-40B4-BE49-F238E27FC236}">
                      <a16:creationId xmlns:a16="http://schemas.microsoft.com/office/drawing/2014/main" id="{214DFEFA-CB91-4F4A-A3EA-5D2A9DE2AB9F}"/>
                    </a:ext>
                  </a:extLst>
                </p:cNvPr>
                <p:cNvSpPr>
                  <a:spLocks noEditPoints="1"/>
                </p:cNvSpPr>
                <p:nvPr/>
              </p:nvSpPr>
              <p:spPr bwMode="auto">
                <a:xfrm>
                  <a:off x="2664" y="1768"/>
                  <a:ext cx="541" cy="170"/>
                </a:xfrm>
                <a:custGeom>
                  <a:avLst/>
                  <a:gdLst>
                    <a:gd name="T0" fmla="*/ 13 w 541"/>
                    <a:gd name="T1" fmla="*/ 165 h 170"/>
                    <a:gd name="T2" fmla="*/ 153 w 541"/>
                    <a:gd name="T3" fmla="*/ 5 h 170"/>
                    <a:gd name="T4" fmla="*/ 528 w 541"/>
                    <a:gd name="T5" fmla="*/ 5 h 170"/>
                    <a:gd name="T6" fmla="*/ 388 w 541"/>
                    <a:gd name="T7" fmla="*/ 165 h 170"/>
                    <a:gd name="T8" fmla="*/ 13 w 541"/>
                    <a:gd name="T9" fmla="*/ 165 h 170"/>
                    <a:gd name="T10" fmla="*/ 541 w 541"/>
                    <a:gd name="T11" fmla="*/ 0 h 170"/>
                    <a:gd name="T12" fmla="*/ 148 w 541"/>
                    <a:gd name="T13" fmla="*/ 0 h 170"/>
                    <a:gd name="T14" fmla="*/ 0 w 541"/>
                    <a:gd name="T15" fmla="*/ 170 h 170"/>
                    <a:gd name="T16" fmla="*/ 393 w 541"/>
                    <a:gd name="T17" fmla="*/ 170 h 170"/>
                    <a:gd name="T18" fmla="*/ 541 w 541"/>
                    <a:gd name="T19" fmla="*/ 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41" h="170">
                      <a:moveTo>
                        <a:pt x="13" y="165"/>
                      </a:moveTo>
                      <a:lnTo>
                        <a:pt x="153" y="5"/>
                      </a:lnTo>
                      <a:lnTo>
                        <a:pt x="528" y="5"/>
                      </a:lnTo>
                      <a:lnTo>
                        <a:pt x="388" y="165"/>
                      </a:lnTo>
                      <a:lnTo>
                        <a:pt x="13" y="165"/>
                      </a:lnTo>
                      <a:moveTo>
                        <a:pt x="541" y="0"/>
                      </a:moveTo>
                      <a:lnTo>
                        <a:pt x="148" y="0"/>
                      </a:lnTo>
                      <a:lnTo>
                        <a:pt x="0" y="170"/>
                      </a:lnTo>
                      <a:lnTo>
                        <a:pt x="393" y="170"/>
                      </a:lnTo>
                      <a:lnTo>
                        <a:pt x="54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grpSp>
        </p:grpSp>
        <p:sp>
          <p:nvSpPr>
            <p:cNvPr id="10" name="TextBox 9">
              <a:extLst>
                <a:ext uri="{FF2B5EF4-FFF2-40B4-BE49-F238E27FC236}">
                  <a16:creationId xmlns:a16="http://schemas.microsoft.com/office/drawing/2014/main" id="{2609898E-3A05-BA42-97A6-54B95B469D5D}"/>
                </a:ext>
              </a:extLst>
            </p:cNvPr>
            <p:cNvSpPr txBox="1"/>
            <p:nvPr/>
          </p:nvSpPr>
          <p:spPr>
            <a:xfrm>
              <a:off x="7638695" y="3938518"/>
              <a:ext cx="1777526" cy="423270"/>
            </a:xfrm>
            <a:prstGeom prst="rect">
              <a:avLst/>
            </a:prstGeom>
            <a:noFill/>
          </p:spPr>
          <p:txBody>
            <a:bodyPr wrap="square" rtlCol="0">
              <a:spAutoFit/>
            </a:bodyPr>
            <a:lstStyle/>
            <a:p>
              <a:pPr algn="ctr"/>
              <a:r>
                <a:rPr lang="en-US" sz="1200" dirty="0">
                  <a:solidFill>
                    <a:srgbClr val="C00000"/>
                  </a:solidFill>
                  <a:latin typeface="+mj-lt"/>
                </a:rPr>
                <a:t>feature map</a:t>
              </a:r>
            </a:p>
          </p:txBody>
        </p:sp>
        <p:sp>
          <p:nvSpPr>
            <p:cNvPr id="11" name="Up Arrow 10">
              <a:extLst>
                <a:ext uri="{FF2B5EF4-FFF2-40B4-BE49-F238E27FC236}">
                  <a16:creationId xmlns:a16="http://schemas.microsoft.com/office/drawing/2014/main" id="{021E6CDD-30F9-3F4E-9F2B-5A9C3DB26472}"/>
                </a:ext>
              </a:extLst>
            </p:cNvPr>
            <p:cNvSpPr/>
            <p:nvPr/>
          </p:nvSpPr>
          <p:spPr bwMode="auto">
            <a:xfrm rot="19031080">
              <a:off x="5923174" y="3470174"/>
              <a:ext cx="299132" cy="584147"/>
            </a:xfrm>
            <a:prstGeom prst="upArrow">
              <a:avLst/>
            </a:prstGeom>
            <a:solidFill>
              <a:srgbClr val="FF9900"/>
            </a:solidFill>
            <a:ln>
              <a:solidFill>
                <a:srgbClr val="FF0000"/>
              </a:solidFill>
            </a:ln>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eaLnBrk="1" hangingPunct="1">
                <a:defRPr/>
              </a:pPr>
              <a:endParaRPr lang="en-US" sz="1050"/>
            </a:p>
          </p:txBody>
        </p:sp>
        <p:sp>
          <p:nvSpPr>
            <p:cNvPr id="12" name="TextBox 11">
              <a:extLst>
                <a:ext uri="{FF2B5EF4-FFF2-40B4-BE49-F238E27FC236}">
                  <a16:creationId xmlns:a16="http://schemas.microsoft.com/office/drawing/2014/main" id="{4D7DD806-0C82-6A4C-8212-1EADCF654321}"/>
                </a:ext>
              </a:extLst>
            </p:cNvPr>
            <p:cNvSpPr txBox="1"/>
            <p:nvPr/>
          </p:nvSpPr>
          <p:spPr>
            <a:xfrm>
              <a:off x="3446927" y="3510161"/>
              <a:ext cx="2769695" cy="705451"/>
            </a:xfrm>
            <a:prstGeom prst="rect">
              <a:avLst/>
            </a:prstGeom>
            <a:noFill/>
          </p:spPr>
          <p:txBody>
            <a:bodyPr wrap="square" rtlCol="0">
              <a:spAutoFit/>
            </a:bodyPr>
            <a:lstStyle/>
            <a:p>
              <a:pPr algn="ctr"/>
              <a:r>
                <a:rPr lang="en-US" sz="1200" dirty="0">
                  <a:latin typeface="+mj-lt"/>
                </a:rPr>
                <a:t>Region Proposal Network</a:t>
              </a:r>
            </a:p>
          </p:txBody>
        </p:sp>
        <p:grpSp>
          <p:nvGrpSpPr>
            <p:cNvPr id="13" name="Group 12">
              <a:extLst>
                <a:ext uri="{FF2B5EF4-FFF2-40B4-BE49-F238E27FC236}">
                  <a16:creationId xmlns:a16="http://schemas.microsoft.com/office/drawing/2014/main" id="{5DF2C24F-063C-BA42-8992-ED8501ED9DB4}"/>
                </a:ext>
              </a:extLst>
            </p:cNvPr>
            <p:cNvGrpSpPr/>
            <p:nvPr/>
          </p:nvGrpSpPr>
          <p:grpSpPr>
            <a:xfrm>
              <a:off x="3974756" y="2618805"/>
              <a:ext cx="2617856" cy="821588"/>
              <a:chOff x="4083425" y="2560680"/>
              <a:chExt cx="2539986" cy="797149"/>
            </a:xfrm>
          </p:grpSpPr>
          <p:grpSp>
            <p:nvGrpSpPr>
              <p:cNvPr id="43" name="Group 4">
                <a:extLst>
                  <a:ext uri="{FF2B5EF4-FFF2-40B4-BE49-F238E27FC236}">
                    <a16:creationId xmlns:a16="http://schemas.microsoft.com/office/drawing/2014/main" id="{83CA0A1E-60FD-B34C-9A0E-E913BD2E383C}"/>
                  </a:ext>
                </a:extLst>
              </p:cNvPr>
              <p:cNvGrpSpPr>
                <a:grpSpLocks noChangeAspect="1"/>
              </p:cNvGrpSpPr>
              <p:nvPr/>
            </p:nvGrpSpPr>
            <p:grpSpPr bwMode="auto">
              <a:xfrm flipV="1">
                <a:off x="4083425" y="2560680"/>
                <a:ext cx="2539986" cy="797149"/>
                <a:chOff x="1907" y="1601"/>
                <a:chExt cx="1539" cy="483"/>
              </a:xfrm>
            </p:grpSpPr>
            <p:sp>
              <p:nvSpPr>
                <p:cNvPr id="62" name="AutoShape 3">
                  <a:extLst>
                    <a:ext uri="{FF2B5EF4-FFF2-40B4-BE49-F238E27FC236}">
                      <a16:creationId xmlns:a16="http://schemas.microsoft.com/office/drawing/2014/main" id="{CB23FEC7-032B-E749-98FF-19D4AA795E09}"/>
                    </a:ext>
                  </a:extLst>
                </p:cNvPr>
                <p:cNvSpPr>
                  <a:spLocks noChangeAspect="1" noChangeArrowheads="1" noTextEdit="1"/>
                </p:cNvSpPr>
                <p:nvPr/>
              </p:nvSpPr>
              <p:spPr bwMode="auto">
                <a:xfrm>
                  <a:off x="1907" y="1601"/>
                  <a:ext cx="1539" cy="4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63" name="Freeform 6">
                  <a:extLst>
                    <a:ext uri="{FF2B5EF4-FFF2-40B4-BE49-F238E27FC236}">
                      <a16:creationId xmlns:a16="http://schemas.microsoft.com/office/drawing/2014/main" id="{9677BD1F-7BE9-9143-8FEB-721A5C72EA2B}"/>
                    </a:ext>
                  </a:extLst>
                </p:cNvPr>
                <p:cNvSpPr>
                  <a:spLocks noEditPoints="1"/>
                </p:cNvSpPr>
                <p:nvPr/>
              </p:nvSpPr>
              <p:spPr bwMode="auto">
                <a:xfrm flipV="1">
                  <a:off x="1909" y="1601"/>
                  <a:ext cx="1535" cy="483"/>
                </a:xfrm>
                <a:custGeom>
                  <a:avLst/>
                  <a:gdLst>
                    <a:gd name="T0" fmla="*/ 26 w 1535"/>
                    <a:gd name="T1" fmla="*/ 474 h 483"/>
                    <a:gd name="T2" fmla="*/ 428 w 1535"/>
                    <a:gd name="T3" fmla="*/ 9 h 483"/>
                    <a:gd name="T4" fmla="*/ 1509 w 1535"/>
                    <a:gd name="T5" fmla="*/ 9 h 483"/>
                    <a:gd name="T6" fmla="*/ 1107 w 1535"/>
                    <a:gd name="T7" fmla="*/ 474 h 483"/>
                    <a:gd name="T8" fmla="*/ 26 w 1535"/>
                    <a:gd name="T9" fmla="*/ 474 h 483"/>
                    <a:gd name="T10" fmla="*/ 1535 w 1535"/>
                    <a:gd name="T11" fmla="*/ 0 h 483"/>
                    <a:gd name="T12" fmla="*/ 421 w 1535"/>
                    <a:gd name="T13" fmla="*/ 0 h 483"/>
                    <a:gd name="T14" fmla="*/ 0 w 1535"/>
                    <a:gd name="T15" fmla="*/ 483 h 483"/>
                    <a:gd name="T16" fmla="*/ 1116 w 1535"/>
                    <a:gd name="T17" fmla="*/ 483 h 483"/>
                    <a:gd name="T18" fmla="*/ 1535 w 1535"/>
                    <a:gd name="T19"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35" h="483">
                      <a:moveTo>
                        <a:pt x="26" y="474"/>
                      </a:moveTo>
                      <a:lnTo>
                        <a:pt x="428" y="9"/>
                      </a:lnTo>
                      <a:lnTo>
                        <a:pt x="1509" y="9"/>
                      </a:lnTo>
                      <a:lnTo>
                        <a:pt x="1107" y="474"/>
                      </a:lnTo>
                      <a:lnTo>
                        <a:pt x="26" y="474"/>
                      </a:lnTo>
                      <a:close/>
                      <a:moveTo>
                        <a:pt x="1535" y="0"/>
                      </a:moveTo>
                      <a:lnTo>
                        <a:pt x="421" y="0"/>
                      </a:lnTo>
                      <a:lnTo>
                        <a:pt x="0" y="483"/>
                      </a:lnTo>
                      <a:lnTo>
                        <a:pt x="1116" y="483"/>
                      </a:lnTo>
                      <a:lnTo>
                        <a:pt x="1535" y="0"/>
                      </a:lnTo>
                      <a:close/>
                    </a:path>
                  </a:pathLst>
                </a:custGeom>
                <a:solidFill>
                  <a:srgbClr val="BE1E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64" name="Freeform 7">
                  <a:extLst>
                    <a:ext uri="{FF2B5EF4-FFF2-40B4-BE49-F238E27FC236}">
                      <a16:creationId xmlns:a16="http://schemas.microsoft.com/office/drawing/2014/main" id="{3F1EE846-DF4E-5D4E-A225-F6DC95BC4B14}"/>
                    </a:ext>
                  </a:extLst>
                </p:cNvPr>
                <p:cNvSpPr>
                  <a:spLocks noEditPoints="1"/>
                </p:cNvSpPr>
                <p:nvPr/>
              </p:nvSpPr>
              <p:spPr bwMode="auto">
                <a:xfrm>
                  <a:off x="1909" y="1601"/>
                  <a:ext cx="1535" cy="483"/>
                </a:xfrm>
                <a:custGeom>
                  <a:avLst/>
                  <a:gdLst>
                    <a:gd name="T0" fmla="*/ 26 w 1535"/>
                    <a:gd name="T1" fmla="*/ 474 h 483"/>
                    <a:gd name="T2" fmla="*/ 428 w 1535"/>
                    <a:gd name="T3" fmla="*/ 9 h 483"/>
                    <a:gd name="T4" fmla="*/ 1509 w 1535"/>
                    <a:gd name="T5" fmla="*/ 9 h 483"/>
                    <a:gd name="T6" fmla="*/ 1107 w 1535"/>
                    <a:gd name="T7" fmla="*/ 474 h 483"/>
                    <a:gd name="T8" fmla="*/ 26 w 1535"/>
                    <a:gd name="T9" fmla="*/ 474 h 483"/>
                    <a:gd name="T10" fmla="*/ 1535 w 1535"/>
                    <a:gd name="T11" fmla="*/ 0 h 483"/>
                    <a:gd name="T12" fmla="*/ 421 w 1535"/>
                    <a:gd name="T13" fmla="*/ 0 h 483"/>
                    <a:gd name="T14" fmla="*/ 0 w 1535"/>
                    <a:gd name="T15" fmla="*/ 483 h 483"/>
                    <a:gd name="T16" fmla="*/ 1116 w 1535"/>
                    <a:gd name="T17" fmla="*/ 483 h 483"/>
                    <a:gd name="T18" fmla="*/ 1535 w 1535"/>
                    <a:gd name="T19"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35" h="483">
                      <a:moveTo>
                        <a:pt x="26" y="474"/>
                      </a:moveTo>
                      <a:lnTo>
                        <a:pt x="428" y="9"/>
                      </a:lnTo>
                      <a:lnTo>
                        <a:pt x="1509" y="9"/>
                      </a:lnTo>
                      <a:lnTo>
                        <a:pt x="1107" y="474"/>
                      </a:lnTo>
                      <a:lnTo>
                        <a:pt x="26" y="474"/>
                      </a:lnTo>
                      <a:moveTo>
                        <a:pt x="1535" y="0"/>
                      </a:moveTo>
                      <a:lnTo>
                        <a:pt x="421" y="0"/>
                      </a:lnTo>
                      <a:lnTo>
                        <a:pt x="0" y="483"/>
                      </a:lnTo>
                      <a:lnTo>
                        <a:pt x="1116" y="483"/>
                      </a:lnTo>
                      <a:lnTo>
                        <a:pt x="153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grpSp>
          <p:grpSp>
            <p:nvGrpSpPr>
              <p:cNvPr id="44" name="Group 10">
                <a:extLst>
                  <a:ext uri="{FF2B5EF4-FFF2-40B4-BE49-F238E27FC236}">
                    <a16:creationId xmlns:a16="http://schemas.microsoft.com/office/drawing/2014/main" id="{D0D99C48-2EEE-9B4A-B229-4E9D1DC779CF}"/>
                  </a:ext>
                </a:extLst>
              </p:cNvPr>
              <p:cNvGrpSpPr>
                <a:grpSpLocks noChangeAspect="1"/>
              </p:cNvGrpSpPr>
              <p:nvPr/>
            </p:nvGrpSpPr>
            <p:grpSpPr bwMode="auto">
              <a:xfrm>
                <a:off x="4268272" y="2973284"/>
                <a:ext cx="981996" cy="310278"/>
                <a:chOff x="2019" y="1849"/>
                <a:chExt cx="595" cy="188"/>
              </a:xfrm>
            </p:grpSpPr>
            <p:sp>
              <p:nvSpPr>
                <p:cNvPr id="57" name="AutoShape 9">
                  <a:extLst>
                    <a:ext uri="{FF2B5EF4-FFF2-40B4-BE49-F238E27FC236}">
                      <a16:creationId xmlns:a16="http://schemas.microsoft.com/office/drawing/2014/main" id="{26A6DB45-4609-D247-A0DC-F8B78CA72D71}"/>
                    </a:ext>
                  </a:extLst>
                </p:cNvPr>
                <p:cNvSpPr>
                  <a:spLocks noChangeAspect="1" noChangeArrowheads="1" noTextEdit="1"/>
                </p:cNvSpPr>
                <p:nvPr/>
              </p:nvSpPr>
              <p:spPr bwMode="auto">
                <a:xfrm>
                  <a:off x="2019" y="1849"/>
                  <a:ext cx="595"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58" name="Freeform 11">
                  <a:extLst>
                    <a:ext uri="{FF2B5EF4-FFF2-40B4-BE49-F238E27FC236}">
                      <a16:creationId xmlns:a16="http://schemas.microsoft.com/office/drawing/2014/main" id="{AA01714A-28BC-8A42-A7D1-4D2E0D463A8B}"/>
                    </a:ext>
                  </a:extLst>
                </p:cNvPr>
                <p:cNvSpPr>
                  <a:spLocks noEditPoints="1"/>
                </p:cNvSpPr>
                <p:nvPr/>
              </p:nvSpPr>
              <p:spPr bwMode="auto">
                <a:xfrm>
                  <a:off x="2018" y="1850"/>
                  <a:ext cx="597" cy="187"/>
                </a:xfrm>
                <a:custGeom>
                  <a:avLst/>
                  <a:gdLst>
                    <a:gd name="T0" fmla="*/ 14 w 597"/>
                    <a:gd name="T1" fmla="*/ 182 h 187"/>
                    <a:gd name="T2" fmla="*/ 168 w 597"/>
                    <a:gd name="T3" fmla="*/ 5 h 187"/>
                    <a:gd name="T4" fmla="*/ 583 w 597"/>
                    <a:gd name="T5" fmla="*/ 5 h 187"/>
                    <a:gd name="T6" fmla="*/ 429 w 597"/>
                    <a:gd name="T7" fmla="*/ 182 h 187"/>
                    <a:gd name="T8" fmla="*/ 14 w 597"/>
                    <a:gd name="T9" fmla="*/ 182 h 187"/>
                    <a:gd name="T10" fmla="*/ 597 w 597"/>
                    <a:gd name="T11" fmla="*/ 0 h 187"/>
                    <a:gd name="T12" fmla="*/ 164 w 597"/>
                    <a:gd name="T13" fmla="*/ 0 h 187"/>
                    <a:gd name="T14" fmla="*/ 0 w 597"/>
                    <a:gd name="T15" fmla="*/ 187 h 187"/>
                    <a:gd name="T16" fmla="*/ 433 w 597"/>
                    <a:gd name="T17" fmla="*/ 187 h 187"/>
                    <a:gd name="T18" fmla="*/ 597 w 597"/>
                    <a:gd name="T19" fmla="*/ 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7" h="187">
                      <a:moveTo>
                        <a:pt x="14" y="182"/>
                      </a:moveTo>
                      <a:lnTo>
                        <a:pt x="168" y="5"/>
                      </a:lnTo>
                      <a:lnTo>
                        <a:pt x="583" y="5"/>
                      </a:lnTo>
                      <a:lnTo>
                        <a:pt x="429" y="182"/>
                      </a:lnTo>
                      <a:lnTo>
                        <a:pt x="14" y="182"/>
                      </a:lnTo>
                      <a:close/>
                      <a:moveTo>
                        <a:pt x="597" y="0"/>
                      </a:moveTo>
                      <a:lnTo>
                        <a:pt x="164" y="0"/>
                      </a:lnTo>
                      <a:lnTo>
                        <a:pt x="0" y="187"/>
                      </a:lnTo>
                      <a:lnTo>
                        <a:pt x="433" y="187"/>
                      </a:lnTo>
                      <a:lnTo>
                        <a:pt x="597" y="0"/>
                      </a:lnTo>
                      <a:close/>
                    </a:path>
                  </a:pathLst>
                </a:custGeom>
                <a:solidFill>
                  <a:srgbClr val="9294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59" name="Freeform 12">
                  <a:extLst>
                    <a:ext uri="{FF2B5EF4-FFF2-40B4-BE49-F238E27FC236}">
                      <a16:creationId xmlns:a16="http://schemas.microsoft.com/office/drawing/2014/main" id="{D9DAACF4-EF75-4F46-8888-52F3FB2A0659}"/>
                    </a:ext>
                  </a:extLst>
                </p:cNvPr>
                <p:cNvSpPr>
                  <a:spLocks noEditPoints="1"/>
                </p:cNvSpPr>
                <p:nvPr/>
              </p:nvSpPr>
              <p:spPr bwMode="auto">
                <a:xfrm>
                  <a:off x="2018" y="1850"/>
                  <a:ext cx="597" cy="187"/>
                </a:xfrm>
                <a:custGeom>
                  <a:avLst/>
                  <a:gdLst>
                    <a:gd name="T0" fmla="*/ 14 w 597"/>
                    <a:gd name="T1" fmla="*/ 182 h 187"/>
                    <a:gd name="T2" fmla="*/ 168 w 597"/>
                    <a:gd name="T3" fmla="*/ 5 h 187"/>
                    <a:gd name="T4" fmla="*/ 583 w 597"/>
                    <a:gd name="T5" fmla="*/ 5 h 187"/>
                    <a:gd name="T6" fmla="*/ 429 w 597"/>
                    <a:gd name="T7" fmla="*/ 182 h 187"/>
                    <a:gd name="T8" fmla="*/ 14 w 597"/>
                    <a:gd name="T9" fmla="*/ 182 h 187"/>
                    <a:gd name="T10" fmla="*/ 597 w 597"/>
                    <a:gd name="T11" fmla="*/ 0 h 187"/>
                    <a:gd name="T12" fmla="*/ 164 w 597"/>
                    <a:gd name="T13" fmla="*/ 0 h 187"/>
                    <a:gd name="T14" fmla="*/ 0 w 597"/>
                    <a:gd name="T15" fmla="*/ 187 h 187"/>
                    <a:gd name="T16" fmla="*/ 433 w 597"/>
                    <a:gd name="T17" fmla="*/ 187 h 187"/>
                    <a:gd name="T18" fmla="*/ 597 w 597"/>
                    <a:gd name="T19" fmla="*/ 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7" h="187">
                      <a:moveTo>
                        <a:pt x="14" y="182"/>
                      </a:moveTo>
                      <a:lnTo>
                        <a:pt x="168" y="5"/>
                      </a:lnTo>
                      <a:lnTo>
                        <a:pt x="583" y="5"/>
                      </a:lnTo>
                      <a:lnTo>
                        <a:pt x="429" y="182"/>
                      </a:lnTo>
                      <a:lnTo>
                        <a:pt x="14" y="182"/>
                      </a:lnTo>
                      <a:moveTo>
                        <a:pt x="597" y="0"/>
                      </a:moveTo>
                      <a:lnTo>
                        <a:pt x="164" y="0"/>
                      </a:lnTo>
                      <a:lnTo>
                        <a:pt x="0" y="187"/>
                      </a:lnTo>
                      <a:lnTo>
                        <a:pt x="433" y="187"/>
                      </a:lnTo>
                      <a:lnTo>
                        <a:pt x="59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60" name="Freeform 13">
                  <a:extLst>
                    <a:ext uri="{FF2B5EF4-FFF2-40B4-BE49-F238E27FC236}">
                      <a16:creationId xmlns:a16="http://schemas.microsoft.com/office/drawing/2014/main" id="{2E77938A-DE5E-0C45-94E2-980C9779107D}"/>
                    </a:ext>
                  </a:extLst>
                </p:cNvPr>
                <p:cNvSpPr>
                  <a:spLocks noEditPoints="1"/>
                </p:cNvSpPr>
                <p:nvPr/>
              </p:nvSpPr>
              <p:spPr bwMode="auto">
                <a:xfrm>
                  <a:off x="2018" y="1850"/>
                  <a:ext cx="597" cy="187"/>
                </a:xfrm>
                <a:custGeom>
                  <a:avLst/>
                  <a:gdLst>
                    <a:gd name="T0" fmla="*/ 14 w 597"/>
                    <a:gd name="T1" fmla="*/ 182 h 187"/>
                    <a:gd name="T2" fmla="*/ 168 w 597"/>
                    <a:gd name="T3" fmla="*/ 5 h 187"/>
                    <a:gd name="T4" fmla="*/ 583 w 597"/>
                    <a:gd name="T5" fmla="*/ 5 h 187"/>
                    <a:gd name="T6" fmla="*/ 429 w 597"/>
                    <a:gd name="T7" fmla="*/ 182 h 187"/>
                    <a:gd name="T8" fmla="*/ 14 w 597"/>
                    <a:gd name="T9" fmla="*/ 182 h 187"/>
                    <a:gd name="T10" fmla="*/ 597 w 597"/>
                    <a:gd name="T11" fmla="*/ 0 h 187"/>
                    <a:gd name="T12" fmla="*/ 164 w 597"/>
                    <a:gd name="T13" fmla="*/ 0 h 187"/>
                    <a:gd name="T14" fmla="*/ 0 w 597"/>
                    <a:gd name="T15" fmla="*/ 187 h 187"/>
                    <a:gd name="T16" fmla="*/ 433 w 597"/>
                    <a:gd name="T17" fmla="*/ 187 h 187"/>
                    <a:gd name="T18" fmla="*/ 597 w 597"/>
                    <a:gd name="T19" fmla="*/ 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7" h="187">
                      <a:moveTo>
                        <a:pt x="14" y="182"/>
                      </a:moveTo>
                      <a:lnTo>
                        <a:pt x="168" y="5"/>
                      </a:lnTo>
                      <a:lnTo>
                        <a:pt x="583" y="5"/>
                      </a:lnTo>
                      <a:lnTo>
                        <a:pt x="429" y="182"/>
                      </a:lnTo>
                      <a:lnTo>
                        <a:pt x="14" y="182"/>
                      </a:lnTo>
                      <a:close/>
                      <a:moveTo>
                        <a:pt x="597" y="0"/>
                      </a:moveTo>
                      <a:lnTo>
                        <a:pt x="164" y="0"/>
                      </a:lnTo>
                      <a:lnTo>
                        <a:pt x="0" y="187"/>
                      </a:lnTo>
                      <a:lnTo>
                        <a:pt x="433" y="187"/>
                      </a:lnTo>
                      <a:lnTo>
                        <a:pt x="597" y="0"/>
                      </a:lnTo>
                      <a:close/>
                    </a:path>
                  </a:pathLst>
                </a:custGeom>
                <a:solidFill>
                  <a:srgbClr val="9294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61" name="Freeform 14">
                  <a:extLst>
                    <a:ext uri="{FF2B5EF4-FFF2-40B4-BE49-F238E27FC236}">
                      <a16:creationId xmlns:a16="http://schemas.microsoft.com/office/drawing/2014/main" id="{AE88CFED-A0F5-DE44-8FB0-80BD96E5745D}"/>
                    </a:ext>
                  </a:extLst>
                </p:cNvPr>
                <p:cNvSpPr>
                  <a:spLocks noEditPoints="1"/>
                </p:cNvSpPr>
                <p:nvPr/>
              </p:nvSpPr>
              <p:spPr bwMode="auto">
                <a:xfrm>
                  <a:off x="2018" y="1850"/>
                  <a:ext cx="597" cy="187"/>
                </a:xfrm>
                <a:custGeom>
                  <a:avLst/>
                  <a:gdLst>
                    <a:gd name="T0" fmla="*/ 14 w 597"/>
                    <a:gd name="T1" fmla="*/ 182 h 187"/>
                    <a:gd name="T2" fmla="*/ 168 w 597"/>
                    <a:gd name="T3" fmla="*/ 5 h 187"/>
                    <a:gd name="T4" fmla="*/ 583 w 597"/>
                    <a:gd name="T5" fmla="*/ 5 h 187"/>
                    <a:gd name="T6" fmla="*/ 429 w 597"/>
                    <a:gd name="T7" fmla="*/ 182 h 187"/>
                    <a:gd name="T8" fmla="*/ 14 w 597"/>
                    <a:gd name="T9" fmla="*/ 182 h 187"/>
                    <a:gd name="T10" fmla="*/ 597 w 597"/>
                    <a:gd name="T11" fmla="*/ 0 h 187"/>
                    <a:gd name="T12" fmla="*/ 164 w 597"/>
                    <a:gd name="T13" fmla="*/ 0 h 187"/>
                    <a:gd name="T14" fmla="*/ 0 w 597"/>
                    <a:gd name="T15" fmla="*/ 187 h 187"/>
                    <a:gd name="T16" fmla="*/ 433 w 597"/>
                    <a:gd name="T17" fmla="*/ 187 h 187"/>
                    <a:gd name="T18" fmla="*/ 597 w 597"/>
                    <a:gd name="T19" fmla="*/ 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7" h="187">
                      <a:moveTo>
                        <a:pt x="14" y="182"/>
                      </a:moveTo>
                      <a:lnTo>
                        <a:pt x="168" y="5"/>
                      </a:lnTo>
                      <a:lnTo>
                        <a:pt x="583" y="5"/>
                      </a:lnTo>
                      <a:lnTo>
                        <a:pt x="429" y="182"/>
                      </a:lnTo>
                      <a:lnTo>
                        <a:pt x="14" y="182"/>
                      </a:lnTo>
                      <a:moveTo>
                        <a:pt x="597" y="0"/>
                      </a:moveTo>
                      <a:lnTo>
                        <a:pt x="164" y="0"/>
                      </a:lnTo>
                      <a:lnTo>
                        <a:pt x="0" y="187"/>
                      </a:lnTo>
                      <a:lnTo>
                        <a:pt x="433" y="187"/>
                      </a:lnTo>
                      <a:lnTo>
                        <a:pt x="59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grpSp>
          <p:grpSp>
            <p:nvGrpSpPr>
              <p:cNvPr id="45" name="Group 17">
                <a:extLst>
                  <a:ext uri="{FF2B5EF4-FFF2-40B4-BE49-F238E27FC236}">
                    <a16:creationId xmlns:a16="http://schemas.microsoft.com/office/drawing/2014/main" id="{4FD4C0D0-FE64-6048-A04D-DFF810325933}"/>
                  </a:ext>
                </a:extLst>
              </p:cNvPr>
              <p:cNvGrpSpPr>
                <a:grpSpLocks noChangeAspect="1"/>
              </p:cNvGrpSpPr>
              <p:nvPr/>
            </p:nvGrpSpPr>
            <p:grpSpPr bwMode="auto">
              <a:xfrm>
                <a:off x="5114934" y="2654753"/>
                <a:ext cx="547937" cy="173294"/>
                <a:chOff x="2532" y="1656"/>
                <a:chExt cx="332" cy="105"/>
              </a:xfrm>
            </p:grpSpPr>
            <p:sp>
              <p:nvSpPr>
                <p:cNvPr id="52" name="AutoShape 16">
                  <a:extLst>
                    <a:ext uri="{FF2B5EF4-FFF2-40B4-BE49-F238E27FC236}">
                      <a16:creationId xmlns:a16="http://schemas.microsoft.com/office/drawing/2014/main" id="{C5D0CA04-B933-4445-8DEC-2B8F1DC85B56}"/>
                    </a:ext>
                  </a:extLst>
                </p:cNvPr>
                <p:cNvSpPr>
                  <a:spLocks noChangeAspect="1" noChangeArrowheads="1" noTextEdit="1"/>
                </p:cNvSpPr>
                <p:nvPr/>
              </p:nvSpPr>
              <p:spPr bwMode="auto">
                <a:xfrm>
                  <a:off x="2532" y="1656"/>
                  <a:ext cx="332" cy="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53" name="Freeform 18">
                  <a:extLst>
                    <a:ext uri="{FF2B5EF4-FFF2-40B4-BE49-F238E27FC236}">
                      <a16:creationId xmlns:a16="http://schemas.microsoft.com/office/drawing/2014/main" id="{677AF703-637D-4B49-8E03-447311811ED4}"/>
                    </a:ext>
                  </a:extLst>
                </p:cNvPr>
                <p:cNvSpPr>
                  <a:spLocks noEditPoints="1"/>
                </p:cNvSpPr>
                <p:nvPr/>
              </p:nvSpPr>
              <p:spPr bwMode="auto">
                <a:xfrm>
                  <a:off x="2532" y="1657"/>
                  <a:ext cx="332" cy="104"/>
                </a:xfrm>
                <a:custGeom>
                  <a:avLst/>
                  <a:gdLst>
                    <a:gd name="T0" fmla="*/ 7 w 332"/>
                    <a:gd name="T1" fmla="*/ 101 h 104"/>
                    <a:gd name="T2" fmla="*/ 93 w 332"/>
                    <a:gd name="T3" fmla="*/ 3 h 104"/>
                    <a:gd name="T4" fmla="*/ 325 w 332"/>
                    <a:gd name="T5" fmla="*/ 3 h 104"/>
                    <a:gd name="T6" fmla="*/ 239 w 332"/>
                    <a:gd name="T7" fmla="*/ 101 h 104"/>
                    <a:gd name="T8" fmla="*/ 7 w 332"/>
                    <a:gd name="T9" fmla="*/ 101 h 104"/>
                    <a:gd name="T10" fmla="*/ 332 w 332"/>
                    <a:gd name="T11" fmla="*/ 0 h 104"/>
                    <a:gd name="T12" fmla="*/ 91 w 332"/>
                    <a:gd name="T13" fmla="*/ 0 h 104"/>
                    <a:gd name="T14" fmla="*/ 0 w 332"/>
                    <a:gd name="T15" fmla="*/ 104 h 104"/>
                    <a:gd name="T16" fmla="*/ 241 w 332"/>
                    <a:gd name="T17" fmla="*/ 104 h 104"/>
                    <a:gd name="T18" fmla="*/ 332 w 332"/>
                    <a:gd name="T19"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2" h="104">
                      <a:moveTo>
                        <a:pt x="7" y="101"/>
                      </a:moveTo>
                      <a:lnTo>
                        <a:pt x="93" y="3"/>
                      </a:lnTo>
                      <a:lnTo>
                        <a:pt x="325" y="3"/>
                      </a:lnTo>
                      <a:lnTo>
                        <a:pt x="239" y="101"/>
                      </a:lnTo>
                      <a:lnTo>
                        <a:pt x="7" y="101"/>
                      </a:lnTo>
                      <a:close/>
                      <a:moveTo>
                        <a:pt x="332" y="0"/>
                      </a:moveTo>
                      <a:lnTo>
                        <a:pt x="91" y="0"/>
                      </a:lnTo>
                      <a:lnTo>
                        <a:pt x="0" y="104"/>
                      </a:lnTo>
                      <a:lnTo>
                        <a:pt x="241" y="104"/>
                      </a:lnTo>
                      <a:lnTo>
                        <a:pt x="332" y="0"/>
                      </a:lnTo>
                      <a:close/>
                    </a:path>
                  </a:pathLst>
                </a:custGeom>
                <a:solidFill>
                  <a:srgbClr val="9294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54" name="Freeform 19">
                  <a:extLst>
                    <a:ext uri="{FF2B5EF4-FFF2-40B4-BE49-F238E27FC236}">
                      <a16:creationId xmlns:a16="http://schemas.microsoft.com/office/drawing/2014/main" id="{BC841C5F-8E3D-0B41-9518-96F777959F4D}"/>
                    </a:ext>
                  </a:extLst>
                </p:cNvPr>
                <p:cNvSpPr>
                  <a:spLocks noEditPoints="1"/>
                </p:cNvSpPr>
                <p:nvPr/>
              </p:nvSpPr>
              <p:spPr bwMode="auto">
                <a:xfrm>
                  <a:off x="2532" y="1657"/>
                  <a:ext cx="332" cy="104"/>
                </a:xfrm>
                <a:custGeom>
                  <a:avLst/>
                  <a:gdLst>
                    <a:gd name="T0" fmla="*/ 7 w 332"/>
                    <a:gd name="T1" fmla="*/ 101 h 104"/>
                    <a:gd name="T2" fmla="*/ 93 w 332"/>
                    <a:gd name="T3" fmla="*/ 3 h 104"/>
                    <a:gd name="T4" fmla="*/ 325 w 332"/>
                    <a:gd name="T5" fmla="*/ 3 h 104"/>
                    <a:gd name="T6" fmla="*/ 239 w 332"/>
                    <a:gd name="T7" fmla="*/ 101 h 104"/>
                    <a:gd name="T8" fmla="*/ 7 w 332"/>
                    <a:gd name="T9" fmla="*/ 101 h 104"/>
                    <a:gd name="T10" fmla="*/ 332 w 332"/>
                    <a:gd name="T11" fmla="*/ 0 h 104"/>
                    <a:gd name="T12" fmla="*/ 91 w 332"/>
                    <a:gd name="T13" fmla="*/ 0 h 104"/>
                    <a:gd name="T14" fmla="*/ 0 w 332"/>
                    <a:gd name="T15" fmla="*/ 104 h 104"/>
                    <a:gd name="T16" fmla="*/ 241 w 332"/>
                    <a:gd name="T17" fmla="*/ 104 h 104"/>
                    <a:gd name="T18" fmla="*/ 332 w 332"/>
                    <a:gd name="T19"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2" h="104">
                      <a:moveTo>
                        <a:pt x="7" y="101"/>
                      </a:moveTo>
                      <a:lnTo>
                        <a:pt x="93" y="3"/>
                      </a:lnTo>
                      <a:lnTo>
                        <a:pt x="325" y="3"/>
                      </a:lnTo>
                      <a:lnTo>
                        <a:pt x="239" y="101"/>
                      </a:lnTo>
                      <a:lnTo>
                        <a:pt x="7" y="101"/>
                      </a:lnTo>
                      <a:moveTo>
                        <a:pt x="332" y="0"/>
                      </a:moveTo>
                      <a:lnTo>
                        <a:pt x="91" y="0"/>
                      </a:lnTo>
                      <a:lnTo>
                        <a:pt x="0" y="104"/>
                      </a:lnTo>
                      <a:lnTo>
                        <a:pt x="241" y="104"/>
                      </a:lnTo>
                      <a:lnTo>
                        <a:pt x="33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55" name="Freeform 20">
                  <a:extLst>
                    <a:ext uri="{FF2B5EF4-FFF2-40B4-BE49-F238E27FC236}">
                      <a16:creationId xmlns:a16="http://schemas.microsoft.com/office/drawing/2014/main" id="{AC78CFC1-64EA-9C4C-95ED-B01C9FECDCBA}"/>
                    </a:ext>
                  </a:extLst>
                </p:cNvPr>
                <p:cNvSpPr>
                  <a:spLocks noEditPoints="1"/>
                </p:cNvSpPr>
                <p:nvPr/>
              </p:nvSpPr>
              <p:spPr bwMode="auto">
                <a:xfrm>
                  <a:off x="2532" y="1657"/>
                  <a:ext cx="332" cy="104"/>
                </a:xfrm>
                <a:custGeom>
                  <a:avLst/>
                  <a:gdLst>
                    <a:gd name="T0" fmla="*/ 7 w 332"/>
                    <a:gd name="T1" fmla="*/ 101 h 104"/>
                    <a:gd name="T2" fmla="*/ 93 w 332"/>
                    <a:gd name="T3" fmla="*/ 3 h 104"/>
                    <a:gd name="T4" fmla="*/ 325 w 332"/>
                    <a:gd name="T5" fmla="*/ 3 h 104"/>
                    <a:gd name="T6" fmla="*/ 239 w 332"/>
                    <a:gd name="T7" fmla="*/ 101 h 104"/>
                    <a:gd name="T8" fmla="*/ 7 w 332"/>
                    <a:gd name="T9" fmla="*/ 101 h 104"/>
                    <a:gd name="T10" fmla="*/ 332 w 332"/>
                    <a:gd name="T11" fmla="*/ 0 h 104"/>
                    <a:gd name="T12" fmla="*/ 91 w 332"/>
                    <a:gd name="T13" fmla="*/ 0 h 104"/>
                    <a:gd name="T14" fmla="*/ 0 w 332"/>
                    <a:gd name="T15" fmla="*/ 104 h 104"/>
                    <a:gd name="T16" fmla="*/ 241 w 332"/>
                    <a:gd name="T17" fmla="*/ 104 h 104"/>
                    <a:gd name="T18" fmla="*/ 332 w 332"/>
                    <a:gd name="T19"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2" h="104">
                      <a:moveTo>
                        <a:pt x="7" y="101"/>
                      </a:moveTo>
                      <a:lnTo>
                        <a:pt x="93" y="3"/>
                      </a:lnTo>
                      <a:lnTo>
                        <a:pt x="325" y="3"/>
                      </a:lnTo>
                      <a:lnTo>
                        <a:pt x="239" y="101"/>
                      </a:lnTo>
                      <a:lnTo>
                        <a:pt x="7" y="101"/>
                      </a:lnTo>
                      <a:close/>
                      <a:moveTo>
                        <a:pt x="332" y="0"/>
                      </a:moveTo>
                      <a:lnTo>
                        <a:pt x="91" y="0"/>
                      </a:lnTo>
                      <a:lnTo>
                        <a:pt x="0" y="104"/>
                      </a:lnTo>
                      <a:lnTo>
                        <a:pt x="241" y="104"/>
                      </a:lnTo>
                      <a:lnTo>
                        <a:pt x="332" y="0"/>
                      </a:lnTo>
                      <a:close/>
                    </a:path>
                  </a:pathLst>
                </a:custGeom>
                <a:solidFill>
                  <a:srgbClr val="9294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56" name="Freeform 21">
                  <a:extLst>
                    <a:ext uri="{FF2B5EF4-FFF2-40B4-BE49-F238E27FC236}">
                      <a16:creationId xmlns:a16="http://schemas.microsoft.com/office/drawing/2014/main" id="{B417A69F-F089-2847-9E9F-AA3E1A1973F4}"/>
                    </a:ext>
                  </a:extLst>
                </p:cNvPr>
                <p:cNvSpPr>
                  <a:spLocks noEditPoints="1"/>
                </p:cNvSpPr>
                <p:nvPr/>
              </p:nvSpPr>
              <p:spPr bwMode="auto">
                <a:xfrm>
                  <a:off x="2532" y="1657"/>
                  <a:ext cx="332" cy="104"/>
                </a:xfrm>
                <a:custGeom>
                  <a:avLst/>
                  <a:gdLst>
                    <a:gd name="T0" fmla="*/ 7 w 332"/>
                    <a:gd name="T1" fmla="*/ 101 h 104"/>
                    <a:gd name="T2" fmla="*/ 93 w 332"/>
                    <a:gd name="T3" fmla="*/ 3 h 104"/>
                    <a:gd name="T4" fmla="*/ 325 w 332"/>
                    <a:gd name="T5" fmla="*/ 3 h 104"/>
                    <a:gd name="T6" fmla="*/ 239 w 332"/>
                    <a:gd name="T7" fmla="*/ 101 h 104"/>
                    <a:gd name="T8" fmla="*/ 7 w 332"/>
                    <a:gd name="T9" fmla="*/ 101 h 104"/>
                    <a:gd name="T10" fmla="*/ 332 w 332"/>
                    <a:gd name="T11" fmla="*/ 0 h 104"/>
                    <a:gd name="T12" fmla="*/ 91 w 332"/>
                    <a:gd name="T13" fmla="*/ 0 h 104"/>
                    <a:gd name="T14" fmla="*/ 0 w 332"/>
                    <a:gd name="T15" fmla="*/ 104 h 104"/>
                    <a:gd name="T16" fmla="*/ 241 w 332"/>
                    <a:gd name="T17" fmla="*/ 104 h 104"/>
                    <a:gd name="T18" fmla="*/ 332 w 332"/>
                    <a:gd name="T19"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2" h="104">
                      <a:moveTo>
                        <a:pt x="7" y="101"/>
                      </a:moveTo>
                      <a:lnTo>
                        <a:pt x="93" y="3"/>
                      </a:lnTo>
                      <a:lnTo>
                        <a:pt x="325" y="3"/>
                      </a:lnTo>
                      <a:lnTo>
                        <a:pt x="239" y="101"/>
                      </a:lnTo>
                      <a:lnTo>
                        <a:pt x="7" y="101"/>
                      </a:lnTo>
                      <a:moveTo>
                        <a:pt x="332" y="0"/>
                      </a:moveTo>
                      <a:lnTo>
                        <a:pt x="91" y="0"/>
                      </a:lnTo>
                      <a:lnTo>
                        <a:pt x="0" y="104"/>
                      </a:lnTo>
                      <a:lnTo>
                        <a:pt x="241" y="104"/>
                      </a:lnTo>
                      <a:lnTo>
                        <a:pt x="33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grpSp>
          <p:grpSp>
            <p:nvGrpSpPr>
              <p:cNvPr id="46" name="Group 24">
                <a:extLst>
                  <a:ext uri="{FF2B5EF4-FFF2-40B4-BE49-F238E27FC236}">
                    <a16:creationId xmlns:a16="http://schemas.microsoft.com/office/drawing/2014/main" id="{CE0D5328-CC28-8342-BAAD-EEE246173467}"/>
                  </a:ext>
                </a:extLst>
              </p:cNvPr>
              <p:cNvGrpSpPr>
                <a:grpSpLocks noChangeAspect="1"/>
              </p:cNvGrpSpPr>
              <p:nvPr/>
            </p:nvGrpSpPr>
            <p:grpSpPr bwMode="auto">
              <a:xfrm>
                <a:off x="5334439" y="2837950"/>
                <a:ext cx="889573" cy="282220"/>
                <a:chOff x="2665" y="1767"/>
                <a:chExt cx="539" cy="171"/>
              </a:xfrm>
            </p:grpSpPr>
            <p:sp>
              <p:nvSpPr>
                <p:cNvPr id="47" name="AutoShape 23">
                  <a:extLst>
                    <a:ext uri="{FF2B5EF4-FFF2-40B4-BE49-F238E27FC236}">
                      <a16:creationId xmlns:a16="http://schemas.microsoft.com/office/drawing/2014/main" id="{08CDE2F7-E810-484E-BD8F-FF2D3422C743}"/>
                    </a:ext>
                  </a:extLst>
                </p:cNvPr>
                <p:cNvSpPr>
                  <a:spLocks noChangeAspect="1" noChangeArrowheads="1" noTextEdit="1"/>
                </p:cNvSpPr>
                <p:nvPr/>
              </p:nvSpPr>
              <p:spPr bwMode="auto">
                <a:xfrm>
                  <a:off x="2665" y="1767"/>
                  <a:ext cx="539" cy="1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48" name="Freeform 25">
                  <a:extLst>
                    <a:ext uri="{FF2B5EF4-FFF2-40B4-BE49-F238E27FC236}">
                      <a16:creationId xmlns:a16="http://schemas.microsoft.com/office/drawing/2014/main" id="{BE651E07-1CC8-2B42-89B2-6456B4A76C1C}"/>
                    </a:ext>
                  </a:extLst>
                </p:cNvPr>
                <p:cNvSpPr>
                  <a:spLocks noEditPoints="1"/>
                </p:cNvSpPr>
                <p:nvPr/>
              </p:nvSpPr>
              <p:spPr bwMode="auto">
                <a:xfrm>
                  <a:off x="2664" y="1768"/>
                  <a:ext cx="541" cy="170"/>
                </a:xfrm>
                <a:custGeom>
                  <a:avLst/>
                  <a:gdLst>
                    <a:gd name="T0" fmla="*/ 13 w 541"/>
                    <a:gd name="T1" fmla="*/ 165 h 170"/>
                    <a:gd name="T2" fmla="*/ 153 w 541"/>
                    <a:gd name="T3" fmla="*/ 5 h 170"/>
                    <a:gd name="T4" fmla="*/ 528 w 541"/>
                    <a:gd name="T5" fmla="*/ 5 h 170"/>
                    <a:gd name="T6" fmla="*/ 388 w 541"/>
                    <a:gd name="T7" fmla="*/ 165 h 170"/>
                    <a:gd name="T8" fmla="*/ 13 w 541"/>
                    <a:gd name="T9" fmla="*/ 165 h 170"/>
                    <a:gd name="T10" fmla="*/ 541 w 541"/>
                    <a:gd name="T11" fmla="*/ 0 h 170"/>
                    <a:gd name="T12" fmla="*/ 148 w 541"/>
                    <a:gd name="T13" fmla="*/ 0 h 170"/>
                    <a:gd name="T14" fmla="*/ 0 w 541"/>
                    <a:gd name="T15" fmla="*/ 170 h 170"/>
                    <a:gd name="T16" fmla="*/ 393 w 541"/>
                    <a:gd name="T17" fmla="*/ 170 h 170"/>
                    <a:gd name="T18" fmla="*/ 541 w 541"/>
                    <a:gd name="T19" fmla="*/ 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41" h="170">
                      <a:moveTo>
                        <a:pt x="13" y="165"/>
                      </a:moveTo>
                      <a:lnTo>
                        <a:pt x="153" y="5"/>
                      </a:lnTo>
                      <a:lnTo>
                        <a:pt x="528" y="5"/>
                      </a:lnTo>
                      <a:lnTo>
                        <a:pt x="388" y="165"/>
                      </a:lnTo>
                      <a:lnTo>
                        <a:pt x="13" y="165"/>
                      </a:lnTo>
                      <a:close/>
                      <a:moveTo>
                        <a:pt x="541" y="0"/>
                      </a:moveTo>
                      <a:lnTo>
                        <a:pt x="148" y="0"/>
                      </a:lnTo>
                      <a:lnTo>
                        <a:pt x="0" y="170"/>
                      </a:lnTo>
                      <a:lnTo>
                        <a:pt x="393" y="170"/>
                      </a:lnTo>
                      <a:lnTo>
                        <a:pt x="541" y="0"/>
                      </a:lnTo>
                      <a:close/>
                    </a:path>
                  </a:pathLst>
                </a:custGeom>
                <a:solidFill>
                  <a:srgbClr val="9294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49" name="Freeform 26">
                  <a:extLst>
                    <a:ext uri="{FF2B5EF4-FFF2-40B4-BE49-F238E27FC236}">
                      <a16:creationId xmlns:a16="http://schemas.microsoft.com/office/drawing/2014/main" id="{49256F46-5E95-A848-B266-BF4AD5BA906B}"/>
                    </a:ext>
                  </a:extLst>
                </p:cNvPr>
                <p:cNvSpPr>
                  <a:spLocks noEditPoints="1"/>
                </p:cNvSpPr>
                <p:nvPr/>
              </p:nvSpPr>
              <p:spPr bwMode="auto">
                <a:xfrm>
                  <a:off x="2664" y="1768"/>
                  <a:ext cx="541" cy="170"/>
                </a:xfrm>
                <a:custGeom>
                  <a:avLst/>
                  <a:gdLst>
                    <a:gd name="T0" fmla="*/ 13 w 541"/>
                    <a:gd name="T1" fmla="*/ 165 h 170"/>
                    <a:gd name="T2" fmla="*/ 153 w 541"/>
                    <a:gd name="T3" fmla="*/ 5 h 170"/>
                    <a:gd name="T4" fmla="*/ 528 w 541"/>
                    <a:gd name="T5" fmla="*/ 5 h 170"/>
                    <a:gd name="T6" fmla="*/ 388 w 541"/>
                    <a:gd name="T7" fmla="*/ 165 h 170"/>
                    <a:gd name="T8" fmla="*/ 13 w 541"/>
                    <a:gd name="T9" fmla="*/ 165 h 170"/>
                    <a:gd name="T10" fmla="*/ 541 w 541"/>
                    <a:gd name="T11" fmla="*/ 0 h 170"/>
                    <a:gd name="T12" fmla="*/ 148 w 541"/>
                    <a:gd name="T13" fmla="*/ 0 h 170"/>
                    <a:gd name="T14" fmla="*/ 0 w 541"/>
                    <a:gd name="T15" fmla="*/ 170 h 170"/>
                    <a:gd name="T16" fmla="*/ 393 w 541"/>
                    <a:gd name="T17" fmla="*/ 170 h 170"/>
                    <a:gd name="T18" fmla="*/ 541 w 541"/>
                    <a:gd name="T19" fmla="*/ 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41" h="170">
                      <a:moveTo>
                        <a:pt x="13" y="165"/>
                      </a:moveTo>
                      <a:lnTo>
                        <a:pt x="153" y="5"/>
                      </a:lnTo>
                      <a:lnTo>
                        <a:pt x="528" y="5"/>
                      </a:lnTo>
                      <a:lnTo>
                        <a:pt x="388" y="165"/>
                      </a:lnTo>
                      <a:lnTo>
                        <a:pt x="13" y="165"/>
                      </a:lnTo>
                      <a:moveTo>
                        <a:pt x="541" y="0"/>
                      </a:moveTo>
                      <a:lnTo>
                        <a:pt x="148" y="0"/>
                      </a:lnTo>
                      <a:lnTo>
                        <a:pt x="0" y="170"/>
                      </a:lnTo>
                      <a:lnTo>
                        <a:pt x="393" y="170"/>
                      </a:lnTo>
                      <a:lnTo>
                        <a:pt x="54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50" name="Freeform 27">
                  <a:extLst>
                    <a:ext uri="{FF2B5EF4-FFF2-40B4-BE49-F238E27FC236}">
                      <a16:creationId xmlns:a16="http://schemas.microsoft.com/office/drawing/2014/main" id="{FCF321A7-E871-D24C-9A01-11F10B539A28}"/>
                    </a:ext>
                  </a:extLst>
                </p:cNvPr>
                <p:cNvSpPr>
                  <a:spLocks noEditPoints="1"/>
                </p:cNvSpPr>
                <p:nvPr/>
              </p:nvSpPr>
              <p:spPr bwMode="auto">
                <a:xfrm>
                  <a:off x="2664" y="1768"/>
                  <a:ext cx="541" cy="170"/>
                </a:xfrm>
                <a:custGeom>
                  <a:avLst/>
                  <a:gdLst>
                    <a:gd name="T0" fmla="*/ 13 w 541"/>
                    <a:gd name="T1" fmla="*/ 165 h 170"/>
                    <a:gd name="T2" fmla="*/ 153 w 541"/>
                    <a:gd name="T3" fmla="*/ 5 h 170"/>
                    <a:gd name="T4" fmla="*/ 528 w 541"/>
                    <a:gd name="T5" fmla="*/ 5 h 170"/>
                    <a:gd name="T6" fmla="*/ 388 w 541"/>
                    <a:gd name="T7" fmla="*/ 165 h 170"/>
                    <a:gd name="T8" fmla="*/ 13 w 541"/>
                    <a:gd name="T9" fmla="*/ 165 h 170"/>
                    <a:gd name="T10" fmla="*/ 541 w 541"/>
                    <a:gd name="T11" fmla="*/ 0 h 170"/>
                    <a:gd name="T12" fmla="*/ 148 w 541"/>
                    <a:gd name="T13" fmla="*/ 0 h 170"/>
                    <a:gd name="T14" fmla="*/ 0 w 541"/>
                    <a:gd name="T15" fmla="*/ 170 h 170"/>
                    <a:gd name="T16" fmla="*/ 393 w 541"/>
                    <a:gd name="T17" fmla="*/ 170 h 170"/>
                    <a:gd name="T18" fmla="*/ 541 w 541"/>
                    <a:gd name="T19" fmla="*/ 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41" h="170">
                      <a:moveTo>
                        <a:pt x="13" y="165"/>
                      </a:moveTo>
                      <a:lnTo>
                        <a:pt x="153" y="5"/>
                      </a:lnTo>
                      <a:lnTo>
                        <a:pt x="528" y="5"/>
                      </a:lnTo>
                      <a:lnTo>
                        <a:pt x="388" y="165"/>
                      </a:lnTo>
                      <a:lnTo>
                        <a:pt x="13" y="165"/>
                      </a:lnTo>
                      <a:close/>
                      <a:moveTo>
                        <a:pt x="541" y="0"/>
                      </a:moveTo>
                      <a:lnTo>
                        <a:pt x="148" y="0"/>
                      </a:lnTo>
                      <a:lnTo>
                        <a:pt x="0" y="170"/>
                      </a:lnTo>
                      <a:lnTo>
                        <a:pt x="393" y="170"/>
                      </a:lnTo>
                      <a:lnTo>
                        <a:pt x="541" y="0"/>
                      </a:lnTo>
                      <a:close/>
                    </a:path>
                  </a:pathLst>
                </a:custGeom>
                <a:solidFill>
                  <a:srgbClr val="9294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51" name="Freeform 28">
                  <a:extLst>
                    <a:ext uri="{FF2B5EF4-FFF2-40B4-BE49-F238E27FC236}">
                      <a16:creationId xmlns:a16="http://schemas.microsoft.com/office/drawing/2014/main" id="{98FD0206-4E26-B94F-AB53-D64898F52597}"/>
                    </a:ext>
                  </a:extLst>
                </p:cNvPr>
                <p:cNvSpPr>
                  <a:spLocks noEditPoints="1"/>
                </p:cNvSpPr>
                <p:nvPr/>
              </p:nvSpPr>
              <p:spPr bwMode="auto">
                <a:xfrm>
                  <a:off x="2664" y="1768"/>
                  <a:ext cx="541" cy="170"/>
                </a:xfrm>
                <a:custGeom>
                  <a:avLst/>
                  <a:gdLst>
                    <a:gd name="T0" fmla="*/ 13 w 541"/>
                    <a:gd name="T1" fmla="*/ 165 h 170"/>
                    <a:gd name="T2" fmla="*/ 153 w 541"/>
                    <a:gd name="T3" fmla="*/ 5 h 170"/>
                    <a:gd name="T4" fmla="*/ 528 w 541"/>
                    <a:gd name="T5" fmla="*/ 5 h 170"/>
                    <a:gd name="T6" fmla="*/ 388 w 541"/>
                    <a:gd name="T7" fmla="*/ 165 h 170"/>
                    <a:gd name="T8" fmla="*/ 13 w 541"/>
                    <a:gd name="T9" fmla="*/ 165 h 170"/>
                    <a:gd name="T10" fmla="*/ 541 w 541"/>
                    <a:gd name="T11" fmla="*/ 0 h 170"/>
                    <a:gd name="T12" fmla="*/ 148 w 541"/>
                    <a:gd name="T13" fmla="*/ 0 h 170"/>
                    <a:gd name="T14" fmla="*/ 0 w 541"/>
                    <a:gd name="T15" fmla="*/ 170 h 170"/>
                    <a:gd name="T16" fmla="*/ 393 w 541"/>
                    <a:gd name="T17" fmla="*/ 170 h 170"/>
                    <a:gd name="T18" fmla="*/ 541 w 541"/>
                    <a:gd name="T19" fmla="*/ 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41" h="170">
                      <a:moveTo>
                        <a:pt x="13" y="165"/>
                      </a:moveTo>
                      <a:lnTo>
                        <a:pt x="153" y="5"/>
                      </a:lnTo>
                      <a:lnTo>
                        <a:pt x="528" y="5"/>
                      </a:lnTo>
                      <a:lnTo>
                        <a:pt x="388" y="165"/>
                      </a:lnTo>
                      <a:lnTo>
                        <a:pt x="13" y="165"/>
                      </a:lnTo>
                      <a:moveTo>
                        <a:pt x="541" y="0"/>
                      </a:moveTo>
                      <a:lnTo>
                        <a:pt x="148" y="0"/>
                      </a:lnTo>
                      <a:lnTo>
                        <a:pt x="0" y="170"/>
                      </a:lnTo>
                      <a:lnTo>
                        <a:pt x="393" y="170"/>
                      </a:lnTo>
                      <a:lnTo>
                        <a:pt x="54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grpSp>
        </p:grpSp>
        <p:sp>
          <p:nvSpPr>
            <p:cNvPr id="14" name="TextBox 13">
              <a:extLst>
                <a:ext uri="{FF2B5EF4-FFF2-40B4-BE49-F238E27FC236}">
                  <a16:creationId xmlns:a16="http://schemas.microsoft.com/office/drawing/2014/main" id="{66AF07C1-DA9D-D64B-B518-EDAC6F527B12}"/>
                </a:ext>
              </a:extLst>
            </p:cNvPr>
            <p:cNvSpPr txBox="1"/>
            <p:nvPr/>
          </p:nvSpPr>
          <p:spPr>
            <a:xfrm>
              <a:off x="2841914" y="2689151"/>
              <a:ext cx="1777526" cy="423270"/>
            </a:xfrm>
            <a:prstGeom prst="rect">
              <a:avLst/>
            </a:prstGeom>
            <a:noFill/>
          </p:spPr>
          <p:txBody>
            <a:bodyPr wrap="square" rtlCol="0">
              <a:spAutoFit/>
            </a:bodyPr>
            <a:lstStyle/>
            <a:p>
              <a:pPr algn="ctr"/>
              <a:r>
                <a:rPr lang="en-US" sz="1200" dirty="0">
                  <a:latin typeface="+mj-lt"/>
                </a:rPr>
                <a:t>proposals</a:t>
              </a:r>
            </a:p>
          </p:txBody>
        </p:sp>
        <p:grpSp>
          <p:nvGrpSpPr>
            <p:cNvPr id="15" name="Group 14">
              <a:extLst>
                <a:ext uri="{FF2B5EF4-FFF2-40B4-BE49-F238E27FC236}">
                  <a16:creationId xmlns:a16="http://schemas.microsoft.com/office/drawing/2014/main" id="{95FEC58A-14EF-224A-B243-5BA286CA1C3C}"/>
                </a:ext>
              </a:extLst>
            </p:cNvPr>
            <p:cNvGrpSpPr/>
            <p:nvPr/>
          </p:nvGrpSpPr>
          <p:grpSpPr>
            <a:xfrm>
              <a:off x="5262423" y="1357210"/>
              <a:ext cx="2617856" cy="821588"/>
              <a:chOff x="4083425" y="2560680"/>
              <a:chExt cx="2539986" cy="797149"/>
            </a:xfrm>
          </p:grpSpPr>
          <p:grpSp>
            <p:nvGrpSpPr>
              <p:cNvPr id="20" name="Group 4">
                <a:extLst>
                  <a:ext uri="{FF2B5EF4-FFF2-40B4-BE49-F238E27FC236}">
                    <a16:creationId xmlns:a16="http://schemas.microsoft.com/office/drawing/2014/main" id="{ED6524F5-B60D-C348-A743-99C63703DAD8}"/>
                  </a:ext>
                </a:extLst>
              </p:cNvPr>
              <p:cNvGrpSpPr>
                <a:grpSpLocks noChangeAspect="1"/>
              </p:cNvGrpSpPr>
              <p:nvPr/>
            </p:nvGrpSpPr>
            <p:grpSpPr bwMode="auto">
              <a:xfrm flipV="1">
                <a:off x="4083425" y="2560680"/>
                <a:ext cx="2539986" cy="797149"/>
                <a:chOff x="1907" y="1601"/>
                <a:chExt cx="1539" cy="483"/>
              </a:xfrm>
            </p:grpSpPr>
            <p:sp>
              <p:nvSpPr>
                <p:cNvPr id="39" name="AutoShape 3">
                  <a:extLst>
                    <a:ext uri="{FF2B5EF4-FFF2-40B4-BE49-F238E27FC236}">
                      <a16:creationId xmlns:a16="http://schemas.microsoft.com/office/drawing/2014/main" id="{4D4E5A6C-1E50-844F-946B-0DC05324CD54}"/>
                    </a:ext>
                  </a:extLst>
                </p:cNvPr>
                <p:cNvSpPr>
                  <a:spLocks noChangeAspect="1" noChangeArrowheads="1" noTextEdit="1"/>
                </p:cNvSpPr>
                <p:nvPr/>
              </p:nvSpPr>
              <p:spPr bwMode="auto">
                <a:xfrm>
                  <a:off x="1907" y="1601"/>
                  <a:ext cx="1539" cy="4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pic>
              <p:nvPicPr>
                <p:cNvPr id="40" name="Picture 5">
                  <a:extLst>
                    <a:ext uri="{FF2B5EF4-FFF2-40B4-BE49-F238E27FC236}">
                      <a16:creationId xmlns:a16="http://schemas.microsoft.com/office/drawing/2014/main" id="{EB7B1FEE-E81C-0548-957E-BC465651EB23}"/>
                    </a:ext>
                  </a:extLst>
                </p:cNvPr>
                <p:cNvPicPr>
                  <a:picLocks noChangeAspect="1" noChangeArrowheads="1"/>
                </p:cNvPicPr>
                <p:nvPr/>
              </p:nvPicPr>
              <p:blipFill>
                <a:blip r:embed="rId3" cstate="print">
                  <a:clrChange>
                    <a:clrFrom>
                      <a:srgbClr val="B12029"/>
                    </a:clrFrom>
                    <a:clrTo>
                      <a:srgbClr val="B12029">
                        <a:alpha val="0"/>
                      </a:srgbClr>
                    </a:clrTo>
                  </a:clrChange>
                  <a:extLst>
                    <a:ext uri="{28A0092B-C50C-407E-A947-70E740481C1C}">
                      <a14:useLocalDpi xmlns:a14="http://schemas.microsoft.com/office/drawing/2010/main" val="0"/>
                    </a:ext>
                  </a:extLst>
                </a:blip>
                <a:srcRect/>
                <a:stretch>
                  <a:fillRect/>
                </a:stretch>
              </p:blipFill>
              <p:spPr bwMode="auto">
                <a:xfrm>
                  <a:off x="1918" y="1604"/>
                  <a:ext cx="1519" cy="4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Freeform 6">
                  <a:extLst>
                    <a:ext uri="{FF2B5EF4-FFF2-40B4-BE49-F238E27FC236}">
                      <a16:creationId xmlns:a16="http://schemas.microsoft.com/office/drawing/2014/main" id="{82FE5A74-F02E-514F-BDB4-D8E898EEEF09}"/>
                    </a:ext>
                  </a:extLst>
                </p:cNvPr>
                <p:cNvSpPr>
                  <a:spLocks noEditPoints="1"/>
                </p:cNvSpPr>
                <p:nvPr/>
              </p:nvSpPr>
              <p:spPr bwMode="auto">
                <a:xfrm flipV="1">
                  <a:off x="1909" y="1601"/>
                  <a:ext cx="1535" cy="483"/>
                </a:xfrm>
                <a:custGeom>
                  <a:avLst/>
                  <a:gdLst>
                    <a:gd name="T0" fmla="*/ 26 w 1535"/>
                    <a:gd name="T1" fmla="*/ 474 h 483"/>
                    <a:gd name="T2" fmla="*/ 428 w 1535"/>
                    <a:gd name="T3" fmla="*/ 9 h 483"/>
                    <a:gd name="T4" fmla="*/ 1509 w 1535"/>
                    <a:gd name="T5" fmla="*/ 9 h 483"/>
                    <a:gd name="T6" fmla="*/ 1107 w 1535"/>
                    <a:gd name="T7" fmla="*/ 474 h 483"/>
                    <a:gd name="T8" fmla="*/ 26 w 1535"/>
                    <a:gd name="T9" fmla="*/ 474 h 483"/>
                    <a:gd name="T10" fmla="*/ 1535 w 1535"/>
                    <a:gd name="T11" fmla="*/ 0 h 483"/>
                    <a:gd name="T12" fmla="*/ 421 w 1535"/>
                    <a:gd name="T13" fmla="*/ 0 h 483"/>
                    <a:gd name="T14" fmla="*/ 0 w 1535"/>
                    <a:gd name="T15" fmla="*/ 483 h 483"/>
                    <a:gd name="T16" fmla="*/ 1116 w 1535"/>
                    <a:gd name="T17" fmla="*/ 483 h 483"/>
                    <a:gd name="T18" fmla="*/ 1535 w 1535"/>
                    <a:gd name="T19"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35" h="483">
                      <a:moveTo>
                        <a:pt x="26" y="474"/>
                      </a:moveTo>
                      <a:lnTo>
                        <a:pt x="428" y="9"/>
                      </a:lnTo>
                      <a:lnTo>
                        <a:pt x="1509" y="9"/>
                      </a:lnTo>
                      <a:lnTo>
                        <a:pt x="1107" y="474"/>
                      </a:lnTo>
                      <a:lnTo>
                        <a:pt x="26" y="474"/>
                      </a:lnTo>
                      <a:close/>
                      <a:moveTo>
                        <a:pt x="1535" y="0"/>
                      </a:moveTo>
                      <a:lnTo>
                        <a:pt x="421" y="0"/>
                      </a:lnTo>
                      <a:lnTo>
                        <a:pt x="0" y="483"/>
                      </a:lnTo>
                      <a:lnTo>
                        <a:pt x="1116" y="483"/>
                      </a:lnTo>
                      <a:lnTo>
                        <a:pt x="1535" y="0"/>
                      </a:lnTo>
                      <a:close/>
                    </a:path>
                  </a:pathLst>
                </a:custGeom>
                <a:solidFill>
                  <a:srgbClr val="BE1E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42" name="Freeform 7">
                  <a:extLst>
                    <a:ext uri="{FF2B5EF4-FFF2-40B4-BE49-F238E27FC236}">
                      <a16:creationId xmlns:a16="http://schemas.microsoft.com/office/drawing/2014/main" id="{FDF87F44-11EA-D045-93E2-7DBB00B82541}"/>
                    </a:ext>
                  </a:extLst>
                </p:cNvPr>
                <p:cNvSpPr>
                  <a:spLocks noEditPoints="1"/>
                </p:cNvSpPr>
                <p:nvPr/>
              </p:nvSpPr>
              <p:spPr bwMode="auto">
                <a:xfrm>
                  <a:off x="1909" y="1601"/>
                  <a:ext cx="1535" cy="483"/>
                </a:xfrm>
                <a:custGeom>
                  <a:avLst/>
                  <a:gdLst>
                    <a:gd name="T0" fmla="*/ 26 w 1535"/>
                    <a:gd name="T1" fmla="*/ 474 h 483"/>
                    <a:gd name="T2" fmla="*/ 428 w 1535"/>
                    <a:gd name="T3" fmla="*/ 9 h 483"/>
                    <a:gd name="T4" fmla="*/ 1509 w 1535"/>
                    <a:gd name="T5" fmla="*/ 9 h 483"/>
                    <a:gd name="T6" fmla="*/ 1107 w 1535"/>
                    <a:gd name="T7" fmla="*/ 474 h 483"/>
                    <a:gd name="T8" fmla="*/ 26 w 1535"/>
                    <a:gd name="T9" fmla="*/ 474 h 483"/>
                    <a:gd name="T10" fmla="*/ 1535 w 1535"/>
                    <a:gd name="T11" fmla="*/ 0 h 483"/>
                    <a:gd name="T12" fmla="*/ 421 w 1535"/>
                    <a:gd name="T13" fmla="*/ 0 h 483"/>
                    <a:gd name="T14" fmla="*/ 0 w 1535"/>
                    <a:gd name="T15" fmla="*/ 483 h 483"/>
                    <a:gd name="T16" fmla="*/ 1116 w 1535"/>
                    <a:gd name="T17" fmla="*/ 483 h 483"/>
                    <a:gd name="T18" fmla="*/ 1535 w 1535"/>
                    <a:gd name="T19"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35" h="483">
                      <a:moveTo>
                        <a:pt x="26" y="474"/>
                      </a:moveTo>
                      <a:lnTo>
                        <a:pt x="428" y="9"/>
                      </a:lnTo>
                      <a:lnTo>
                        <a:pt x="1509" y="9"/>
                      </a:lnTo>
                      <a:lnTo>
                        <a:pt x="1107" y="474"/>
                      </a:lnTo>
                      <a:lnTo>
                        <a:pt x="26" y="474"/>
                      </a:lnTo>
                      <a:moveTo>
                        <a:pt x="1535" y="0"/>
                      </a:moveTo>
                      <a:lnTo>
                        <a:pt x="421" y="0"/>
                      </a:lnTo>
                      <a:lnTo>
                        <a:pt x="0" y="483"/>
                      </a:lnTo>
                      <a:lnTo>
                        <a:pt x="1116" y="483"/>
                      </a:lnTo>
                      <a:lnTo>
                        <a:pt x="153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grpSp>
          <p:grpSp>
            <p:nvGrpSpPr>
              <p:cNvPr id="21" name="Group 10">
                <a:extLst>
                  <a:ext uri="{FF2B5EF4-FFF2-40B4-BE49-F238E27FC236}">
                    <a16:creationId xmlns:a16="http://schemas.microsoft.com/office/drawing/2014/main" id="{6CEDE937-4AE7-C844-A55F-2CB0F39282F2}"/>
                  </a:ext>
                </a:extLst>
              </p:cNvPr>
              <p:cNvGrpSpPr>
                <a:grpSpLocks noChangeAspect="1"/>
              </p:cNvGrpSpPr>
              <p:nvPr/>
            </p:nvGrpSpPr>
            <p:grpSpPr bwMode="auto">
              <a:xfrm>
                <a:off x="4268272" y="2973284"/>
                <a:ext cx="981996" cy="310278"/>
                <a:chOff x="2019" y="1849"/>
                <a:chExt cx="595" cy="188"/>
              </a:xfrm>
            </p:grpSpPr>
            <p:sp>
              <p:nvSpPr>
                <p:cNvPr id="34" name="AutoShape 9">
                  <a:extLst>
                    <a:ext uri="{FF2B5EF4-FFF2-40B4-BE49-F238E27FC236}">
                      <a16:creationId xmlns:a16="http://schemas.microsoft.com/office/drawing/2014/main" id="{9E43B66E-2231-F44E-A9D8-BE206CB63604}"/>
                    </a:ext>
                  </a:extLst>
                </p:cNvPr>
                <p:cNvSpPr>
                  <a:spLocks noChangeAspect="1" noChangeArrowheads="1" noTextEdit="1"/>
                </p:cNvSpPr>
                <p:nvPr/>
              </p:nvSpPr>
              <p:spPr bwMode="auto">
                <a:xfrm>
                  <a:off x="2019" y="1849"/>
                  <a:ext cx="595"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35" name="Freeform 11">
                  <a:extLst>
                    <a:ext uri="{FF2B5EF4-FFF2-40B4-BE49-F238E27FC236}">
                      <a16:creationId xmlns:a16="http://schemas.microsoft.com/office/drawing/2014/main" id="{5BFACD8F-0203-9D49-B5AD-C2A16A018C1C}"/>
                    </a:ext>
                  </a:extLst>
                </p:cNvPr>
                <p:cNvSpPr>
                  <a:spLocks noEditPoints="1"/>
                </p:cNvSpPr>
                <p:nvPr/>
              </p:nvSpPr>
              <p:spPr bwMode="auto">
                <a:xfrm>
                  <a:off x="2018" y="1850"/>
                  <a:ext cx="597" cy="187"/>
                </a:xfrm>
                <a:custGeom>
                  <a:avLst/>
                  <a:gdLst>
                    <a:gd name="T0" fmla="*/ 14 w 597"/>
                    <a:gd name="T1" fmla="*/ 182 h 187"/>
                    <a:gd name="T2" fmla="*/ 168 w 597"/>
                    <a:gd name="T3" fmla="*/ 5 h 187"/>
                    <a:gd name="T4" fmla="*/ 583 w 597"/>
                    <a:gd name="T5" fmla="*/ 5 h 187"/>
                    <a:gd name="T6" fmla="*/ 429 w 597"/>
                    <a:gd name="T7" fmla="*/ 182 h 187"/>
                    <a:gd name="T8" fmla="*/ 14 w 597"/>
                    <a:gd name="T9" fmla="*/ 182 h 187"/>
                    <a:gd name="T10" fmla="*/ 597 w 597"/>
                    <a:gd name="T11" fmla="*/ 0 h 187"/>
                    <a:gd name="T12" fmla="*/ 164 w 597"/>
                    <a:gd name="T13" fmla="*/ 0 h 187"/>
                    <a:gd name="T14" fmla="*/ 0 w 597"/>
                    <a:gd name="T15" fmla="*/ 187 h 187"/>
                    <a:gd name="T16" fmla="*/ 433 w 597"/>
                    <a:gd name="T17" fmla="*/ 187 h 187"/>
                    <a:gd name="T18" fmla="*/ 597 w 597"/>
                    <a:gd name="T19" fmla="*/ 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7" h="187">
                      <a:moveTo>
                        <a:pt x="14" y="182"/>
                      </a:moveTo>
                      <a:lnTo>
                        <a:pt x="168" y="5"/>
                      </a:lnTo>
                      <a:lnTo>
                        <a:pt x="583" y="5"/>
                      </a:lnTo>
                      <a:lnTo>
                        <a:pt x="429" y="182"/>
                      </a:lnTo>
                      <a:lnTo>
                        <a:pt x="14" y="182"/>
                      </a:lnTo>
                      <a:close/>
                      <a:moveTo>
                        <a:pt x="597" y="0"/>
                      </a:moveTo>
                      <a:lnTo>
                        <a:pt x="164" y="0"/>
                      </a:lnTo>
                      <a:lnTo>
                        <a:pt x="0" y="187"/>
                      </a:lnTo>
                      <a:lnTo>
                        <a:pt x="433" y="187"/>
                      </a:lnTo>
                      <a:lnTo>
                        <a:pt x="597" y="0"/>
                      </a:lnTo>
                      <a:close/>
                    </a:path>
                  </a:pathLst>
                </a:custGeom>
                <a:solidFill>
                  <a:srgbClr val="9294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36" name="Freeform 12">
                  <a:extLst>
                    <a:ext uri="{FF2B5EF4-FFF2-40B4-BE49-F238E27FC236}">
                      <a16:creationId xmlns:a16="http://schemas.microsoft.com/office/drawing/2014/main" id="{A2227336-8394-964D-A8C8-E8CEBC1722F3}"/>
                    </a:ext>
                  </a:extLst>
                </p:cNvPr>
                <p:cNvSpPr>
                  <a:spLocks noEditPoints="1"/>
                </p:cNvSpPr>
                <p:nvPr/>
              </p:nvSpPr>
              <p:spPr bwMode="auto">
                <a:xfrm>
                  <a:off x="2018" y="1850"/>
                  <a:ext cx="597" cy="187"/>
                </a:xfrm>
                <a:custGeom>
                  <a:avLst/>
                  <a:gdLst>
                    <a:gd name="T0" fmla="*/ 14 w 597"/>
                    <a:gd name="T1" fmla="*/ 182 h 187"/>
                    <a:gd name="T2" fmla="*/ 168 w 597"/>
                    <a:gd name="T3" fmla="*/ 5 h 187"/>
                    <a:gd name="T4" fmla="*/ 583 w 597"/>
                    <a:gd name="T5" fmla="*/ 5 h 187"/>
                    <a:gd name="T6" fmla="*/ 429 w 597"/>
                    <a:gd name="T7" fmla="*/ 182 h 187"/>
                    <a:gd name="T8" fmla="*/ 14 w 597"/>
                    <a:gd name="T9" fmla="*/ 182 h 187"/>
                    <a:gd name="T10" fmla="*/ 597 w 597"/>
                    <a:gd name="T11" fmla="*/ 0 h 187"/>
                    <a:gd name="T12" fmla="*/ 164 w 597"/>
                    <a:gd name="T13" fmla="*/ 0 h 187"/>
                    <a:gd name="T14" fmla="*/ 0 w 597"/>
                    <a:gd name="T15" fmla="*/ 187 h 187"/>
                    <a:gd name="T16" fmla="*/ 433 w 597"/>
                    <a:gd name="T17" fmla="*/ 187 h 187"/>
                    <a:gd name="T18" fmla="*/ 597 w 597"/>
                    <a:gd name="T19" fmla="*/ 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7" h="187">
                      <a:moveTo>
                        <a:pt x="14" y="182"/>
                      </a:moveTo>
                      <a:lnTo>
                        <a:pt x="168" y="5"/>
                      </a:lnTo>
                      <a:lnTo>
                        <a:pt x="583" y="5"/>
                      </a:lnTo>
                      <a:lnTo>
                        <a:pt x="429" y="182"/>
                      </a:lnTo>
                      <a:lnTo>
                        <a:pt x="14" y="182"/>
                      </a:lnTo>
                      <a:moveTo>
                        <a:pt x="597" y="0"/>
                      </a:moveTo>
                      <a:lnTo>
                        <a:pt x="164" y="0"/>
                      </a:lnTo>
                      <a:lnTo>
                        <a:pt x="0" y="187"/>
                      </a:lnTo>
                      <a:lnTo>
                        <a:pt x="433" y="187"/>
                      </a:lnTo>
                      <a:lnTo>
                        <a:pt x="59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37" name="Freeform 13">
                  <a:extLst>
                    <a:ext uri="{FF2B5EF4-FFF2-40B4-BE49-F238E27FC236}">
                      <a16:creationId xmlns:a16="http://schemas.microsoft.com/office/drawing/2014/main" id="{A62023EB-02CF-C345-A6F7-B88080901270}"/>
                    </a:ext>
                  </a:extLst>
                </p:cNvPr>
                <p:cNvSpPr>
                  <a:spLocks noEditPoints="1"/>
                </p:cNvSpPr>
                <p:nvPr/>
              </p:nvSpPr>
              <p:spPr bwMode="auto">
                <a:xfrm>
                  <a:off x="2018" y="1850"/>
                  <a:ext cx="597" cy="187"/>
                </a:xfrm>
                <a:custGeom>
                  <a:avLst/>
                  <a:gdLst>
                    <a:gd name="T0" fmla="*/ 14 w 597"/>
                    <a:gd name="T1" fmla="*/ 182 h 187"/>
                    <a:gd name="T2" fmla="*/ 168 w 597"/>
                    <a:gd name="T3" fmla="*/ 5 h 187"/>
                    <a:gd name="T4" fmla="*/ 583 w 597"/>
                    <a:gd name="T5" fmla="*/ 5 h 187"/>
                    <a:gd name="T6" fmla="*/ 429 w 597"/>
                    <a:gd name="T7" fmla="*/ 182 h 187"/>
                    <a:gd name="T8" fmla="*/ 14 w 597"/>
                    <a:gd name="T9" fmla="*/ 182 h 187"/>
                    <a:gd name="T10" fmla="*/ 597 w 597"/>
                    <a:gd name="T11" fmla="*/ 0 h 187"/>
                    <a:gd name="T12" fmla="*/ 164 w 597"/>
                    <a:gd name="T13" fmla="*/ 0 h 187"/>
                    <a:gd name="T14" fmla="*/ 0 w 597"/>
                    <a:gd name="T15" fmla="*/ 187 h 187"/>
                    <a:gd name="T16" fmla="*/ 433 w 597"/>
                    <a:gd name="T17" fmla="*/ 187 h 187"/>
                    <a:gd name="T18" fmla="*/ 597 w 597"/>
                    <a:gd name="T19" fmla="*/ 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7" h="187">
                      <a:moveTo>
                        <a:pt x="14" y="182"/>
                      </a:moveTo>
                      <a:lnTo>
                        <a:pt x="168" y="5"/>
                      </a:lnTo>
                      <a:lnTo>
                        <a:pt x="583" y="5"/>
                      </a:lnTo>
                      <a:lnTo>
                        <a:pt x="429" y="182"/>
                      </a:lnTo>
                      <a:lnTo>
                        <a:pt x="14" y="182"/>
                      </a:lnTo>
                      <a:close/>
                      <a:moveTo>
                        <a:pt x="597" y="0"/>
                      </a:moveTo>
                      <a:lnTo>
                        <a:pt x="164" y="0"/>
                      </a:lnTo>
                      <a:lnTo>
                        <a:pt x="0" y="187"/>
                      </a:lnTo>
                      <a:lnTo>
                        <a:pt x="433" y="187"/>
                      </a:lnTo>
                      <a:lnTo>
                        <a:pt x="597" y="0"/>
                      </a:lnTo>
                      <a:close/>
                    </a:path>
                  </a:pathLst>
                </a:custGeom>
                <a:solidFill>
                  <a:srgbClr val="9294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38" name="Freeform 14">
                  <a:extLst>
                    <a:ext uri="{FF2B5EF4-FFF2-40B4-BE49-F238E27FC236}">
                      <a16:creationId xmlns:a16="http://schemas.microsoft.com/office/drawing/2014/main" id="{DF5656F5-C02B-6F45-9861-C282CEF766BD}"/>
                    </a:ext>
                  </a:extLst>
                </p:cNvPr>
                <p:cNvSpPr>
                  <a:spLocks noEditPoints="1"/>
                </p:cNvSpPr>
                <p:nvPr/>
              </p:nvSpPr>
              <p:spPr bwMode="auto">
                <a:xfrm>
                  <a:off x="2018" y="1850"/>
                  <a:ext cx="597" cy="187"/>
                </a:xfrm>
                <a:custGeom>
                  <a:avLst/>
                  <a:gdLst>
                    <a:gd name="T0" fmla="*/ 14 w 597"/>
                    <a:gd name="T1" fmla="*/ 182 h 187"/>
                    <a:gd name="T2" fmla="*/ 168 w 597"/>
                    <a:gd name="T3" fmla="*/ 5 h 187"/>
                    <a:gd name="T4" fmla="*/ 583 w 597"/>
                    <a:gd name="T5" fmla="*/ 5 h 187"/>
                    <a:gd name="T6" fmla="*/ 429 w 597"/>
                    <a:gd name="T7" fmla="*/ 182 h 187"/>
                    <a:gd name="T8" fmla="*/ 14 w 597"/>
                    <a:gd name="T9" fmla="*/ 182 h 187"/>
                    <a:gd name="T10" fmla="*/ 597 w 597"/>
                    <a:gd name="T11" fmla="*/ 0 h 187"/>
                    <a:gd name="T12" fmla="*/ 164 w 597"/>
                    <a:gd name="T13" fmla="*/ 0 h 187"/>
                    <a:gd name="T14" fmla="*/ 0 w 597"/>
                    <a:gd name="T15" fmla="*/ 187 h 187"/>
                    <a:gd name="T16" fmla="*/ 433 w 597"/>
                    <a:gd name="T17" fmla="*/ 187 h 187"/>
                    <a:gd name="T18" fmla="*/ 597 w 597"/>
                    <a:gd name="T19" fmla="*/ 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7" h="187">
                      <a:moveTo>
                        <a:pt x="14" y="182"/>
                      </a:moveTo>
                      <a:lnTo>
                        <a:pt x="168" y="5"/>
                      </a:lnTo>
                      <a:lnTo>
                        <a:pt x="583" y="5"/>
                      </a:lnTo>
                      <a:lnTo>
                        <a:pt x="429" y="182"/>
                      </a:lnTo>
                      <a:lnTo>
                        <a:pt x="14" y="182"/>
                      </a:lnTo>
                      <a:moveTo>
                        <a:pt x="597" y="0"/>
                      </a:moveTo>
                      <a:lnTo>
                        <a:pt x="164" y="0"/>
                      </a:lnTo>
                      <a:lnTo>
                        <a:pt x="0" y="187"/>
                      </a:lnTo>
                      <a:lnTo>
                        <a:pt x="433" y="187"/>
                      </a:lnTo>
                      <a:lnTo>
                        <a:pt x="59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grpSp>
          <p:grpSp>
            <p:nvGrpSpPr>
              <p:cNvPr id="22" name="Group 17">
                <a:extLst>
                  <a:ext uri="{FF2B5EF4-FFF2-40B4-BE49-F238E27FC236}">
                    <a16:creationId xmlns:a16="http://schemas.microsoft.com/office/drawing/2014/main" id="{4336C943-10F6-E648-97DE-330211DBEB9B}"/>
                  </a:ext>
                </a:extLst>
              </p:cNvPr>
              <p:cNvGrpSpPr>
                <a:grpSpLocks noChangeAspect="1"/>
              </p:cNvGrpSpPr>
              <p:nvPr/>
            </p:nvGrpSpPr>
            <p:grpSpPr bwMode="auto">
              <a:xfrm>
                <a:off x="5114934" y="2654753"/>
                <a:ext cx="547937" cy="173294"/>
                <a:chOff x="2532" y="1656"/>
                <a:chExt cx="332" cy="105"/>
              </a:xfrm>
            </p:grpSpPr>
            <p:sp>
              <p:nvSpPr>
                <p:cNvPr id="29" name="AutoShape 16">
                  <a:extLst>
                    <a:ext uri="{FF2B5EF4-FFF2-40B4-BE49-F238E27FC236}">
                      <a16:creationId xmlns:a16="http://schemas.microsoft.com/office/drawing/2014/main" id="{905A636E-4F79-264D-9BAC-0E630B3CB1D3}"/>
                    </a:ext>
                  </a:extLst>
                </p:cNvPr>
                <p:cNvSpPr>
                  <a:spLocks noChangeAspect="1" noChangeArrowheads="1" noTextEdit="1"/>
                </p:cNvSpPr>
                <p:nvPr/>
              </p:nvSpPr>
              <p:spPr bwMode="auto">
                <a:xfrm>
                  <a:off x="2532" y="1656"/>
                  <a:ext cx="332" cy="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30" name="Freeform 18">
                  <a:extLst>
                    <a:ext uri="{FF2B5EF4-FFF2-40B4-BE49-F238E27FC236}">
                      <a16:creationId xmlns:a16="http://schemas.microsoft.com/office/drawing/2014/main" id="{0F4C8300-89A3-6347-8FBD-0DF594B51393}"/>
                    </a:ext>
                  </a:extLst>
                </p:cNvPr>
                <p:cNvSpPr>
                  <a:spLocks noEditPoints="1"/>
                </p:cNvSpPr>
                <p:nvPr/>
              </p:nvSpPr>
              <p:spPr bwMode="auto">
                <a:xfrm>
                  <a:off x="2532" y="1657"/>
                  <a:ext cx="332" cy="104"/>
                </a:xfrm>
                <a:custGeom>
                  <a:avLst/>
                  <a:gdLst>
                    <a:gd name="T0" fmla="*/ 7 w 332"/>
                    <a:gd name="T1" fmla="*/ 101 h 104"/>
                    <a:gd name="T2" fmla="*/ 93 w 332"/>
                    <a:gd name="T3" fmla="*/ 3 h 104"/>
                    <a:gd name="T4" fmla="*/ 325 w 332"/>
                    <a:gd name="T5" fmla="*/ 3 h 104"/>
                    <a:gd name="T6" fmla="*/ 239 w 332"/>
                    <a:gd name="T7" fmla="*/ 101 h 104"/>
                    <a:gd name="T8" fmla="*/ 7 w 332"/>
                    <a:gd name="T9" fmla="*/ 101 h 104"/>
                    <a:gd name="T10" fmla="*/ 332 w 332"/>
                    <a:gd name="T11" fmla="*/ 0 h 104"/>
                    <a:gd name="T12" fmla="*/ 91 w 332"/>
                    <a:gd name="T13" fmla="*/ 0 h 104"/>
                    <a:gd name="T14" fmla="*/ 0 w 332"/>
                    <a:gd name="T15" fmla="*/ 104 h 104"/>
                    <a:gd name="T16" fmla="*/ 241 w 332"/>
                    <a:gd name="T17" fmla="*/ 104 h 104"/>
                    <a:gd name="T18" fmla="*/ 332 w 332"/>
                    <a:gd name="T19"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2" h="104">
                      <a:moveTo>
                        <a:pt x="7" y="101"/>
                      </a:moveTo>
                      <a:lnTo>
                        <a:pt x="93" y="3"/>
                      </a:lnTo>
                      <a:lnTo>
                        <a:pt x="325" y="3"/>
                      </a:lnTo>
                      <a:lnTo>
                        <a:pt x="239" y="101"/>
                      </a:lnTo>
                      <a:lnTo>
                        <a:pt x="7" y="101"/>
                      </a:lnTo>
                      <a:close/>
                      <a:moveTo>
                        <a:pt x="332" y="0"/>
                      </a:moveTo>
                      <a:lnTo>
                        <a:pt x="91" y="0"/>
                      </a:lnTo>
                      <a:lnTo>
                        <a:pt x="0" y="104"/>
                      </a:lnTo>
                      <a:lnTo>
                        <a:pt x="241" y="104"/>
                      </a:lnTo>
                      <a:lnTo>
                        <a:pt x="332" y="0"/>
                      </a:lnTo>
                      <a:close/>
                    </a:path>
                  </a:pathLst>
                </a:custGeom>
                <a:solidFill>
                  <a:srgbClr val="9294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31" name="Freeform 19">
                  <a:extLst>
                    <a:ext uri="{FF2B5EF4-FFF2-40B4-BE49-F238E27FC236}">
                      <a16:creationId xmlns:a16="http://schemas.microsoft.com/office/drawing/2014/main" id="{6159FAB6-0623-6648-AC96-A7F20F137DB3}"/>
                    </a:ext>
                  </a:extLst>
                </p:cNvPr>
                <p:cNvSpPr>
                  <a:spLocks noEditPoints="1"/>
                </p:cNvSpPr>
                <p:nvPr/>
              </p:nvSpPr>
              <p:spPr bwMode="auto">
                <a:xfrm>
                  <a:off x="2532" y="1657"/>
                  <a:ext cx="332" cy="104"/>
                </a:xfrm>
                <a:custGeom>
                  <a:avLst/>
                  <a:gdLst>
                    <a:gd name="T0" fmla="*/ 7 w 332"/>
                    <a:gd name="T1" fmla="*/ 101 h 104"/>
                    <a:gd name="T2" fmla="*/ 93 w 332"/>
                    <a:gd name="T3" fmla="*/ 3 h 104"/>
                    <a:gd name="T4" fmla="*/ 325 w 332"/>
                    <a:gd name="T5" fmla="*/ 3 h 104"/>
                    <a:gd name="T6" fmla="*/ 239 w 332"/>
                    <a:gd name="T7" fmla="*/ 101 h 104"/>
                    <a:gd name="T8" fmla="*/ 7 w 332"/>
                    <a:gd name="T9" fmla="*/ 101 h 104"/>
                    <a:gd name="T10" fmla="*/ 332 w 332"/>
                    <a:gd name="T11" fmla="*/ 0 h 104"/>
                    <a:gd name="T12" fmla="*/ 91 w 332"/>
                    <a:gd name="T13" fmla="*/ 0 h 104"/>
                    <a:gd name="T14" fmla="*/ 0 w 332"/>
                    <a:gd name="T15" fmla="*/ 104 h 104"/>
                    <a:gd name="T16" fmla="*/ 241 w 332"/>
                    <a:gd name="T17" fmla="*/ 104 h 104"/>
                    <a:gd name="T18" fmla="*/ 332 w 332"/>
                    <a:gd name="T19"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2" h="104">
                      <a:moveTo>
                        <a:pt x="7" y="101"/>
                      </a:moveTo>
                      <a:lnTo>
                        <a:pt x="93" y="3"/>
                      </a:lnTo>
                      <a:lnTo>
                        <a:pt x="325" y="3"/>
                      </a:lnTo>
                      <a:lnTo>
                        <a:pt x="239" y="101"/>
                      </a:lnTo>
                      <a:lnTo>
                        <a:pt x="7" y="101"/>
                      </a:lnTo>
                      <a:moveTo>
                        <a:pt x="332" y="0"/>
                      </a:moveTo>
                      <a:lnTo>
                        <a:pt x="91" y="0"/>
                      </a:lnTo>
                      <a:lnTo>
                        <a:pt x="0" y="104"/>
                      </a:lnTo>
                      <a:lnTo>
                        <a:pt x="241" y="104"/>
                      </a:lnTo>
                      <a:lnTo>
                        <a:pt x="33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32" name="Freeform 20">
                  <a:extLst>
                    <a:ext uri="{FF2B5EF4-FFF2-40B4-BE49-F238E27FC236}">
                      <a16:creationId xmlns:a16="http://schemas.microsoft.com/office/drawing/2014/main" id="{E6C3DA84-FB33-5947-AD85-8B199B1B98C9}"/>
                    </a:ext>
                  </a:extLst>
                </p:cNvPr>
                <p:cNvSpPr>
                  <a:spLocks noEditPoints="1"/>
                </p:cNvSpPr>
                <p:nvPr/>
              </p:nvSpPr>
              <p:spPr bwMode="auto">
                <a:xfrm>
                  <a:off x="2532" y="1657"/>
                  <a:ext cx="332" cy="104"/>
                </a:xfrm>
                <a:custGeom>
                  <a:avLst/>
                  <a:gdLst>
                    <a:gd name="T0" fmla="*/ 7 w 332"/>
                    <a:gd name="T1" fmla="*/ 101 h 104"/>
                    <a:gd name="T2" fmla="*/ 93 w 332"/>
                    <a:gd name="T3" fmla="*/ 3 h 104"/>
                    <a:gd name="T4" fmla="*/ 325 w 332"/>
                    <a:gd name="T5" fmla="*/ 3 h 104"/>
                    <a:gd name="T6" fmla="*/ 239 w 332"/>
                    <a:gd name="T7" fmla="*/ 101 h 104"/>
                    <a:gd name="T8" fmla="*/ 7 w 332"/>
                    <a:gd name="T9" fmla="*/ 101 h 104"/>
                    <a:gd name="T10" fmla="*/ 332 w 332"/>
                    <a:gd name="T11" fmla="*/ 0 h 104"/>
                    <a:gd name="T12" fmla="*/ 91 w 332"/>
                    <a:gd name="T13" fmla="*/ 0 h 104"/>
                    <a:gd name="T14" fmla="*/ 0 w 332"/>
                    <a:gd name="T15" fmla="*/ 104 h 104"/>
                    <a:gd name="T16" fmla="*/ 241 w 332"/>
                    <a:gd name="T17" fmla="*/ 104 h 104"/>
                    <a:gd name="T18" fmla="*/ 332 w 332"/>
                    <a:gd name="T19"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2" h="104">
                      <a:moveTo>
                        <a:pt x="7" y="101"/>
                      </a:moveTo>
                      <a:lnTo>
                        <a:pt x="93" y="3"/>
                      </a:lnTo>
                      <a:lnTo>
                        <a:pt x="325" y="3"/>
                      </a:lnTo>
                      <a:lnTo>
                        <a:pt x="239" y="101"/>
                      </a:lnTo>
                      <a:lnTo>
                        <a:pt x="7" y="101"/>
                      </a:lnTo>
                      <a:close/>
                      <a:moveTo>
                        <a:pt x="332" y="0"/>
                      </a:moveTo>
                      <a:lnTo>
                        <a:pt x="91" y="0"/>
                      </a:lnTo>
                      <a:lnTo>
                        <a:pt x="0" y="104"/>
                      </a:lnTo>
                      <a:lnTo>
                        <a:pt x="241" y="104"/>
                      </a:lnTo>
                      <a:lnTo>
                        <a:pt x="332" y="0"/>
                      </a:lnTo>
                      <a:close/>
                    </a:path>
                  </a:pathLst>
                </a:custGeom>
                <a:solidFill>
                  <a:srgbClr val="9294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33" name="Freeform 21">
                  <a:extLst>
                    <a:ext uri="{FF2B5EF4-FFF2-40B4-BE49-F238E27FC236}">
                      <a16:creationId xmlns:a16="http://schemas.microsoft.com/office/drawing/2014/main" id="{76033CAC-40B9-B14D-A7F4-2840F5CE0E53}"/>
                    </a:ext>
                  </a:extLst>
                </p:cNvPr>
                <p:cNvSpPr>
                  <a:spLocks noEditPoints="1"/>
                </p:cNvSpPr>
                <p:nvPr/>
              </p:nvSpPr>
              <p:spPr bwMode="auto">
                <a:xfrm>
                  <a:off x="2532" y="1657"/>
                  <a:ext cx="332" cy="104"/>
                </a:xfrm>
                <a:custGeom>
                  <a:avLst/>
                  <a:gdLst>
                    <a:gd name="T0" fmla="*/ 7 w 332"/>
                    <a:gd name="T1" fmla="*/ 101 h 104"/>
                    <a:gd name="T2" fmla="*/ 93 w 332"/>
                    <a:gd name="T3" fmla="*/ 3 h 104"/>
                    <a:gd name="T4" fmla="*/ 325 w 332"/>
                    <a:gd name="T5" fmla="*/ 3 h 104"/>
                    <a:gd name="T6" fmla="*/ 239 w 332"/>
                    <a:gd name="T7" fmla="*/ 101 h 104"/>
                    <a:gd name="T8" fmla="*/ 7 w 332"/>
                    <a:gd name="T9" fmla="*/ 101 h 104"/>
                    <a:gd name="T10" fmla="*/ 332 w 332"/>
                    <a:gd name="T11" fmla="*/ 0 h 104"/>
                    <a:gd name="T12" fmla="*/ 91 w 332"/>
                    <a:gd name="T13" fmla="*/ 0 h 104"/>
                    <a:gd name="T14" fmla="*/ 0 w 332"/>
                    <a:gd name="T15" fmla="*/ 104 h 104"/>
                    <a:gd name="T16" fmla="*/ 241 w 332"/>
                    <a:gd name="T17" fmla="*/ 104 h 104"/>
                    <a:gd name="T18" fmla="*/ 332 w 332"/>
                    <a:gd name="T19"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2" h="104">
                      <a:moveTo>
                        <a:pt x="7" y="101"/>
                      </a:moveTo>
                      <a:lnTo>
                        <a:pt x="93" y="3"/>
                      </a:lnTo>
                      <a:lnTo>
                        <a:pt x="325" y="3"/>
                      </a:lnTo>
                      <a:lnTo>
                        <a:pt x="239" y="101"/>
                      </a:lnTo>
                      <a:lnTo>
                        <a:pt x="7" y="101"/>
                      </a:lnTo>
                      <a:moveTo>
                        <a:pt x="332" y="0"/>
                      </a:moveTo>
                      <a:lnTo>
                        <a:pt x="91" y="0"/>
                      </a:lnTo>
                      <a:lnTo>
                        <a:pt x="0" y="104"/>
                      </a:lnTo>
                      <a:lnTo>
                        <a:pt x="241" y="104"/>
                      </a:lnTo>
                      <a:lnTo>
                        <a:pt x="33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grpSp>
          <p:grpSp>
            <p:nvGrpSpPr>
              <p:cNvPr id="23" name="Group 22">
                <a:extLst>
                  <a:ext uri="{FF2B5EF4-FFF2-40B4-BE49-F238E27FC236}">
                    <a16:creationId xmlns:a16="http://schemas.microsoft.com/office/drawing/2014/main" id="{488692EB-813F-5C42-95ED-5C9C773F7256}"/>
                  </a:ext>
                </a:extLst>
              </p:cNvPr>
              <p:cNvGrpSpPr>
                <a:grpSpLocks noChangeAspect="1"/>
              </p:cNvGrpSpPr>
              <p:nvPr/>
            </p:nvGrpSpPr>
            <p:grpSpPr bwMode="auto">
              <a:xfrm>
                <a:off x="5334439" y="2837950"/>
                <a:ext cx="889573" cy="282220"/>
                <a:chOff x="2665" y="1767"/>
                <a:chExt cx="539" cy="171"/>
              </a:xfrm>
            </p:grpSpPr>
            <p:sp>
              <p:nvSpPr>
                <p:cNvPr id="24" name="AutoShape 23">
                  <a:extLst>
                    <a:ext uri="{FF2B5EF4-FFF2-40B4-BE49-F238E27FC236}">
                      <a16:creationId xmlns:a16="http://schemas.microsoft.com/office/drawing/2014/main" id="{4EE7DDE3-6CE6-D244-8550-634BCC05A7AF}"/>
                    </a:ext>
                  </a:extLst>
                </p:cNvPr>
                <p:cNvSpPr>
                  <a:spLocks noChangeAspect="1" noChangeArrowheads="1" noTextEdit="1"/>
                </p:cNvSpPr>
                <p:nvPr/>
              </p:nvSpPr>
              <p:spPr bwMode="auto">
                <a:xfrm>
                  <a:off x="2665" y="1767"/>
                  <a:ext cx="539" cy="1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25" name="Freeform 24">
                  <a:extLst>
                    <a:ext uri="{FF2B5EF4-FFF2-40B4-BE49-F238E27FC236}">
                      <a16:creationId xmlns:a16="http://schemas.microsoft.com/office/drawing/2014/main" id="{6FADD52E-3208-A14C-BF65-F372582A776F}"/>
                    </a:ext>
                  </a:extLst>
                </p:cNvPr>
                <p:cNvSpPr>
                  <a:spLocks noEditPoints="1"/>
                </p:cNvSpPr>
                <p:nvPr/>
              </p:nvSpPr>
              <p:spPr bwMode="auto">
                <a:xfrm>
                  <a:off x="2664" y="1768"/>
                  <a:ext cx="541" cy="170"/>
                </a:xfrm>
                <a:custGeom>
                  <a:avLst/>
                  <a:gdLst>
                    <a:gd name="T0" fmla="*/ 13 w 541"/>
                    <a:gd name="T1" fmla="*/ 165 h 170"/>
                    <a:gd name="T2" fmla="*/ 153 w 541"/>
                    <a:gd name="T3" fmla="*/ 5 h 170"/>
                    <a:gd name="T4" fmla="*/ 528 w 541"/>
                    <a:gd name="T5" fmla="*/ 5 h 170"/>
                    <a:gd name="T6" fmla="*/ 388 w 541"/>
                    <a:gd name="T7" fmla="*/ 165 h 170"/>
                    <a:gd name="T8" fmla="*/ 13 w 541"/>
                    <a:gd name="T9" fmla="*/ 165 h 170"/>
                    <a:gd name="T10" fmla="*/ 541 w 541"/>
                    <a:gd name="T11" fmla="*/ 0 h 170"/>
                    <a:gd name="T12" fmla="*/ 148 w 541"/>
                    <a:gd name="T13" fmla="*/ 0 h 170"/>
                    <a:gd name="T14" fmla="*/ 0 w 541"/>
                    <a:gd name="T15" fmla="*/ 170 h 170"/>
                    <a:gd name="T16" fmla="*/ 393 w 541"/>
                    <a:gd name="T17" fmla="*/ 170 h 170"/>
                    <a:gd name="T18" fmla="*/ 541 w 541"/>
                    <a:gd name="T19" fmla="*/ 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41" h="170">
                      <a:moveTo>
                        <a:pt x="13" y="165"/>
                      </a:moveTo>
                      <a:lnTo>
                        <a:pt x="153" y="5"/>
                      </a:lnTo>
                      <a:lnTo>
                        <a:pt x="528" y="5"/>
                      </a:lnTo>
                      <a:lnTo>
                        <a:pt x="388" y="165"/>
                      </a:lnTo>
                      <a:lnTo>
                        <a:pt x="13" y="165"/>
                      </a:lnTo>
                      <a:close/>
                      <a:moveTo>
                        <a:pt x="541" y="0"/>
                      </a:moveTo>
                      <a:lnTo>
                        <a:pt x="148" y="0"/>
                      </a:lnTo>
                      <a:lnTo>
                        <a:pt x="0" y="170"/>
                      </a:lnTo>
                      <a:lnTo>
                        <a:pt x="393" y="170"/>
                      </a:lnTo>
                      <a:lnTo>
                        <a:pt x="541" y="0"/>
                      </a:lnTo>
                      <a:close/>
                    </a:path>
                  </a:pathLst>
                </a:custGeom>
                <a:solidFill>
                  <a:srgbClr val="9294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26" name="Freeform 25">
                  <a:extLst>
                    <a:ext uri="{FF2B5EF4-FFF2-40B4-BE49-F238E27FC236}">
                      <a16:creationId xmlns:a16="http://schemas.microsoft.com/office/drawing/2014/main" id="{3E9984D4-8938-C94B-8066-24F188E14F7A}"/>
                    </a:ext>
                  </a:extLst>
                </p:cNvPr>
                <p:cNvSpPr>
                  <a:spLocks noEditPoints="1"/>
                </p:cNvSpPr>
                <p:nvPr/>
              </p:nvSpPr>
              <p:spPr bwMode="auto">
                <a:xfrm>
                  <a:off x="2664" y="1768"/>
                  <a:ext cx="541" cy="170"/>
                </a:xfrm>
                <a:custGeom>
                  <a:avLst/>
                  <a:gdLst>
                    <a:gd name="T0" fmla="*/ 13 w 541"/>
                    <a:gd name="T1" fmla="*/ 165 h 170"/>
                    <a:gd name="T2" fmla="*/ 153 w 541"/>
                    <a:gd name="T3" fmla="*/ 5 h 170"/>
                    <a:gd name="T4" fmla="*/ 528 w 541"/>
                    <a:gd name="T5" fmla="*/ 5 h 170"/>
                    <a:gd name="T6" fmla="*/ 388 w 541"/>
                    <a:gd name="T7" fmla="*/ 165 h 170"/>
                    <a:gd name="T8" fmla="*/ 13 w 541"/>
                    <a:gd name="T9" fmla="*/ 165 h 170"/>
                    <a:gd name="T10" fmla="*/ 541 w 541"/>
                    <a:gd name="T11" fmla="*/ 0 h 170"/>
                    <a:gd name="T12" fmla="*/ 148 w 541"/>
                    <a:gd name="T13" fmla="*/ 0 h 170"/>
                    <a:gd name="T14" fmla="*/ 0 w 541"/>
                    <a:gd name="T15" fmla="*/ 170 h 170"/>
                    <a:gd name="T16" fmla="*/ 393 w 541"/>
                    <a:gd name="T17" fmla="*/ 170 h 170"/>
                    <a:gd name="T18" fmla="*/ 541 w 541"/>
                    <a:gd name="T19" fmla="*/ 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41" h="170">
                      <a:moveTo>
                        <a:pt x="13" y="165"/>
                      </a:moveTo>
                      <a:lnTo>
                        <a:pt x="153" y="5"/>
                      </a:lnTo>
                      <a:lnTo>
                        <a:pt x="528" y="5"/>
                      </a:lnTo>
                      <a:lnTo>
                        <a:pt x="388" y="165"/>
                      </a:lnTo>
                      <a:lnTo>
                        <a:pt x="13" y="165"/>
                      </a:lnTo>
                      <a:moveTo>
                        <a:pt x="541" y="0"/>
                      </a:moveTo>
                      <a:lnTo>
                        <a:pt x="148" y="0"/>
                      </a:lnTo>
                      <a:lnTo>
                        <a:pt x="0" y="170"/>
                      </a:lnTo>
                      <a:lnTo>
                        <a:pt x="393" y="170"/>
                      </a:lnTo>
                      <a:lnTo>
                        <a:pt x="54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27" name="Freeform 26">
                  <a:extLst>
                    <a:ext uri="{FF2B5EF4-FFF2-40B4-BE49-F238E27FC236}">
                      <a16:creationId xmlns:a16="http://schemas.microsoft.com/office/drawing/2014/main" id="{75EBB2C6-3FA1-6A4B-B426-5DDD8FA301B7}"/>
                    </a:ext>
                  </a:extLst>
                </p:cNvPr>
                <p:cNvSpPr>
                  <a:spLocks noEditPoints="1"/>
                </p:cNvSpPr>
                <p:nvPr/>
              </p:nvSpPr>
              <p:spPr bwMode="auto">
                <a:xfrm>
                  <a:off x="2664" y="1768"/>
                  <a:ext cx="541" cy="170"/>
                </a:xfrm>
                <a:custGeom>
                  <a:avLst/>
                  <a:gdLst>
                    <a:gd name="T0" fmla="*/ 13 w 541"/>
                    <a:gd name="T1" fmla="*/ 165 h 170"/>
                    <a:gd name="T2" fmla="*/ 153 w 541"/>
                    <a:gd name="T3" fmla="*/ 5 h 170"/>
                    <a:gd name="T4" fmla="*/ 528 w 541"/>
                    <a:gd name="T5" fmla="*/ 5 h 170"/>
                    <a:gd name="T6" fmla="*/ 388 w 541"/>
                    <a:gd name="T7" fmla="*/ 165 h 170"/>
                    <a:gd name="T8" fmla="*/ 13 w 541"/>
                    <a:gd name="T9" fmla="*/ 165 h 170"/>
                    <a:gd name="T10" fmla="*/ 541 w 541"/>
                    <a:gd name="T11" fmla="*/ 0 h 170"/>
                    <a:gd name="T12" fmla="*/ 148 w 541"/>
                    <a:gd name="T13" fmla="*/ 0 h 170"/>
                    <a:gd name="T14" fmla="*/ 0 w 541"/>
                    <a:gd name="T15" fmla="*/ 170 h 170"/>
                    <a:gd name="T16" fmla="*/ 393 w 541"/>
                    <a:gd name="T17" fmla="*/ 170 h 170"/>
                    <a:gd name="T18" fmla="*/ 541 w 541"/>
                    <a:gd name="T19" fmla="*/ 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41" h="170">
                      <a:moveTo>
                        <a:pt x="13" y="165"/>
                      </a:moveTo>
                      <a:lnTo>
                        <a:pt x="153" y="5"/>
                      </a:lnTo>
                      <a:lnTo>
                        <a:pt x="528" y="5"/>
                      </a:lnTo>
                      <a:lnTo>
                        <a:pt x="388" y="165"/>
                      </a:lnTo>
                      <a:lnTo>
                        <a:pt x="13" y="165"/>
                      </a:lnTo>
                      <a:close/>
                      <a:moveTo>
                        <a:pt x="541" y="0"/>
                      </a:moveTo>
                      <a:lnTo>
                        <a:pt x="148" y="0"/>
                      </a:lnTo>
                      <a:lnTo>
                        <a:pt x="0" y="170"/>
                      </a:lnTo>
                      <a:lnTo>
                        <a:pt x="393" y="170"/>
                      </a:lnTo>
                      <a:lnTo>
                        <a:pt x="541" y="0"/>
                      </a:lnTo>
                      <a:close/>
                    </a:path>
                  </a:pathLst>
                </a:custGeom>
                <a:solidFill>
                  <a:srgbClr val="9294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28" name="Freeform 27">
                  <a:extLst>
                    <a:ext uri="{FF2B5EF4-FFF2-40B4-BE49-F238E27FC236}">
                      <a16:creationId xmlns:a16="http://schemas.microsoft.com/office/drawing/2014/main" id="{3E6DB2E0-DD33-8B44-87F4-AFC338B45968}"/>
                    </a:ext>
                  </a:extLst>
                </p:cNvPr>
                <p:cNvSpPr>
                  <a:spLocks noEditPoints="1"/>
                </p:cNvSpPr>
                <p:nvPr/>
              </p:nvSpPr>
              <p:spPr bwMode="auto">
                <a:xfrm>
                  <a:off x="2664" y="1768"/>
                  <a:ext cx="541" cy="170"/>
                </a:xfrm>
                <a:custGeom>
                  <a:avLst/>
                  <a:gdLst>
                    <a:gd name="T0" fmla="*/ 13 w 541"/>
                    <a:gd name="T1" fmla="*/ 165 h 170"/>
                    <a:gd name="T2" fmla="*/ 153 w 541"/>
                    <a:gd name="T3" fmla="*/ 5 h 170"/>
                    <a:gd name="T4" fmla="*/ 528 w 541"/>
                    <a:gd name="T5" fmla="*/ 5 h 170"/>
                    <a:gd name="T6" fmla="*/ 388 w 541"/>
                    <a:gd name="T7" fmla="*/ 165 h 170"/>
                    <a:gd name="T8" fmla="*/ 13 w 541"/>
                    <a:gd name="T9" fmla="*/ 165 h 170"/>
                    <a:gd name="T10" fmla="*/ 541 w 541"/>
                    <a:gd name="T11" fmla="*/ 0 h 170"/>
                    <a:gd name="T12" fmla="*/ 148 w 541"/>
                    <a:gd name="T13" fmla="*/ 0 h 170"/>
                    <a:gd name="T14" fmla="*/ 0 w 541"/>
                    <a:gd name="T15" fmla="*/ 170 h 170"/>
                    <a:gd name="T16" fmla="*/ 393 w 541"/>
                    <a:gd name="T17" fmla="*/ 170 h 170"/>
                    <a:gd name="T18" fmla="*/ 541 w 541"/>
                    <a:gd name="T19" fmla="*/ 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41" h="170">
                      <a:moveTo>
                        <a:pt x="13" y="165"/>
                      </a:moveTo>
                      <a:lnTo>
                        <a:pt x="153" y="5"/>
                      </a:lnTo>
                      <a:lnTo>
                        <a:pt x="528" y="5"/>
                      </a:lnTo>
                      <a:lnTo>
                        <a:pt x="388" y="165"/>
                      </a:lnTo>
                      <a:lnTo>
                        <a:pt x="13" y="165"/>
                      </a:lnTo>
                      <a:moveTo>
                        <a:pt x="541" y="0"/>
                      </a:moveTo>
                      <a:lnTo>
                        <a:pt x="148" y="0"/>
                      </a:lnTo>
                      <a:lnTo>
                        <a:pt x="0" y="170"/>
                      </a:lnTo>
                      <a:lnTo>
                        <a:pt x="393" y="170"/>
                      </a:lnTo>
                      <a:lnTo>
                        <a:pt x="54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grpSp>
        </p:grpSp>
        <p:sp>
          <p:nvSpPr>
            <p:cNvPr id="16" name="Up Arrow 15">
              <a:extLst>
                <a:ext uri="{FF2B5EF4-FFF2-40B4-BE49-F238E27FC236}">
                  <a16:creationId xmlns:a16="http://schemas.microsoft.com/office/drawing/2014/main" id="{4EA9D792-C82D-6E4A-8050-87ED7A9372C2}"/>
                </a:ext>
              </a:extLst>
            </p:cNvPr>
            <p:cNvSpPr/>
            <p:nvPr/>
          </p:nvSpPr>
          <p:spPr bwMode="auto">
            <a:xfrm>
              <a:off x="6765411" y="2368128"/>
              <a:ext cx="299132" cy="1653468"/>
            </a:xfrm>
            <a:prstGeom prst="upArrow">
              <a:avLst/>
            </a:prstGeom>
            <a:solidFill>
              <a:srgbClr val="FF9900"/>
            </a:solidFill>
            <a:ln>
              <a:solidFill>
                <a:srgbClr val="FF0000"/>
              </a:solidFill>
            </a:ln>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eaLnBrk="1" hangingPunct="1">
                <a:defRPr/>
              </a:pPr>
              <a:endParaRPr lang="en-US" sz="1050"/>
            </a:p>
          </p:txBody>
        </p:sp>
        <p:sp>
          <p:nvSpPr>
            <p:cNvPr id="17" name="Up Arrow 16">
              <a:extLst>
                <a:ext uri="{FF2B5EF4-FFF2-40B4-BE49-F238E27FC236}">
                  <a16:creationId xmlns:a16="http://schemas.microsoft.com/office/drawing/2014/main" id="{BB1D9F12-839A-3242-9212-179817FE7EF8}"/>
                </a:ext>
              </a:extLst>
            </p:cNvPr>
            <p:cNvSpPr/>
            <p:nvPr/>
          </p:nvSpPr>
          <p:spPr bwMode="auto">
            <a:xfrm rot="2568920" flipH="1">
              <a:off x="5923174" y="2264676"/>
              <a:ext cx="299132" cy="584147"/>
            </a:xfrm>
            <a:prstGeom prst="upArrow">
              <a:avLst/>
            </a:prstGeom>
            <a:solidFill>
              <a:srgbClr val="FF9900"/>
            </a:solidFill>
            <a:ln>
              <a:solidFill>
                <a:srgbClr val="FF0000"/>
              </a:solidFill>
            </a:ln>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eaLnBrk="1" hangingPunct="1">
                <a:defRPr/>
              </a:pPr>
              <a:endParaRPr lang="en-US" sz="1050"/>
            </a:p>
          </p:txBody>
        </p:sp>
        <p:sp>
          <p:nvSpPr>
            <p:cNvPr id="18" name="Up Arrow 17">
              <a:extLst>
                <a:ext uri="{FF2B5EF4-FFF2-40B4-BE49-F238E27FC236}">
                  <a16:creationId xmlns:a16="http://schemas.microsoft.com/office/drawing/2014/main" id="{FDA77708-41B2-CA4A-81E9-E1F2E908D766}"/>
                </a:ext>
              </a:extLst>
            </p:cNvPr>
            <p:cNvSpPr/>
            <p:nvPr/>
          </p:nvSpPr>
          <p:spPr bwMode="auto">
            <a:xfrm>
              <a:off x="6271871" y="1130431"/>
              <a:ext cx="299132" cy="512549"/>
            </a:xfrm>
            <a:prstGeom prst="upArrow">
              <a:avLst/>
            </a:prstGeom>
            <a:solidFill>
              <a:srgbClr val="FF9900"/>
            </a:solidFill>
            <a:ln>
              <a:solidFill>
                <a:srgbClr val="FF0000"/>
              </a:solidFill>
            </a:ln>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eaLnBrk="1" hangingPunct="1">
                <a:defRPr/>
              </a:pPr>
              <a:endParaRPr lang="en-US" sz="1050"/>
            </a:p>
          </p:txBody>
        </p:sp>
        <p:sp>
          <p:nvSpPr>
            <p:cNvPr id="19" name="TextBox 18">
              <a:extLst>
                <a:ext uri="{FF2B5EF4-FFF2-40B4-BE49-F238E27FC236}">
                  <a16:creationId xmlns:a16="http://schemas.microsoft.com/office/drawing/2014/main" id="{1F7FEEF0-D095-CD41-A1F3-78B3F054BCD6}"/>
                </a:ext>
              </a:extLst>
            </p:cNvPr>
            <p:cNvSpPr txBox="1"/>
            <p:nvPr/>
          </p:nvSpPr>
          <p:spPr>
            <a:xfrm>
              <a:off x="7146140" y="1764452"/>
              <a:ext cx="1889810" cy="423270"/>
            </a:xfrm>
            <a:prstGeom prst="rect">
              <a:avLst/>
            </a:prstGeom>
            <a:noFill/>
          </p:spPr>
          <p:txBody>
            <a:bodyPr wrap="square" rtlCol="0">
              <a:spAutoFit/>
            </a:bodyPr>
            <a:lstStyle/>
            <a:p>
              <a:pPr algn="ctr"/>
              <a:r>
                <a:rPr lang="en-US" sz="1200" dirty="0" err="1">
                  <a:latin typeface="+mj-lt"/>
                </a:rPr>
                <a:t>RoI</a:t>
              </a:r>
              <a:r>
                <a:rPr lang="en-US" sz="1200" dirty="0">
                  <a:latin typeface="+mj-lt"/>
                </a:rPr>
                <a:t> pooling</a:t>
              </a:r>
            </a:p>
          </p:txBody>
        </p:sp>
        <p:sp>
          <p:nvSpPr>
            <p:cNvPr id="82" name="TextBox 81">
              <a:extLst>
                <a:ext uri="{FF2B5EF4-FFF2-40B4-BE49-F238E27FC236}">
                  <a16:creationId xmlns:a16="http://schemas.microsoft.com/office/drawing/2014/main" id="{CD054C8B-6531-B44A-8E88-2444AE958B99}"/>
                </a:ext>
              </a:extLst>
            </p:cNvPr>
            <p:cNvSpPr txBox="1"/>
            <p:nvPr/>
          </p:nvSpPr>
          <p:spPr>
            <a:xfrm>
              <a:off x="3796241" y="78549"/>
              <a:ext cx="1889810" cy="705451"/>
            </a:xfrm>
            <a:prstGeom prst="rect">
              <a:avLst/>
            </a:prstGeom>
            <a:noFill/>
            <a:ln>
              <a:solidFill>
                <a:schemeClr val="accent2"/>
              </a:solidFill>
            </a:ln>
          </p:spPr>
          <p:txBody>
            <a:bodyPr wrap="square" rtlCol="0">
              <a:spAutoFit/>
            </a:bodyPr>
            <a:lstStyle/>
            <a:p>
              <a:pPr algn="ctr"/>
              <a:r>
                <a:rPr lang="en-US" sz="1200" dirty="0">
                  <a:solidFill>
                    <a:schemeClr val="accent2"/>
                  </a:solidFill>
                </a:rPr>
                <a:t>Classification  loss</a:t>
              </a:r>
            </a:p>
          </p:txBody>
        </p:sp>
        <p:sp>
          <p:nvSpPr>
            <p:cNvPr id="83" name="TextBox 82">
              <a:extLst>
                <a:ext uri="{FF2B5EF4-FFF2-40B4-BE49-F238E27FC236}">
                  <a16:creationId xmlns:a16="http://schemas.microsoft.com/office/drawing/2014/main" id="{09CFA2E2-DCA1-2C44-AB1F-44D3C5881DB8}"/>
                </a:ext>
              </a:extLst>
            </p:cNvPr>
            <p:cNvSpPr txBox="1"/>
            <p:nvPr/>
          </p:nvSpPr>
          <p:spPr>
            <a:xfrm>
              <a:off x="7106456" y="81921"/>
              <a:ext cx="1889810" cy="705451"/>
            </a:xfrm>
            <a:prstGeom prst="rect">
              <a:avLst/>
            </a:prstGeom>
            <a:noFill/>
            <a:ln>
              <a:solidFill>
                <a:schemeClr val="accent2"/>
              </a:solidFill>
            </a:ln>
          </p:spPr>
          <p:txBody>
            <a:bodyPr wrap="square" rtlCol="0">
              <a:spAutoFit/>
            </a:bodyPr>
            <a:lstStyle/>
            <a:p>
              <a:pPr algn="ctr"/>
              <a:r>
                <a:rPr lang="en-US" sz="1200" dirty="0">
                  <a:solidFill>
                    <a:schemeClr val="accent2"/>
                  </a:solidFill>
                </a:rPr>
                <a:t>Bounding-box regression loss</a:t>
              </a:r>
            </a:p>
          </p:txBody>
        </p:sp>
        <p:sp>
          <p:nvSpPr>
            <p:cNvPr id="84" name="Up Arrow 83">
              <a:extLst>
                <a:ext uri="{FF2B5EF4-FFF2-40B4-BE49-F238E27FC236}">
                  <a16:creationId xmlns:a16="http://schemas.microsoft.com/office/drawing/2014/main" id="{B6165A12-7E81-234A-A823-9FE945799251}"/>
                </a:ext>
              </a:extLst>
            </p:cNvPr>
            <p:cNvSpPr/>
            <p:nvPr/>
          </p:nvSpPr>
          <p:spPr bwMode="auto">
            <a:xfrm rot="18900000">
              <a:off x="5854876" y="564225"/>
              <a:ext cx="299132" cy="512549"/>
            </a:xfrm>
            <a:prstGeom prst="upArrow">
              <a:avLst/>
            </a:prstGeom>
            <a:solidFill>
              <a:srgbClr val="FF9900"/>
            </a:solidFill>
            <a:ln>
              <a:solidFill>
                <a:srgbClr val="FF0000"/>
              </a:solidFill>
            </a:ln>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eaLnBrk="1" hangingPunct="1">
                <a:defRPr/>
              </a:pPr>
              <a:endParaRPr lang="en-US" sz="1050"/>
            </a:p>
          </p:txBody>
        </p:sp>
        <p:sp>
          <p:nvSpPr>
            <p:cNvPr id="85" name="Up Arrow 84">
              <a:extLst>
                <a:ext uri="{FF2B5EF4-FFF2-40B4-BE49-F238E27FC236}">
                  <a16:creationId xmlns:a16="http://schemas.microsoft.com/office/drawing/2014/main" id="{50D1DBFA-13A7-EF41-8C23-E6EC4E52171B}"/>
                </a:ext>
              </a:extLst>
            </p:cNvPr>
            <p:cNvSpPr/>
            <p:nvPr/>
          </p:nvSpPr>
          <p:spPr bwMode="auto">
            <a:xfrm rot="2700000">
              <a:off x="6640832" y="564226"/>
              <a:ext cx="299132" cy="512548"/>
            </a:xfrm>
            <a:prstGeom prst="upArrow">
              <a:avLst/>
            </a:prstGeom>
            <a:solidFill>
              <a:srgbClr val="FF9900"/>
            </a:solidFill>
            <a:ln>
              <a:solidFill>
                <a:srgbClr val="FF0000"/>
              </a:solidFill>
            </a:ln>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eaLnBrk="1" hangingPunct="1">
                <a:defRPr/>
              </a:pPr>
              <a:endParaRPr lang="en-US" sz="1050"/>
            </a:p>
          </p:txBody>
        </p:sp>
        <p:sp>
          <p:nvSpPr>
            <p:cNvPr id="86" name="TextBox 85">
              <a:extLst>
                <a:ext uri="{FF2B5EF4-FFF2-40B4-BE49-F238E27FC236}">
                  <a16:creationId xmlns:a16="http://schemas.microsoft.com/office/drawing/2014/main" id="{FC27A0F8-3B32-C440-9E4D-B89009DCD6AA}"/>
                </a:ext>
              </a:extLst>
            </p:cNvPr>
            <p:cNvSpPr txBox="1"/>
            <p:nvPr/>
          </p:nvSpPr>
          <p:spPr>
            <a:xfrm>
              <a:off x="6231297" y="806804"/>
              <a:ext cx="517330" cy="423270"/>
            </a:xfrm>
            <a:prstGeom prst="rect">
              <a:avLst/>
            </a:prstGeom>
            <a:noFill/>
          </p:spPr>
          <p:txBody>
            <a:bodyPr wrap="none" rtlCol="0">
              <a:spAutoFit/>
            </a:bodyPr>
            <a:lstStyle/>
            <a:p>
              <a:r>
                <a:rPr lang="en-US" sz="1200" dirty="0"/>
                <a:t>…</a:t>
              </a:r>
            </a:p>
          </p:txBody>
        </p:sp>
        <p:sp>
          <p:nvSpPr>
            <p:cNvPr id="87" name="TextBox 86">
              <a:extLst>
                <a:ext uri="{FF2B5EF4-FFF2-40B4-BE49-F238E27FC236}">
                  <a16:creationId xmlns:a16="http://schemas.microsoft.com/office/drawing/2014/main" id="{330509D3-BB8F-DA4E-B82B-AEDFAD57FEBB}"/>
                </a:ext>
              </a:extLst>
            </p:cNvPr>
            <p:cNvSpPr txBox="1"/>
            <p:nvPr/>
          </p:nvSpPr>
          <p:spPr>
            <a:xfrm>
              <a:off x="1091864" y="1369459"/>
              <a:ext cx="1889810" cy="705451"/>
            </a:xfrm>
            <a:prstGeom prst="rect">
              <a:avLst/>
            </a:prstGeom>
            <a:noFill/>
            <a:ln>
              <a:solidFill>
                <a:schemeClr val="accent2"/>
              </a:solidFill>
            </a:ln>
          </p:spPr>
          <p:txBody>
            <a:bodyPr wrap="square" rtlCol="0">
              <a:spAutoFit/>
            </a:bodyPr>
            <a:lstStyle/>
            <a:p>
              <a:pPr algn="ctr"/>
              <a:r>
                <a:rPr lang="en-US" sz="1200" dirty="0">
                  <a:solidFill>
                    <a:schemeClr val="accent2"/>
                  </a:solidFill>
                </a:rPr>
                <a:t>Classification  loss</a:t>
              </a:r>
            </a:p>
          </p:txBody>
        </p:sp>
        <p:sp>
          <p:nvSpPr>
            <p:cNvPr id="88" name="TextBox 87">
              <a:extLst>
                <a:ext uri="{FF2B5EF4-FFF2-40B4-BE49-F238E27FC236}">
                  <a16:creationId xmlns:a16="http://schemas.microsoft.com/office/drawing/2014/main" id="{7A033195-09E6-F841-9F29-89A60F0DAB5E}"/>
                </a:ext>
              </a:extLst>
            </p:cNvPr>
            <p:cNvSpPr txBox="1"/>
            <p:nvPr/>
          </p:nvSpPr>
          <p:spPr>
            <a:xfrm>
              <a:off x="3216360" y="1369459"/>
              <a:ext cx="1889810" cy="705451"/>
            </a:xfrm>
            <a:prstGeom prst="rect">
              <a:avLst/>
            </a:prstGeom>
            <a:noFill/>
            <a:ln>
              <a:solidFill>
                <a:schemeClr val="accent2"/>
              </a:solidFill>
            </a:ln>
          </p:spPr>
          <p:txBody>
            <a:bodyPr wrap="square" rtlCol="0">
              <a:spAutoFit/>
            </a:bodyPr>
            <a:lstStyle/>
            <a:p>
              <a:pPr algn="ctr"/>
              <a:r>
                <a:rPr lang="en-US" sz="1200" dirty="0">
                  <a:solidFill>
                    <a:schemeClr val="accent2"/>
                  </a:solidFill>
                </a:rPr>
                <a:t>Bounding-box regression loss</a:t>
              </a:r>
            </a:p>
          </p:txBody>
        </p:sp>
        <p:sp>
          <p:nvSpPr>
            <p:cNvPr id="89" name="Up Arrow 88">
              <a:extLst>
                <a:ext uri="{FF2B5EF4-FFF2-40B4-BE49-F238E27FC236}">
                  <a16:creationId xmlns:a16="http://schemas.microsoft.com/office/drawing/2014/main" id="{9917B107-20F9-194F-B5DA-BE114F47CD24}"/>
                </a:ext>
              </a:extLst>
            </p:cNvPr>
            <p:cNvSpPr/>
            <p:nvPr/>
          </p:nvSpPr>
          <p:spPr bwMode="auto">
            <a:xfrm rot="18900000">
              <a:off x="2994886" y="2146213"/>
              <a:ext cx="299132" cy="512549"/>
            </a:xfrm>
            <a:prstGeom prst="upArrow">
              <a:avLst/>
            </a:prstGeom>
            <a:solidFill>
              <a:srgbClr val="FF9900"/>
            </a:solidFill>
            <a:ln>
              <a:solidFill>
                <a:srgbClr val="FF0000"/>
              </a:solidFill>
            </a:ln>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eaLnBrk="1" hangingPunct="1">
                <a:defRPr/>
              </a:pPr>
              <a:endParaRPr lang="en-US" sz="1050"/>
            </a:p>
          </p:txBody>
        </p:sp>
        <p:sp>
          <p:nvSpPr>
            <p:cNvPr id="90" name="Up Arrow 89">
              <a:extLst>
                <a:ext uri="{FF2B5EF4-FFF2-40B4-BE49-F238E27FC236}">
                  <a16:creationId xmlns:a16="http://schemas.microsoft.com/office/drawing/2014/main" id="{F9EFA8BC-9000-4A40-89FE-8A199462533A}"/>
                </a:ext>
              </a:extLst>
            </p:cNvPr>
            <p:cNvSpPr/>
            <p:nvPr/>
          </p:nvSpPr>
          <p:spPr bwMode="auto">
            <a:xfrm>
              <a:off x="3926566" y="2099386"/>
              <a:ext cx="299132" cy="512549"/>
            </a:xfrm>
            <a:prstGeom prst="upArrow">
              <a:avLst/>
            </a:prstGeom>
            <a:solidFill>
              <a:srgbClr val="FF9900"/>
            </a:solidFill>
            <a:ln>
              <a:solidFill>
                <a:srgbClr val="FF0000"/>
              </a:solidFill>
            </a:ln>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eaLnBrk="1" hangingPunct="1">
                <a:defRPr/>
              </a:pPr>
              <a:endParaRPr lang="en-US" sz="1050"/>
            </a:p>
          </p:txBody>
        </p:sp>
      </p:grpSp>
      <p:sp>
        <p:nvSpPr>
          <p:cNvPr id="92" name="TextBox 91">
            <a:extLst>
              <a:ext uri="{FF2B5EF4-FFF2-40B4-BE49-F238E27FC236}">
                <a16:creationId xmlns:a16="http://schemas.microsoft.com/office/drawing/2014/main" id="{1B3FE7A7-190F-D24A-A47D-4F86FBFFD99D}"/>
              </a:ext>
            </a:extLst>
          </p:cNvPr>
          <p:cNvSpPr txBox="1"/>
          <p:nvPr/>
        </p:nvSpPr>
        <p:spPr>
          <a:xfrm>
            <a:off x="1133475" y="4912667"/>
            <a:ext cx="1755609" cy="253916"/>
          </a:xfrm>
          <a:prstGeom prst="rect">
            <a:avLst/>
          </a:prstGeom>
          <a:noFill/>
        </p:spPr>
        <p:txBody>
          <a:bodyPr wrap="none" rtlCol="0">
            <a:spAutoFit/>
          </a:bodyPr>
          <a:lstStyle/>
          <a:p>
            <a:r>
              <a:rPr lang="en-US" sz="1050" dirty="0">
                <a:latin typeface="+mn-lt"/>
              </a:rPr>
              <a:t>Source: R. </a:t>
            </a:r>
            <a:r>
              <a:rPr lang="en-US" sz="1050" dirty="0" err="1">
                <a:latin typeface="+mn-lt"/>
              </a:rPr>
              <a:t>Girshick</a:t>
            </a:r>
            <a:r>
              <a:rPr lang="en-US" sz="1050" dirty="0">
                <a:latin typeface="+mn-lt"/>
              </a:rPr>
              <a:t>, K. He</a:t>
            </a:r>
          </a:p>
        </p:txBody>
      </p:sp>
    </p:spTree>
    <p:extLst>
      <p:ext uri="{BB962C8B-B14F-4D97-AF65-F5344CB8AC3E}">
        <p14:creationId xmlns:p14="http://schemas.microsoft.com/office/powerpoint/2010/main" val="349644505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36"/>
        <p:cNvGrpSpPr/>
        <p:nvPr/>
      </p:nvGrpSpPr>
      <p:grpSpPr>
        <a:xfrm>
          <a:off x="0" y="0"/>
          <a:ext cx="0" cy="0"/>
          <a:chOff x="0" y="0"/>
          <a:chExt cx="0" cy="0"/>
        </a:xfrm>
      </p:grpSpPr>
      <p:sp>
        <p:nvSpPr>
          <p:cNvPr id="437" name="Shape 437"/>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
              <a:t>Result compare</a:t>
            </a:r>
          </a:p>
        </p:txBody>
      </p:sp>
      <p:sp>
        <p:nvSpPr>
          <p:cNvPr id="438" name="Shape 438"/>
          <p:cNvSpPr txBox="1">
            <a:spLocks noGrp="1"/>
          </p:cNvSpPr>
          <p:nvPr>
            <p:ph type="body" idx="1"/>
          </p:nvPr>
        </p:nvSpPr>
        <p:spPr>
          <a:xfrm>
            <a:off x="311700" y="1152475"/>
            <a:ext cx="8520600" cy="3877500"/>
          </a:xfrm>
          <a:prstGeom prst="rect">
            <a:avLst/>
          </a:prstGeom>
        </p:spPr>
        <p:txBody>
          <a:bodyPr lIns="91425" tIns="91425" rIns="91425" bIns="91425" anchor="t" anchorCtr="0">
            <a:noAutofit/>
          </a:bodyPr>
          <a:lstStyle/>
          <a:p>
            <a:pPr lvl="0" rtl="0">
              <a:spcBef>
                <a:spcPts val="0"/>
              </a:spcBef>
              <a:buNone/>
            </a:pPr>
            <a:endParaRPr/>
          </a:p>
          <a:p>
            <a:pPr lvl="0" rtl="0">
              <a:spcBef>
                <a:spcPts val="0"/>
              </a:spcBef>
              <a:buNone/>
            </a:pPr>
            <a:endParaRPr/>
          </a:p>
          <a:p>
            <a:pPr lvl="0" rtl="0">
              <a:spcBef>
                <a:spcPts val="0"/>
              </a:spcBef>
              <a:buNone/>
            </a:pPr>
            <a:endParaRPr/>
          </a:p>
          <a:p>
            <a:pPr lvl="0" rtl="0">
              <a:spcBef>
                <a:spcPts val="0"/>
              </a:spcBef>
              <a:buNone/>
            </a:pPr>
            <a:endParaRPr/>
          </a:p>
          <a:p>
            <a:pPr lvl="0" rtl="0">
              <a:spcBef>
                <a:spcPts val="0"/>
              </a:spcBef>
              <a:spcAft>
                <a:spcPts val="0"/>
              </a:spcAft>
              <a:buNone/>
            </a:pPr>
            <a:endParaRPr/>
          </a:p>
          <a:p>
            <a:pPr lvl="0" rtl="0">
              <a:spcBef>
                <a:spcPts val="0"/>
              </a:spcBef>
              <a:spcAft>
                <a:spcPts val="0"/>
              </a:spcAft>
              <a:buNone/>
            </a:pPr>
            <a:r>
              <a:rPr lang="en"/>
              <a:t>		</a:t>
            </a:r>
          </a:p>
          <a:p>
            <a:pPr lvl="0" rtl="0">
              <a:spcBef>
                <a:spcPts val="0"/>
              </a:spcBef>
              <a:spcAft>
                <a:spcPts val="0"/>
              </a:spcAft>
              <a:buNone/>
            </a:pPr>
            <a:r>
              <a:rPr lang="en" sz="1400">
                <a:solidFill>
                  <a:srgbClr val="000000"/>
                </a:solidFill>
                <a:latin typeface="Arial"/>
                <a:ea typeface="Arial"/>
                <a:cs typeface="Arial"/>
                <a:sym typeface="Arial"/>
              </a:rPr>
              <a:t>		Trained using Pascal VOC 2007 dataset </a:t>
            </a:r>
          </a:p>
          <a:p>
            <a:pPr lvl="0" rtl="0">
              <a:spcBef>
                <a:spcPts val="0"/>
              </a:spcBef>
              <a:spcAft>
                <a:spcPts val="0"/>
              </a:spcAft>
              <a:buNone/>
            </a:pPr>
            <a:r>
              <a:rPr lang="en" sz="1400">
                <a:solidFill>
                  <a:srgbClr val="000000"/>
                </a:solidFill>
                <a:latin typeface="Arial"/>
                <a:ea typeface="Arial"/>
                <a:cs typeface="Arial"/>
                <a:sym typeface="Arial"/>
              </a:rPr>
              <a:t>		</a:t>
            </a:r>
          </a:p>
          <a:p>
            <a:pPr lvl="0" rtl="0">
              <a:spcBef>
                <a:spcPts val="0"/>
              </a:spcBef>
              <a:spcAft>
                <a:spcPts val="0"/>
              </a:spcAft>
              <a:buNone/>
            </a:pPr>
            <a:endParaRPr sz="1400">
              <a:solidFill>
                <a:srgbClr val="000000"/>
              </a:solidFill>
              <a:latin typeface="Arial"/>
              <a:ea typeface="Arial"/>
              <a:cs typeface="Arial"/>
              <a:sym typeface="Arial"/>
            </a:endParaRPr>
          </a:p>
          <a:p>
            <a:pPr lvl="0" rtl="0">
              <a:spcBef>
                <a:spcPts val="0"/>
              </a:spcBef>
              <a:spcAft>
                <a:spcPts val="0"/>
              </a:spcAft>
              <a:buNone/>
            </a:pPr>
            <a:r>
              <a:rPr lang="en" sz="1400">
                <a:solidFill>
                  <a:srgbClr val="000000"/>
                </a:solidFill>
                <a:latin typeface="Arial"/>
                <a:ea typeface="Arial"/>
                <a:cs typeface="Arial"/>
                <a:sym typeface="Arial"/>
              </a:rPr>
              <a:t>Source: cs231 standford</a:t>
            </a:r>
          </a:p>
          <a:p>
            <a:pPr lvl="0" rtl="0">
              <a:spcBef>
                <a:spcPts val="0"/>
              </a:spcBef>
              <a:buNone/>
            </a:pPr>
            <a:endParaRPr/>
          </a:p>
        </p:txBody>
      </p:sp>
      <p:graphicFrame>
        <p:nvGraphicFramePr>
          <p:cNvPr id="439" name="Shape 439"/>
          <p:cNvGraphicFramePr/>
          <p:nvPr>
            <p:extLst>
              <p:ext uri="{D42A27DB-BD31-4B8C-83A1-F6EECF244321}">
                <p14:modId xmlns:p14="http://schemas.microsoft.com/office/powerpoint/2010/main" val="3498030767"/>
              </p:ext>
            </p:extLst>
          </p:nvPr>
        </p:nvGraphicFramePr>
        <p:xfrm>
          <a:off x="952500" y="1428750"/>
          <a:ext cx="7239000" cy="1798200"/>
        </p:xfrm>
        <a:graphic>
          <a:graphicData uri="http://schemas.openxmlformats.org/drawingml/2006/table">
            <a:tbl>
              <a:tblPr>
                <a:noFill/>
                <a:tableStyleId>{E75702C1-04D6-406C-84EB-71538CC96850}</a:tableStyleId>
              </a:tblPr>
              <a:tblGrid>
                <a:gridCol w="1809750">
                  <a:extLst>
                    <a:ext uri="{9D8B030D-6E8A-4147-A177-3AD203B41FA5}">
                      <a16:colId xmlns:a16="http://schemas.microsoft.com/office/drawing/2014/main" val="20000"/>
                    </a:ext>
                  </a:extLst>
                </a:gridCol>
                <a:gridCol w="1809750">
                  <a:extLst>
                    <a:ext uri="{9D8B030D-6E8A-4147-A177-3AD203B41FA5}">
                      <a16:colId xmlns:a16="http://schemas.microsoft.com/office/drawing/2014/main" val="20001"/>
                    </a:ext>
                  </a:extLst>
                </a:gridCol>
                <a:gridCol w="1809750">
                  <a:extLst>
                    <a:ext uri="{9D8B030D-6E8A-4147-A177-3AD203B41FA5}">
                      <a16:colId xmlns:a16="http://schemas.microsoft.com/office/drawing/2014/main" val="20002"/>
                    </a:ext>
                  </a:extLst>
                </a:gridCol>
                <a:gridCol w="1809750">
                  <a:extLst>
                    <a:ext uri="{9D8B030D-6E8A-4147-A177-3AD203B41FA5}">
                      <a16:colId xmlns:a16="http://schemas.microsoft.com/office/drawing/2014/main" val="20003"/>
                    </a:ext>
                  </a:extLst>
                </a:gridCol>
              </a:tblGrid>
              <a:tr h="381000">
                <a:tc>
                  <a:txBody>
                    <a:bodyPr/>
                    <a:lstStyle/>
                    <a:p>
                      <a:pPr lvl="0" rtl="0">
                        <a:spcBef>
                          <a:spcPts val="0"/>
                        </a:spcBef>
                        <a:buNone/>
                      </a:pPr>
                      <a:endParaRPr/>
                    </a:p>
                  </a:txBody>
                  <a:tcPr marL="91425" marR="91425" marT="91425" marB="91425"/>
                </a:tc>
                <a:tc>
                  <a:txBody>
                    <a:bodyPr/>
                    <a:lstStyle/>
                    <a:p>
                      <a:pPr lvl="0" rtl="0">
                        <a:spcBef>
                          <a:spcPts val="0"/>
                        </a:spcBef>
                        <a:buNone/>
                      </a:pPr>
                      <a:r>
                        <a:rPr lang="en"/>
                        <a:t>Faster R-CNN</a:t>
                      </a:r>
                    </a:p>
                  </a:txBody>
                  <a:tcPr marL="91425" marR="91425" marT="91425" marB="91425"/>
                </a:tc>
                <a:tc>
                  <a:txBody>
                    <a:bodyPr/>
                    <a:lstStyle/>
                    <a:p>
                      <a:pPr lvl="0" rtl="0">
                        <a:spcBef>
                          <a:spcPts val="0"/>
                        </a:spcBef>
                        <a:buNone/>
                      </a:pPr>
                      <a:r>
                        <a:rPr lang="en"/>
                        <a:t>Fast R-CNN</a:t>
                      </a:r>
                    </a:p>
                  </a:txBody>
                  <a:tcPr marL="91425" marR="91425" marT="91425" marB="91425"/>
                </a:tc>
                <a:tc>
                  <a:txBody>
                    <a:bodyPr/>
                    <a:lstStyle/>
                    <a:p>
                      <a:pPr lvl="0" rtl="0">
                        <a:spcBef>
                          <a:spcPts val="0"/>
                        </a:spcBef>
                        <a:buNone/>
                      </a:pPr>
                      <a:r>
                        <a:rPr lang="en"/>
                        <a:t>R-CNN</a:t>
                      </a:r>
                    </a:p>
                  </a:txBody>
                  <a:tcPr marL="91425" marR="91425" marT="91425" marB="91425"/>
                </a:tc>
                <a:extLst>
                  <a:ext uri="{0D108BD9-81ED-4DB2-BD59-A6C34878D82A}">
                    <a16:rowId xmlns:a16="http://schemas.microsoft.com/office/drawing/2014/main" val="10000"/>
                  </a:ext>
                </a:extLst>
              </a:tr>
              <a:tr h="381000">
                <a:tc>
                  <a:txBody>
                    <a:bodyPr/>
                    <a:lstStyle/>
                    <a:p>
                      <a:pPr lvl="0">
                        <a:spcBef>
                          <a:spcPts val="0"/>
                        </a:spcBef>
                        <a:buNone/>
                      </a:pPr>
                      <a:r>
                        <a:rPr lang="en"/>
                        <a:t>Test time/image</a:t>
                      </a:r>
                    </a:p>
                    <a:p>
                      <a:pPr lvl="0" rtl="0">
                        <a:spcBef>
                          <a:spcPts val="0"/>
                        </a:spcBef>
                        <a:buNone/>
                      </a:pPr>
                      <a:r>
                        <a:rPr lang="en"/>
                        <a:t>With proposal</a:t>
                      </a:r>
                    </a:p>
                  </a:txBody>
                  <a:tcPr marL="91425" marR="91425" marT="91425" marB="91425"/>
                </a:tc>
                <a:tc>
                  <a:txBody>
                    <a:bodyPr/>
                    <a:lstStyle/>
                    <a:p>
                      <a:pPr lvl="0" rtl="0">
                        <a:spcBef>
                          <a:spcPts val="0"/>
                        </a:spcBef>
                        <a:buNone/>
                      </a:pPr>
                      <a:r>
                        <a:rPr lang="en" dirty="0">
                          <a:solidFill>
                            <a:srgbClr val="FF0000"/>
                          </a:solidFill>
                        </a:rPr>
                        <a:t>0.2S</a:t>
                      </a:r>
                    </a:p>
                  </a:txBody>
                  <a:tcPr marL="91425" marR="91425" marT="91425" marB="91425"/>
                </a:tc>
                <a:tc>
                  <a:txBody>
                    <a:bodyPr/>
                    <a:lstStyle/>
                    <a:p>
                      <a:pPr lvl="0" rtl="0">
                        <a:spcBef>
                          <a:spcPts val="0"/>
                        </a:spcBef>
                        <a:buNone/>
                      </a:pPr>
                      <a:r>
                        <a:rPr lang="en"/>
                        <a:t>2s </a:t>
                      </a:r>
                    </a:p>
                  </a:txBody>
                  <a:tcPr marL="91425" marR="91425" marT="91425" marB="91425"/>
                </a:tc>
                <a:tc>
                  <a:txBody>
                    <a:bodyPr/>
                    <a:lstStyle/>
                    <a:p>
                      <a:pPr lvl="0" rtl="0">
                        <a:spcBef>
                          <a:spcPts val="0"/>
                        </a:spcBef>
                        <a:buNone/>
                      </a:pPr>
                      <a:r>
                        <a:rPr lang="en"/>
                        <a:t>50s</a:t>
                      </a:r>
                    </a:p>
                  </a:txBody>
                  <a:tcPr marL="91425" marR="91425" marT="91425" marB="91425"/>
                </a:tc>
                <a:extLst>
                  <a:ext uri="{0D108BD9-81ED-4DB2-BD59-A6C34878D82A}">
                    <a16:rowId xmlns:a16="http://schemas.microsoft.com/office/drawing/2014/main" val="10001"/>
                  </a:ext>
                </a:extLst>
              </a:tr>
              <a:tr h="381000">
                <a:tc>
                  <a:txBody>
                    <a:bodyPr/>
                    <a:lstStyle/>
                    <a:p>
                      <a:pPr lvl="0" rtl="0">
                        <a:spcBef>
                          <a:spcPts val="0"/>
                        </a:spcBef>
                        <a:buNone/>
                      </a:pPr>
                      <a:r>
                        <a:rPr lang="en"/>
                        <a:t>-test speedup</a:t>
                      </a:r>
                    </a:p>
                  </a:txBody>
                  <a:tcPr marL="91425" marR="91425" marT="91425" marB="91425"/>
                </a:tc>
                <a:tc>
                  <a:txBody>
                    <a:bodyPr/>
                    <a:lstStyle/>
                    <a:p>
                      <a:pPr lvl="0" rtl="0">
                        <a:spcBef>
                          <a:spcPts val="0"/>
                        </a:spcBef>
                        <a:buNone/>
                      </a:pPr>
                      <a:r>
                        <a:rPr lang="en"/>
                        <a:t>250x</a:t>
                      </a:r>
                    </a:p>
                  </a:txBody>
                  <a:tcPr marL="91425" marR="91425" marT="91425" marB="91425"/>
                </a:tc>
                <a:tc>
                  <a:txBody>
                    <a:bodyPr/>
                    <a:lstStyle/>
                    <a:p>
                      <a:pPr lvl="0" rtl="0">
                        <a:spcBef>
                          <a:spcPts val="0"/>
                        </a:spcBef>
                        <a:buNone/>
                      </a:pPr>
                      <a:r>
                        <a:rPr lang="en"/>
                        <a:t>25x</a:t>
                      </a:r>
                    </a:p>
                  </a:txBody>
                  <a:tcPr marL="91425" marR="91425" marT="91425" marB="91425"/>
                </a:tc>
                <a:tc>
                  <a:txBody>
                    <a:bodyPr/>
                    <a:lstStyle/>
                    <a:p>
                      <a:pPr lvl="0" rtl="0">
                        <a:spcBef>
                          <a:spcPts val="0"/>
                        </a:spcBef>
                        <a:buNone/>
                      </a:pPr>
                      <a:r>
                        <a:rPr lang="en"/>
                        <a:t>1x</a:t>
                      </a:r>
                    </a:p>
                  </a:txBody>
                  <a:tcPr marL="91425" marR="91425" marT="91425" marB="91425"/>
                </a:tc>
                <a:extLst>
                  <a:ext uri="{0D108BD9-81ED-4DB2-BD59-A6C34878D82A}">
                    <a16:rowId xmlns:a16="http://schemas.microsoft.com/office/drawing/2014/main" val="10002"/>
                  </a:ext>
                </a:extLst>
              </a:tr>
              <a:tr h="381000">
                <a:tc>
                  <a:txBody>
                    <a:bodyPr/>
                    <a:lstStyle/>
                    <a:p>
                      <a:pPr lvl="0" rtl="0">
                        <a:spcBef>
                          <a:spcPts val="0"/>
                        </a:spcBef>
                        <a:buNone/>
                      </a:pPr>
                      <a:r>
                        <a:rPr lang="en"/>
                        <a:t>mAP</a:t>
                      </a:r>
                    </a:p>
                  </a:txBody>
                  <a:tcPr marL="91425" marR="91425" marT="91425" marB="91425"/>
                </a:tc>
                <a:tc>
                  <a:txBody>
                    <a:bodyPr/>
                    <a:lstStyle/>
                    <a:p>
                      <a:pPr lvl="0" rtl="0">
                        <a:spcBef>
                          <a:spcPts val="0"/>
                        </a:spcBef>
                        <a:buNone/>
                      </a:pPr>
                      <a:r>
                        <a:rPr lang="en"/>
                        <a:t>66.9</a:t>
                      </a:r>
                    </a:p>
                  </a:txBody>
                  <a:tcPr marL="91425" marR="91425" marT="91425" marB="91425"/>
                </a:tc>
                <a:tc>
                  <a:txBody>
                    <a:bodyPr/>
                    <a:lstStyle/>
                    <a:p>
                      <a:pPr lvl="0" rtl="0">
                        <a:spcBef>
                          <a:spcPts val="0"/>
                        </a:spcBef>
                        <a:buNone/>
                      </a:pPr>
                      <a:r>
                        <a:rPr lang="en"/>
                        <a:t>66.9</a:t>
                      </a:r>
                    </a:p>
                  </a:txBody>
                  <a:tcPr marL="91425" marR="91425" marT="91425" marB="91425"/>
                </a:tc>
                <a:tc>
                  <a:txBody>
                    <a:bodyPr/>
                    <a:lstStyle/>
                    <a:p>
                      <a:pPr lvl="0" rtl="0">
                        <a:spcBef>
                          <a:spcPts val="0"/>
                        </a:spcBef>
                        <a:buNone/>
                      </a:pPr>
                      <a:r>
                        <a:rPr lang="en" dirty="0"/>
                        <a:t>66</a:t>
                      </a:r>
                    </a:p>
                  </a:txBody>
                  <a:tcPr marL="91425" marR="91425" marT="91425" marB="91425"/>
                </a:tc>
                <a:extLst>
                  <a:ext uri="{0D108BD9-81ED-4DB2-BD59-A6C34878D82A}">
                    <a16:rowId xmlns:a16="http://schemas.microsoft.com/office/drawing/2014/main" val="10003"/>
                  </a:ext>
                </a:extLst>
              </a:tr>
            </a:tbl>
          </a:graphicData>
        </a:graphic>
      </p:graphicFrame>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Object detection progress</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4857" y="1270003"/>
            <a:ext cx="6714286" cy="3774243"/>
          </a:xfrm>
          <a:prstGeom prst="rect">
            <a:avLst/>
          </a:prstGeom>
        </p:spPr>
      </p:pic>
      <p:sp>
        <p:nvSpPr>
          <p:cNvPr id="12" name="TextBox 11"/>
          <p:cNvSpPr txBox="1"/>
          <p:nvPr/>
        </p:nvSpPr>
        <p:spPr>
          <a:xfrm>
            <a:off x="5578347" y="2035006"/>
            <a:ext cx="925253" cy="300082"/>
          </a:xfrm>
          <a:prstGeom prst="rect">
            <a:avLst/>
          </a:prstGeom>
          <a:noFill/>
        </p:spPr>
        <p:txBody>
          <a:bodyPr wrap="none" rtlCol="0">
            <a:spAutoFit/>
          </a:bodyPr>
          <a:lstStyle/>
          <a:p>
            <a:r>
              <a:rPr lang="en-US" sz="1350" dirty="0"/>
              <a:t>R-CNNv1</a:t>
            </a:r>
          </a:p>
        </p:txBody>
      </p:sp>
      <p:sp>
        <p:nvSpPr>
          <p:cNvPr id="14" name="TextBox 13"/>
          <p:cNvSpPr txBox="1"/>
          <p:nvPr/>
        </p:nvSpPr>
        <p:spPr>
          <a:xfrm>
            <a:off x="5600700" y="1504007"/>
            <a:ext cx="1149533" cy="300082"/>
          </a:xfrm>
          <a:prstGeom prst="rect">
            <a:avLst/>
          </a:prstGeom>
          <a:noFill/>
        </p:spPr>
        <p:txBody>
          <a:bodyPr wrap="square" rtlCol="0">
            <a:spAutoFit/>
          </a:bodyPr>
          <a:lstStyle/>
          <a:p>
            <a:pPr algn="ctr"/>
            <a:r>
              <a:rPr lang="en-US" sz="1350" dirty="0"/>
              <a:t>Fast R-CNN</a:t>
            </a:r>
          </a:p>
        </p:txBody>
      </p:sp>
      <p:sp>
        <p:nvSpPr>
          <p:cNvPr id="11" name="Oval 10"/>
          <p:cNvSpPr/>
          <p:nvPr/>
        </p:nvSpPr>
        <p:spPr>
          <a:xfrm>
            <a:off x="5840987" y="2283681"/>
            <a:ext cx="241997" cy="241997"/>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3" name="Oval 12"/>
          <p:cNvSpPr/>
          <p:nvPr/>
        </p:nvSpPr>
        <p:spPr>
          <a:xfrm>
            <a:off x="6691048" y="1747069"/>
            <a:ext cx="241997" cy="241997"/>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6" name="Left Brace 15"/>
          <p:cNvSpPr/>
          <p:nvPr/>
        </p:nvSpPr>
        <p:spPr>
          <a:xfrm rot="5400000">
            <a:off x="3784963" y="1116875"/>
            <a:ext cx="411480" cy="2808514"/>
          </a:xfrm>
          <a:prstGeom prst="lef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050"/>
          </a:p>
        </p:txBody>
      </p:sp>
      <p:sp>
        <p:nvSpPr>
          <p:cNvPr id="17" name="TextBox 16"/>
          <p:cNvSpPr txBox="1"/>
          <p:nvPr/>
        </p:nvSpPr>
        <p:spPr>
          <a:xfrm>
            <a:off x="3413991" y="2036406"/>
            <a:ext cx="1204176" cy="300082"/>
          </a:xfrm>
          <a:prstGeom prst="rect">
            <a:avLst/>
          </a:prstGeom>
          <a:noFill/>
        </p:spPr>
        <p:txBody>
          <a:bodyPr wrap="none" rtlCol="0">
            <a:spAutoFit/>
          </a:bodyPr>
          <a:lstStyle/>
          <a:p>
            <a:r>
              <a:rPr lang="en-US" sz="1350" dirty="0"/>
              <a:t>Before CNNs</a:t>
            </a:r>
          </a:p>
        </p:txBody>
      </p:sp>
      <p:sp>
        <p:nvSpPr>
          <p:cNvPr id="18" name="Left Brace 17"/>
          <p:cNvSpPr/>
          <p:nvPr/>
        </p:nvSpPr>
        <p:spPr>
          <a:xfrm rot="16200000">
            <a:off x="6325691" y="2158639"/>
            <a:ext cx="411480" cy="1136468"/>
          </a:xfrm>
          <a:prstGeom prst="lef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050"/>
          </a:p>
        </p:txBody>
      </p:sp>
      <p:sp>
        <p:nvSpPr>
          <p:cNvPr id="19" name="TextBox 18"/>
          <p:cNvSpPr txBox="1"/>
          <p:nvPr/>
        </p:nvSpPr>
        <p:spPr>
          <a:xfrm>
            <a:off x="6015711" y="2880125"/>
            <a:ext cx="1059906" cy="300082"/>
          </a:xfrm>
          <a:prstGeom prst="rect">
            <a:avLst/>
          </a:prstGeom>
          <a:noFill/>
        </p:spPr>
        <p:txBody>
          <a:bodyPr wrap="none" rtlCol="0">
            <a:spAutoFit/>
          </a:bodyPr>
          <a:lstStyle/>
          <a:p>
            <a:r>
              <a:rPr lang="en-US" sz="1350" dirty="0"/>
              <a:t>After CNNs</a:t>
            </a:r>
          </a:p>
        </p:txBody>
      </p:sp>
      <p:sp>
        <p:nvSpPr>
          <p:cNvPr id="20" name="TextBox 19"/>
          <p:cNvSpPr txBox="1"/>
          <p:nvPr/>
        </p:nvSpPr>
        <p:spPr>
          <a:xfrm>
            <a:off x="5886450" y="1229441"/>
            <a:ext cx="1371600" cy="300082"/>
          </a:xfrm>
          <a:prstGeom prst="rect">
            <a:avLst/>
          </a:prstGeom>
          <a:noFill/>
        </p:spPr>
        <p:txBody>
          <a:bodyPr wrap="square" rtlCol="0">
            <a:spAutoFit/>
          </a:bodyPr>
          <a:lstStyle/>
          <a:p>
            <a:pPr algn="ctr"/>
            <a:r>
              <a:rPr lang="en-US" sz="1350" dirty="0"/>
              <a:t>Faster R-CNN</a:t>
            </a:r>
          </a:p>
        </p:txBody>
      </p:sp>
      <p:sp>
        <p:nvSpPr>
          <p:cNvPr id="21" name="Oval 20"/>
          <p:cNvSpPr/>
          <p:nvPr/>
        </p:nvSpPr>
        <p:spPr>
          <a:xfrm>
            <a:off x="6976798" y="1472503"/>
            <a:ext cx="241997" cy="241997"/>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Tree>
    <p:extLst>
      <p:ext uri="{BB962C8B-B14F-4D97-AF65-F5344CB8AC3E}">
        <p14:creationId xmlns:p14="http://schemas.microsoft.com/office/powerpoint/2010/main" val="2262748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p:bldP spid="11" grpId="0" animBg="1"/>
      <p:bldP spid="13" grpId="0" animBg="1"/>
      <p:bldP spid="20" grpId="0"/>
      <p:bldP spid="21"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86"/>
        <p:cNvGrpSpPr/>
        <p:nvPr/>
      </p:nvGrpSpPr>
      <p:grpSpPr>
        <a:xfrm>
          <a:off x="0" y="0"/>
          <a:ext cx="0" cy="0"/>
          <a:chOff x="0" y="0"/>
          <a:chExt cx="0" cy="0"/>
        </a:xfrm>
      </p:grpSpPr>
      <p:sp>
        <p:nvSpPr>
          <p:cNvPr id="487" name="Shape 487"/>
          <p:cNvSpPr txBox="1">
            <a:spLocks noGrp="1"/>
          </p:cNvSpPr>
          <p:nvPr>
            <p:ph type="ctrTitle"/>
          </p:nvPr>
        </p:nvSpPr>
        <p:spPr>
          <a:xfrm>
            <a:off x="311700" y="595975"/>
            <a:ext cx="8520600" cy="1957800"/>
          </a:xfrm>
          <a:prstGeom prst="rect">
            <a:avLst/>
          </a:prstGeom>
        </p:spPr>
        <p:txBody>
          <a:bodyPr lIns="91425" tIns="91425" rIns="91425" bIns="91425" anchor="b" anchorCtr="0">
            <a:noAutofit/>
          </a:bodyPr>
          <a:lstStyle/>
          <a:p>
            <a:pPr lvl="0" rtl="0">
              <a:spcBef>
                <a:spcPts val="0"/>
              </a:spcBef>
              <a:buNone/>
            </a:pPr>
            <a:r>
              <a:rPr lang="en"/>
              <a:t>Unified Detection</a:t>
            </a:r>
          </a:p>
        </p:txBody>
      </p:sp>
      <p:sp>
        <p:nvSpPr>
          <p:cNvPr id="488" name="Shape 488"/>
          <p:cNvSpPr txBox="1">
            <a:spLocks noGrp="1"/>
          </p:cNvSpPr>
          <p:nvPr>
            <p:ph type="subTitle" idx="1"/>
          </p:nvPr>
        </p:nvSpPr>
        <p:spPr>
          <a:xfrm>
            <a:off x="311700" y="3165823"/>
            <a:ext cx="8520600" cy="733500"/>
          </a:xfrm>
          <a:prstGeom prst="rect">
            <a:avLst/>
          </a:prstGeom>
        </p:spPr>
        <p:txBody>
          <a:bodyPr lIns="91425" tIns="91425" rIns="91425" bIns="91425" anchor="t" anchorCtr="0">
            <a:noAutofit/>
          </a:bodyPr>
          <a:lstStyle/>
          <a:p>
            <a:pPr lvl="0" rtl="0">
              <a:spcBef>
                <a:spcPts val="0"/>
              </a:spcBef>
              <a:buNone/>
            </a:pPr>
            <a:r>
              <a:rPr lang="en"/>
              <a:t>Part II</a:t>
            </a:r>
          </a:p>
          <a:p>
            <a:pPr lvl="0" rtl="0">
              <a:spcBef>
                <a:spcPts val="0"/>
              </a:spcBef>
              <a:buNone/>
            </a:pPr>
            <a:endParaRPr/>
          </a:p>
          <a:p>
            <a:pPr lvl="0" algn="l" rtl="0">
              <a:spcBef>
                <a:spcPts val="0"/>
              </a:spcBef>
              <a:buNone/>
            </a:pPr>
            <a:r>
              <a:rPr lang="en"/>
              <a:t>				</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92"/>
        <p:cNvGrpSpPr/>
        <p:nvPr/>
      </p:nvGrpSpPr>
      <p:grpSpPr>
        <a:xfrm>
          <a:off x="0" y="0"/>
          <a:ext cx="0" cy="0"/>
          <a:chOff x="0" y="0"/>
          <a:chExt cx="0" cy="0"/>
        </a:xfrm>
      </p:grpSpPr>
      <p:sp>
        <p:nvSpPr>
          <p:cNvPr id="493" name="Shape 493"/>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a:t>Problems with 2 step detection.</a:t>
            </a:r>
          </a:p>
        </p:txBody>
      </p:sp>
      <p:sp>
        <p:nvSpPr>
          <p:cNvPr id="494" name="Shape 494"/>
          <p:cNvSpPr txBox="1">
            <a:spLocks noGrp="1"/>
          </p:cNvSpPr>
          <p:nvPr>
            <p:ph type="body" idx="1"/>
          </p:nvPr>
        </p:nvSpPr>
        <p:spPr>
          <a:xfrm>
            <a:off x="311700" y="1152475"/>
            <a:ext cx="8520600" cy="3416400"/>
          </a:xfrm>
          <a:prstGeom prst="rect">
            <a:avLst/>
          </a:prstGeom>
        </p:spPr>
        <p:txBody>
          <a:bodyPr lIns="91425" tIns="91425" rIns="91425" bIns="91425" anchor="t" anchorCtr="0">
            <a:noAutofit/>
          </a:bodyPr>
          <a:lstStyle/>
          <a:p>
            <a:pPr lvl="0">
              <a:spcBef>
                <a:spcPts val="0"/>
              </a:spcBef>
              <a:buNone/>
            </a:pPr>
            <a:r>
              <a:rPr lang="en"/>
              <a:t>Complex Pipeline</a:t>
            </a:r>
          </a:p>
          <a:p>
            <a:pPr lvl="0">
              <a:spcBef>
                <a:spcPts val="0"/>
              </a:spcBef>
              <a:buNone/>
            </a:pPr>
            <a:r>
              <a:rPr lang="en"/>
              <a:t>Slow (Cannot run in real time)</a:t>
            </a:r>
          </a:p>
          <a:p>
            <a:pPr lvl="0">
              <a:spcBef>
                <a:spcPts val="0"/>
              </a:spcBef>
              <a:buNone/>
            </a:pPr>
            <a:r>
              <a:rPr lang="en"/>
              <a:t>Hard to optimize each component</a:t>
            </a:r>
          </a:p>
        </p:txBody>
      </p:sp>
      <p:pic>
        <p:nvPicPr>
          <p:cNvPr id="495" name="Shape 495"/>
          <p:cNvPicPr preferRelativeResize="0"/>
          <p:nvPr/>
        </p:nvPicPr>
        <p:blipFill>
          <a:blip r:embed="rId3">
            <a:alphaModFix/>
          </a:blip>
          <a:stretch>
            <a:fillRect/>
          </a:stretch>
        </p:blipFill>
        <p:spPr>
          <a:xfrm>
            <a:off x="1074978" y="3005378"/>
            <a:ext cx="6546724" cy="126915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ECC775-5EC6-CF44-A0F2-C70CB8B90456}"/>
              </a:ext>
            </a:extLst>
          </p:cNvPr>
          <p:cNvSpPr>
            <a:spLocks noGrp="1"/>
          </p:cNvSpPr>
          <p:nvPr>
            <p:ph type="title"/>
          </p:nvPr>
        </p:nvSpPr>
        <p:spPr>
          <a:xfrm>
            <a:off x="254551" y="85552"/>
            <a:ext cx="8520600" cy="572700"/>
          </a:xfrm>
        </p:spPr>
        <p:txBody>
          <a:bodyPr/>
          <a:lstStyle/>
          <a:p>
            <a:r>
              <a:rPr lang="en-US" dirty="0"/>
              <a:t>Streamlined detection architectures</a:t>
            </a:r>
          </a:p>
        </p:txBody>
      </p:sp>
      <p:sp>
        <p:nvSpPr>
          <p:cNvPr id="3" name="Content Placeholder 2">
            <a:extLst>
              <a:ext uri="{FF2B5EF4-FFF2-40B4-BE49-F238E27FC236}">
                <a16:creationId xmlns:a16="http://schemas.microsoft.com/office/drawing/2014/main" id="{088FB8C0-B510-E640-908A-3222F491E27F}"/>
              </a:ext>
            </a:extLst>
          </p:cNvPr>
          <p:cNvSpPr>
            <a:spLocks noGrp="1"/>
          </p:cNvSpPr>
          <p:nvPr>
            <p:ph idx="1"/>
          </p:nvPr>
        </p:nvSpPr>
        <p:spPr>
          <a:xfrm>
            <a:off x="307025" y="685800"/>
            <a:ext cx="8296344" cy="3943350"/>
          </a:xfrm>
        </p:spPr>
        <p:txBody>
          <a:bodyPr/>
          <a:lstStyle/>
          <a:p>
            <a:pPr marL="342900" indent="-342900">
              <a:buFont typeface="Arial" panose="020B0604020202020204" pitchFamily="34" charset="0"/>
              <a:buChar char="•"/>
            </a:pPr>
            <a:r>
              <a:rPr lang="en-US" dirty="0"/>
              <a:t>The Faster R-CNN pipeline separates proposal generation and region classification:</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Is it possible do detection in one shot?</a:t>
            </a:r>
          </a:p>
        </p:txBody>
      </p:sp>
      <p:sp>
        <p:nvSpPr>
          <p:cNvPr id="4" name="Rectangle 3">
            <a:extLst>
              <a:ext uri="{FF2B5EF4-FFF2-40B4-BE49-F238E27FC236}">
                <a16:creationId xmlns:a16="http://schemas.microsoft.com/office/drawing/2014/main" id="{F4AFBB67-BF84-B64D-8BD5-AAAF1866B5C8}"/>
              </a:ext>
            </a:extLst>
          </p:cNvPr>
          <p:cNvSpPr/>
          <p:nvPr/>
        </p:nvSpPr>
        <p:spPr bwMode="auto">
          <a:xfrm>
            <a:off x="1200150" y="2221057"/>
            <a:ext cx="1314450" cy="800100"/>
          </a:xfrm>
          <a:prstGeom prst="rect">
            <a:avLst/>
          </a:prstGeom>
          <a:solidFill>
            <a:srgbClr val="FFDBC8"/>
          </a:solidFill>
          <a:ln w="25400" cap="flat" cmpd="sng" algn="ctr">
            <a:solidFill>
              <a:srgbClr val="0000FF"/>
            </a:solid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bodyPr>
          <a:lstStyle/>
          <a:p>
            <a:pPr algn="ctr" defTabSz="685800" eaLnBrk="0" fontAlgn="base" hangingPunct="0">
              <a:spcBef>
                <a:spcPct val="0"/>
              </a:spcBef>
              <a:spcAft>
                <a:spcPct val="0"/>
              </a:spcAft>
            </a:pPr>
            <a:r>
              <a:rPr lang="en-US" sz="1350" dirty="0">
                <a:solidFill>
                  <a:schemeClr val="tx1"/>
                </a:solidFill>
                <a:latin typeface="Arial" charset="0"/>
                <a:cs typeface="Arial" charset="0"/>
              </a:rPr>
              <a:t>Conv feature map of the entire image</a:t>
            </a:r>
          </a:p>
        </p:txBody>
      </p:sp>
      <p:sp>
        <p:nvSpPr>
          <p:cNvPr id="5" name="Right Arrow 4">
            <a:extLst>
              <a:ext uri="{FF2B5EF4-FFF2-40B4-BE49-F238E27FC236}">
                <a16:creationId xmlns:a16="http://schemas.microsoft.com/office/drawing/2014/main" id="{A37C5861-7D72-254C-9E71-232D6001CE40}"/>
              </a:ext>
            </a:extLst>
          </p:cNvPr>
          <p:cNvSpPr/>
          <p:nvPr/>
        </p:nvSpPr>
        <p:spPr bwMode="auto">
          <a:xfrm rot="19050680">
            <a:off x="2584231" y="1926756"/>
            <a:ext cx="400991" cy="285371"/>
          </a:xfrm>
          <a:prstGeom prst="rightArrow">
            <a:avLst/>
          </a:prstGeom>
          <a:solidFill>
            <a:srgbClr val="FF9900"/>
          </a:solidFill>
          <a:ln w="9525" cap="flat" cmpd="sng" algn="ctr">
            <a:solidFill>
              <a:srgbClr val="FF0000"/>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defTabSz="685800" eaLnBrk="0" fontAlgn="base" hangingPunct="0">
              <a:spcBef>
                <a:spcPct val="0"/>
              </a:spcBef>
              <a:spcAft>
                <a:spcPct val="0"/>
              </a:spcAft>
            </a:pPr>
            <a:endParaRPr lang="en-US" sz="1800" b="1">
              <a:solidFill>
                <a:schemeClr val="tx1"/>
              </a:solidFill>
              <a:latin typeface="Arial" charset="0"/>
              <a:cs typeface="Arial" charset="0"/>
            </a:endParaRPr>
          </a:p>
        </p:txBody>
      </p:sp>
      <p:sp>
        <p:nvSpPr>
          <p:cNvPr id="6" name="Rectangle 5">
            <a:extLst>
              <a:ext uri="{FF2B5EF4-FFF2-40B4-BE49-F238E27FC236}">
                <a16:creationId xmlns:a16="http://schemas.microsoft.com/office/drawing/2014/main" id="{2E1D8D77-9AE6-F040-B7BD-83672F88BA21}"/>
              </a:ext>
            </a:extLst>
          </p:cNvPr>
          <p:cNvSpPr/>
          <p:nvPr/>
        </p:nvSpPr>
        <p:spPr bwMode="auto">
          <a:xfrm>
            <a:off x="3065599" y="1500991"/>
            <a:ext cx="1028700" cy="800100"/>
          </a:xfrm>
          <a:prstGeom prst="rect">
            <a:avLst/>
          </a:prstGeom>
          <a:solidFill>
            <a:srgbClr val="FFDBC8"/>
          </a:solidFill>
          <a:ln w="25400" cap="flat" cmpd="sng" algn="ctr">
            <a:solidFill>
              <a:srgbClr val="0000FF"/>
            </a:solid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bodyPr>
          <a:lstStyle/>
          <a:p>
            <a:pPr algn="ctr" defTabSz="685800" eaLnBrk="0" fontAlgn="base" hangingPunct="0">
              <a:spcBef>
                <a:spcPct val="0"/>
              </a:spcBef>
              <a:spcAft>
                <a:spcPct val="0"/>
              </a:spcAft>
            </a:pPr>
            <a:r>
              <a:rPr lang="en-US" sz="1350" dirty="0">
                <a:solidFill>
                  <a:schemeClr val="tx1"/>
                </a:solidFill>
                <a:latin typeface="Arial" charset="0"/>
                <a:cs typeface="Arial" charset="0"/>
              </a:rPr>
              <a:t>Region Proposals</a:t>
            </a:r>
          </a:p>
        </p:txBody>
      </p:sp>
      <p:sp>
        <p:nvSpPr>
          <p:cNvPr id="7" name="Right Arrow 6">
            <a:extLst>
              <a:ext uri="{FF2B5EF4-FFF2-40B4-BE49-F238E27FC236}">
                <a16:creationId xmlns:a16="http://schemas.microsoft.com/office/drawing/2014/main" id="{0F149390-A818-3349-B6F0-E210E2A340F9}"/>
              </a:ext>
            </a:extLst>
          </p:cNvPr>
          <p:cNvSpPr/>
          <p:nvPr/>
        </p:nvSpPr>
        <p:spPr bwMode="auto">
          <a:xfrm rot="2542867">
            <a:off x="4177481" y="1933707"/>
            <a:ext cx="380598" cy="323431"/>
          </a:xfrm>
          <a:prstGeom prst="rightArrow">
            <a:avLst/>
          </a:prstGeom>
          <a:solidFill>
            <a:srgbClr val="FF9900"/>
          </a:solidFill>
          <a:ln w="9525" cap="flat" cmpd="sng" algn="ctr">
            <a:solidFill>
              <a:srgbClr val="FF0000"/>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defTabSz="685800" eaLnBrk="0" fontAlgn="base" hangingPunct="0">
              <a:spcBef>
                <a:spcPct val="0"/>
              </a:spcBef>
              <a:spcAft>
                <a:spcPct val="0"/>
              </a:spcAft>
            </a:pPr>
            <a:endParaRPr lang="en-US" sz="1800" b="1">
              <a:solidFill>
                <a:schemeClr val="tx1"/>
              </a:solidFill>
              <a:latin typeface="Arial" charset="0"/>
              <a:cs typeface="Arial" charset="0"/>
            </a:endParaRPr>
          </a:p>
        </p:txBody>
      </p:sp>
      <p:sp>
        <p:nvSpPr>
          <p:cNvPr id="8" name="Rectangle 7">
            <a:extLst>
              <a:ext uri="{FF2B5EF4-FFF2-40B4-BE49-F238E27FC236}">
                <a16:creationId xmlns:a16="http://schemas.microsoft.com/office/drawing/2014/main" id="{C463B61F-99E4-E942-BEE5-358BAF6FE458}"/>
              </a:ext>
            </a:extLst>
          </p:cNvPr>
          <p:cNvSpPr/>
          <p:nvPr/>
        </p:nvSpPr>
        <p:spPr bwMode="auto">
          <a:xfrm>
            <a:off x="5191875" y="2197677"/>
            <a:ext cx="932890" cy="800100"/>
          </a:xfrm>
          <a:prstGeom prst="rect">
            <a:avLst/>
          </a:prstGeom>
          <a:solidFill>
            <a:srgbClr val="FFDBC8"/>
          </a:solidFill>
          <a:ln w="25400" cap="flat" cmpd="sng" algn="ctr">
            <a:solidFill>
              <a:srgbClr val="0000FF"/>
            </a:solid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bodyPr>
          <a:lstStyle/>
          <a:p>
            <a:pPr algn="ctr" defTabSz="685800" eaLnBrk="0" fontAlgn="base" hangingPunct="0">
              <a:spcBef>
                <a:spcPct val="0"/>
              </a:spcBef>
              <a:spcAft>
                <a:spcPct val="0"/>
              </a:spcAft>
            </a:pPr>
            <a:r>
              <a:rPr lang="en-US" sz="1350" dirty="0" err="1">
                <a:solidFill>
                  <a:schemeClr val="tx1"/>
                </a:solidFill>
                <a:latin typeface="Arial" charset="0"/>
                <a:cs typeface="Arial" charset="0"/>
              </a:rPr>
              <a:t>RoI</a:t>
            </a:r>
            <a:r>
              <a:rPr lang="en-US" sz="1350" dirty="0">
                <a:solidFill>
                  <a:schemeClr val="tx1"/>
                </a:solidFill>
                <a:latin typeface="Arial" charset="0"/>
                <a:cs typeface="Arial" charset="0"/>
              </a:rPr>
              <a:t> features</a:t>
            </a:r>
          </a:p>
        </p:txBody>
      </p:sp>
      <p:sp>
        <p:nvSpPr>
          <p:cNvPr id="9" name="Right Arrow 8">
            <a:extLst>
              <a:ext uri="{FF2B5EF4-FFF2-40B4-BE49-F238E27FC236}">
                <a16:creationId xmlns:a16="http://schemas.microsoft.com/office/drawing/2014/main" id="{261C2345-79CE-544F-9A7B-327A0CBB2258}"/>
              </a:ext>
            </a:extLst>
          </p:cNvPr>
          <p:cNvSpPr/>
          <p:nvPr/>
        </p:nvSpPr>
        <p:spPr bwMode="auto">
          <a:xfrm>
            <a:off x="2628901" y="2743200"/>
            <a:ext cx="1885950" cy="342900"/>
          </a:xfrm>
          <a:prstGeom prst="rightArrow">
            <a:avLst/>
          </a:prstGeom>
          <a:solidFill>
            <a:srgbClr val="FF9900"/>
          </a:solidFill>
          <a:ln w="9525" cap="flat" cmpd="sng" algn="ctr">
            <a:solidFill>
              <a:srgbClr val="FF0000"/>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defTabSz="685800" eaLnBrk="0" fontAlgn="base" hangingPunct="0">
              <a:spcBef>
                <a:spcPct val="0"/>
              </a:spcBef>
              <a:spcAft>
                <a:spcPct val="0"/>
              </a:spcAft>
            </a:pPr>
            <a:endParaRPr lang="en-US" sz="1800" b="1">
              <a:solidFill>
                <a:schemeClr val="tx1"/>
              </a:solidFill>
              <a:latin typeface="Arial" charset="0"/>
              <a:cs typeface="Arial" charset="0"/>
            </a:endParaRPr>
          </a:p>
        </p:txBody>
      </p:sp>
      <p:sp>
        <p:nvSpPr>
          <p:cNvPr id="10" name="TextBox 9">
            <a:extLst>
              <a:ext uri="{FF2B5EF4-FFF2-40B4-BE49-F238E27FC236}">
                <a16:creationId xmlns:a16="http://schemas.microsoft.com/office/drawing/2014/main" id="{594E7465-B266-3A46-A5E1-DB835558271E}"/>
              </a:ext>
            </a:extLst>
          </p:cNvPr>
          <p:cNvSpPr txBox="1"/>
          <p:nvPr/>
        </p:nvSpPr>
        <p:spPr>
          <a:xfrm>
            <a:off x="2171701" y="1624042"/>
            <a:ext cx="550151" cy="300082"/>
          </a:xfrm>
          <a:prstGeom prst="rect">
            <a:avLst/>
          </a:prstGeom>
          <a:noFill/>
        </p:spPr>
        <p:txBody>
          <a:bodyPr wrap="none" rtlCol="0">
            <a:spAutoFit/>
          </a:bodyPr>
          <a:lstStyle/>
          <a:p>
            <a:r>
              <a:rPr lang="en-US" sz="1350" dirty="0"/>
              <a:t>RPN</a:t>
            </a:r>
          </a:p>
        </p:txBody>
      </p:sp>
      <p:sp>
        <p:nvSpPr>
          <p:cNvPr id="11" name="TextBox 10">
            <a:extLst>
              <a:ext uri="{FF2B5EF4-FFF2-40B4-BE49-F238E27FC236}">
                <a16:creationId xmlns:a16="http://schemas.microsoft.com/office/drawing/2014/main" id="{CC2C5731-3998-0546-B018-AF6C11C9201D}"/>
              </a:ext>
            </a:extLst>
          </p:cNvPr>
          <p:cNvSpPr txBox="1"/>
          <p:nvPr/>
        </p:nvSpPr>
        <p:spPr>
          <a:xfrm>
            <a:off x="4400550" y="2315602"/>
            <a:ext cx="756706" cy="507831"/>
          </a:xfrm>
          <a:prstGeom prst="rect">
            <a:avLst/>
          </a:prstGeom>
          <a:noFill/>
        </p:spPr>
        <p:txBody>
          <a:bodyPr wrap="square" rtlCol="0">
            <a:spAutoFit/>
          </a:bodyPr>
          <a:lstStyle/>
          <a:p>
            <a:pPr algn="ctr"/>
            <a:r>
              <a:rPr lang="en-US" sz="1350" dirty="0" err="1"/>
              <a:t>RoI</a:t>
            </a:r>
            <a:r>
              <a:rPr lang="en-US" sz="1350" dirty="0"/>
              <a:t> pooling</a:t>
            </a:r>
          </a:p>
        </p:txBody>
      </p:sp>
      <p:sp>
        <p:nvSpPr>
          <p:cNvPr id="12" name="Right Arrow 11">
            <a:extLst>
              <a:ext uri="{FF2B5EF4-FFF2-40B4-BE49-F238E27FC236}">
                <a16:creationId xmlns:a16="http://schemas.microsoft.com/office/drawing/2014/main" id="{7C0BDDD1-3F9A-0442-B41C-1019018A0E9E}"/>
              </a:ext>
            </a:extLst>
          </p:cNvPr>
          <p:cNvSpPr/>
          <p:nvPr/>
        </p:nvSpPr>
        <p:spPr bwMode="auto">
          <a:xfrm>
            <a:off x="6234330" y="2426277"/>
            <a:ext cx="647140" cy="342900"/>
          </a:xfrm>
          <a:prstGeom prst="rightArrow">
            <a:avLst/>
          </a:prstGeom>
          <a:solidFill>
            <a:srgbClr val="FF9900"/>
          </a:solidFill>
          <a:ln w="9525" cap="flat" cmpd="sng" algn="ctr">
            <a:solidFill>
              <a:srgbClr val="FF0000"/>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defTabSz="685800" eaLnBrk="0" fontAlgn="base" hangingPunct="0">
              <a:spcBef>
                <a:spcPct val="0"/>
              </a:spcBef>
              <a:spcAft>
                <a:spcPct val="0"/>
              </a:spcAft>
            </a:pPr>
            <a:endParaRPr lang="en-US" sz="1800" b="1">
              <a:solidFill>
                <a:schemeClr val="tx1"/>
              </a:solidFill>
              <a:latin typeface="Arial" charset="0"/>
              <a:cs typeface="Arial" charset="0"/>
            </a:endParaRPr>
          </a:p>
        </p:txBody>
      </p:sp>
      <p:sp>
        <p:nvSpPr>
          <p:cNvPr id="13" name="TextBox 12">
            <a:extLst>
              <a:ext uri="{FF2B5EF4-FFF2-40B4-BE49-F238E27FC236}">
                <a16:creationId xmlns:a16="http://schemas.microsoft.com/office/drawing/2014/main" id="{222D5AB9-59B7-D74E-95AF-C7EAB5E8E33D}"/>
              </a:ext>
            </a:extLst>
          </p:cNvPr>
          <p:cNvSpPr txBox="1"/>
          <p:nvPr/>
        </p:nvSpPr>
        <p:spPr>
          <a:xfrm>
            <a:off x="5829300" y="1686952"/>
            <a:ext cx="1458389" cy="507831"/>
          </a:xfrm>
          <a:prstGeom prst="rect">
            <a:avLst/>
          </a:prstGeom>
          <a:noFill/>
        </p:spPr>
        <p:txBody>
          <a:bodyPr wrap="square" rtlCol="0">
            <a:spAutoFit/>
          </a:bodyPr>
          <a:lstStyle/>
          <a:p>
            <a:pPr algn="ctr"/>
            <a:r>
              <a:rPr lang="en-US" sz="1350" dirty="0"/>
              <a:t>Classification + Regression</a:t>
            </a:r>
          </a:p>
        </p:txBody>
      </p:sp>
      <p:sp>
        <p:nvSpPr>
          <p:cNvPr id="14" name="Rectangle 13">
            <a:extLst>
              <a:ext uri="{FF2B5EF4-FFF2-40B4-BE49-F238E27FC236}">
                <a16:creationId xmlns:a16="http://schemas.microsoft.com/office/drawing/2014/main" id="{7CCCCB81-FFF0-7F4E-9E3A-C682FEECBB3A}"/>
              </a:ext>
            </a:extLst>
          </p:cNvPr>
          <p:cNvSpPr/>
          <p:nvPr/>
        </p:nvSpPr>
        <p:spPr bwMode="auto">
          <a:xfrm>
            <a:off x="6977748" y="2197677"/>
            <a:ext cx="979858" cy="800100"/>
          </a:xfrm>
          <a:prstGeom prst="rect">
            <a:avLst/>
          </a:prstGeom>
          <a:solidFill>
            <a:srgbClr val="FFDBC8"/>
          </a:solidFill>
          <a:ln w="25400" cap="flat" cmpd="sng" algn="ctr">
            <a:solidFill>
              <a:srgbClr val="0000FF"/>
            </a:solid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bodyPr>
          <a:lstStyle/>
          <a:p>
            <a:pPr algn="ctr" defTabSz="685800" eaLnBrk="0" fontAlgn="base" hangingPunct="0">
              <a:spcBef>
                <a:spcPct val="0"/>
              </a:spcBef>
              <a:spcAft>
                <a:spcPct val="0"/>
              </a:spcAft>
            </a:pPr>
            <a:r>
              <a:rPr lang="en-US" sz="1350" dirty="0">
                <a:solidFill>
                  <a:schemeClr val="tx1"/>
                </a:solidFill>
                <a:latin typeface="Arial" charset="0"/>
                <a:cs typeface="Arial" charset="0"/>
              </a:rPr>
              <a:t>Detections</a:t>
            </a:r>
          </a:p>
        </p:txBody>
      </p:sp>
      <p:sp>
        <p:nvSpPr>
          <p:cNvPr id="15" name="Rectangle 14">
            <a:extLst>
              <a:ext uri="{FF2B5EF4-FFF2-40B4-BE49-F238E27FC236}">
                <a16:creationId xmlns:a16="http://schemas.microsoft.com/office/drawing/2014/main" id="{060BAACF-E9DF-614E-97AE-58938BFAD108}"/>
              </a:ext>
            </a:extLst>
          </p:cNvPr>
          <p:cNvSpPr/>
          <p:nvPr/>
        </p:nvSpPr>
        <p:spPr bwMode="auto">
          <a:xfrm>
            <a:off x="2238283" y="3991520"/>
            <a:ext cx="1314450" cy="800100"/>
          </a:xfrm>
          <a:prstGeom prst="rect">
            <a:avLst/>
          </a:prstGeom>
          <a:solidFill>
            <a:srgbClr val="FFDBC8"/>
          </a:solidFill>
          <a:ln w="25400" cap="flat" cmpd="sng" algn="ctr">
            <a:solidFill>
              <a:srgbClr val="0000FF"/>
            </a:solid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bodyPr>
          <a:lstStyle/>
          <a:p>
            <a:pPr algn="ctr" defTabSz="685800" eaLnBrk="0" fontAlgn="base" hangingPunct="0">
              <a:spcBef>
                <a:spcPct val="0"/>
              </a:spcBef>
              <a:spcAft>
                <a:spcPct val="0"/>
              </a:spcAft>
            </a:pPr>
            <a:r>
              <a:rPr lang="en-US" sz="1350" dirty="0">
                <a:solidFill>
                  <a:schemeClr val="tx1"/>
                </a:solidFill>
                <a:latin typeface="Arial" charset="0"/>
                <a:cs typeface="Arial" charset="0"/>
              </a:rPr>
              <a:t>Conv feature map of the entire image</a:t>
            </a:r>
          </a:p>
        </p:txBody>
      </p:sp>
      <p:sp>
        <p:nvSpPr>
          <p:cNvPr id="16" name="Right Arrow 15">
            <a:extLst>
              <a:ext uri="{FF2B5EF4-FFF2-40B4-BE49-F238E27FC236}">
                <a16:creationId xmlns:a16="http://schemas.microsoft.com/office/drawing/2014/main" id="{E9127AB1-E895-EE4F-A8EB-26194BA9B57D}"/>
              </a:ext>
            </a:extLst>
          </p:cNvPr>
          <p:cNvSpPr/>
          <p:nvPr/>
        </p:nvSpPr>
        <p:spPr bwMode="auto">
          <a:xfrm>
            <a:off x="3741427" y="4234296"/>
            <a:ext cx="1986494" cy="342900"/>
          </a:xfrm>
          <a:prstGeom prst="rightArrow">
            <a:avLst/>
          </a:prstGeom>
          <a:solidFill>
            <a:srgbClr val="FF9900"/>
          </a:solidFill>
          <a:ln w="9525" cap="flat" cmpd="sng" algn="ctr">
            <a:solidFill>
              <a:srgbClr val="FF0000"/>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defTabSz="685800" eaLnBrk="0" fontAlgn="base" hangingPunct="0">
              <a:spcBef>
                <a:spcPct val="0"/>
              </a:spcBef>
              <a:spcAft>
                <a:spcPct val="0"/>
              </a:spcAft>
            </a:pPr>
            <a:endParaRPr lang="en-US" sz="1800" b="1">
              <a:solidFill>
                <a:schemeClr val="tx1"/>
              </a:solidFill>
              <a:latin typeface="Arial" charset="0"/>
              <a:cs typeface="Arial" charset="0"/>
            </a:endParaRPr>
          </a:p>
        </p:txBody>
      </p:sp>
      <p:sp>
        <p:nvSpPr>
          <p:cNvPr id="17" name="Rectangle 16">
            <a:extLst>
              <a:ext uri="{FF2B5EF4-FFF2-40B4-BE49-F238E27FC236}">
                <a16:creationId xmlns:a16="http://schemas.microsoft.com/office/drawing/2014/main" id="{FD623DA8-75E2-2949-9E23-03E1FC392018}"/>
              </a:ext>
            </a:extLst>
          </p:cNvPr>
          <p:cNvSpPr/>
          <p:nvPr/>
        </p:nvSpPr>
        <p:spPr bwMode="auto">
          <a:xfrm>
            <a:off x="5878143" y="4000500"/>
            <a:ext cx="979858" cy="800100"/>
          </a:xfrm>
          <a:prstGeom prst="rect">
            <a:avLst/>
          </a:prstGeom>
          <a:solidFill>
            <a:srgbClr val="FFDBC8"/>
          </a:solidFill>
          <a:ln w="25400" cap="flat" cmpd="sng" algn="ctr">
            <a:solidFill>
              <a:srgbClr val="0000FF"/>
            </a:solid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bodyPr>
          <a:lstStyle/>
          <a:p>
            <a:pPr algn="ctr" defTabSz="685800" eaLnBrk="0" fontAlgn="base" hangingPunct="0">
              <a:spcBef>
                <a:spcPct val="0"/>
              </a:spcBef>
              <a:spcAft>
                <a:spcPct val="0"/>
              </a:spcAft>
            </a:pPr>
            <a:r>
              <a:rPr lang="en-US" sz="1350" dirty="0">
                <a:solidFill>
                  <a:schemeClr val="tx1"/>
                </a:solidFill>
                <a:latin typeface="Arial" charset="0"/>
                <a:cs typeface="Arial" charset="0"/>
              </a:rPr>
              <a:t>Detections</a:t>
            </a:r>
          </a:p>
        </p:txBody>
      </p:sp>
      <p:sp>
        <p:nvSpPr>
          <p:cNvPr id="18" name="TextBox 17">
            <a:extLst>
              <a:ext uri="{FF2B5EF4-FFF2-40B4-BE49-F238E27FC236}">
                <a16:creationId xmlns:a16="http://schemas.microsoft.com/office/drawing/2014/main" id="{130FE4D4-D6B7-464B-A641-E53FF20459A0}"/>
              </a:ext>
            </a:extLst>
          </p:cNvPr>
          <p:cNvSpPr txBox="1"/>
          <p:nvPr/>
        </p:nvSpPr>
        <p:spPr>
          <a:xfrm>
            <a:off x="3763124" y="3806698"/>
            <a:ext cx="1888969" cy="507831"/>
          </a:xfrm>
          <a:prstGeom prst="rect">
            <a:avLst/>
          </a:prstGeom>
          <a:noFill/>
        </p:spPr>
        <p:txBody>
          <a:bodyPr wrap="square" rtlCol="0">
            <a:spAutoFit/>
          </a:bodyPr>
          <a:lstStyle/>
          <a:p>
            <a:pPr algn="ctr"/>
            <a:r>
              <a:rPr lang="en-US" sz="1350" dirty="0"/>
              <a:t>Classification + Regression</a:t>
            </a:r>
          </a:p>
        </p:txBody>
      </p:sp>
    </p:spTree>
    <p:extLst>
      <p:ext uri="{BB962C8B-B14F-4D97-AF65-F5344CB8AC3E}">
        <p14:creationId xmlns:p14="http://schemas.microsoft.com/office/powerpoint/2010/main" val="10701501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animBg="1"/>
      <p:bldP spid="5" grpId="0" animBg="1"/>
      <p:bldP spid="6" grpId="0" animBg="1"/>
      <p:bldP spid="7" grpId="0" animBg="1"/>
      <p:bldP spid="8" grpId="0" animBg="1"/>
      <p:bldP spid="9" grpId="0" animBg="1"/>
      <p:bldP spid="10" grpId="0"/>
      <p:bldP spid="11" grpId="0"/>
      <p:bldP spid="12" grpId="0" animBg="1"/>
      <p:bldP spid="13" grpId="0"/>
      <p:bldP spid="14" grpId="0" animBg="1"/>
      <p:bldP spid="15" grpId="0" animBg="1"/>
      <p:bldP spid="16" grpId="0" animBg="1"/>
      <p:bldP spid="17" grpId="0" animBg="1"/>
      <p:bldP spid="18"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99"/>
        <p:cNvGrpSpPr/>
        <p:nvPr/>
      </p:nvGrpSpPr>
      <p:grpSpPr>
        <a:xfrm>
          <a:off x="0" y="0"/>
          <a:ext cx="0" cy="0"/>
          <a:chOff x="0" y="0"/>
          <a:chExt cx="0" cy="0"/>
        </a:xfrm>
      </p:grpSpPr>
      <p:sp>
        <p:nvSpPr>
          <p:cNvPr id="500" name="Shape 500"/>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a:t>Yol</a:t>
            </a:r>
            <a:r>
              <a:rPr lang="en">
                <a:solidFill>
                  <a:srgbClr val="FF5722"/>
                </a:solidFill>
              </a:rPr>
              <a:t>o: You Only Look Once</a:t>
            </a:r>
          </a:p>
        </p:txBody>
      </p:sp>
      <p:sp>
        <p:nvSpPr>
          <p:cNvPr id="501" name="Shape 501"/>
          <p:cNvSpPr txBox="1">
            <a:spLocks noGrp="1"/>
          </p:cNvSpPr>
          <p:nvPr>
            <p:ph type="body" idx="1"/>
          </p:nvPr>
        </p:nvSpPr>
        <p:spPr>
          <a:xfrm>
            <a:off x="311700" y="1152475"/>
            <a:ext cx="8520600" cy="3776400"/>
          </a:xfrm>
          <a:prstGeom prst="rect">
            <a:avLst/>
          </a:prstGeom>
        </p:spPr>
        <p:txBody>
          <a:bodyPr lIns="91425" tIns="91425" rIns="91425" bIns="91425" anchor="t" anchorCtr="0">
            <a:noAutofit/>
          </a:bodyPr>
          <a:lstStyle/>
          <a:p>
            <a:pPr lvl="0">
              <a:spcBef>
                <a:spcPts val="0"/>
              </a:spcBef>
              <a:buNone/>
            </a:pPr>
            <a:endParaRPr dirty="0"/>
          </a:p>
          <a:p>
            <a:pPr lvl="0">
              <a:spcBef>
                <a:spcPts val="0"/>
              </a:spcBef>
              <a:buNone/>
            </a:pPr>
            <a:r>
              <a:rPr lang="en" dirty="0"/>
              <a:t>Consider detection </a:t>
            </a:r>
            <a:r>
              <a:rPr lang="en-US" dirty="0"/>
              <a:t>as </a:t>
            </a:r>
            <a:r>
              <a:rPr lang="en" dirty="0"/>
              <a:t>a regression problem</a:t>
            </a:r>
          </a:p>
          <a:p>
            <a:pPr lvl="0">
              <a:spcBef>
                <a:spcPts val="0"/>
              </a:spcBef>
              <a:buNone/>
            </a:pPr>
            <a:r>
              <a:rPr lang="en" dirty="0"/>
              <a:t>Use a single ConvNet</a:t>
            </a:r>
          </a:p>
          <a:p>
            <a:pPr lvl="0">
              <a:spcBef>
                <a:spcPts val="0"/>
              </a:spcBef>
              <a:buNone/>
            </a:pPr>
            <a:r>
              <a:rPr lang="en" dirty="0"/>
              <a:t>Runs once on entire image. Very Fast!</a:t>
            </a:r>
          </a:p>
          <a:p>
            <a:pPr lvl="0">
              <a:spcBef>
                <a:spcPts val="0"/>
              </a:spcBef>
              <a:buNone/>
            </a:pPr>
            <a:endParaRPr dirty="0"/>
          </a:p>
          <a:p>
            <a:pPr lvl="0" rtl="0">
              <a:lnSpc>
                <a:spcPct val="100000"/>
              </a:lnSpc>
              <a:spcBef>
                <a:spcPts val="0"/>
              </a:spcBef>
              <a:spcAft>
                <a:spcPts val="0"/>
              </a:spcAft>
              <a:buNone/>
            </a:pPr>
            <a:endParaRPr dirty="0"/>
          </a:p>
          <a:p>
            <a:pPr lvl="0" rtl="0">
              <a:lnSpc>
                <a:spcPct val="100000"/>
              </a:lnSpc>
              <a:spcBef>
                <a:spcPts val="0"/>
              </a:spcBef>
              <a:spcAft>
                <a:spcPts val="400"/>
              </a:spcAft>
              <a:buNone/>
            </a:pPr>
            <a:r>
              <a:rPr lang="en" sz="1400" dirty="0">
                <a:solidFill>
                  <a:srgbClr val="000000"/>
                </a:solidFill>
                <a:latin typeface="Arial"/>
                <a:ea typeface="Arial"/>
                <a:cs typeface="Arial"/>
                <a:sym typeface="Arial"/>
              </a:rPr>
              <a:t>You only look once: Unified, real-time object detection. </a:t>
            </a:r>
          </a:p>
          <a:p>
            <a:pPr lvl="0" rtl="0">
              <a:lnSpc>
                <a:spcPct val="100000"/>
              </a:lnSpc>
              <a:spcBef>
                <a:spcPts val="0"/>
              </a:spcBef>
              <a:spcAft>
                <a:spcPts val="400"/>
              </a:spcAft>
              <a:buNone/>
            </a:pPr>
            <a:r>
              <a:rPr lang="en" sz="1400" dirty="0">
                <a:solidFill>
                  <a:srgbClr val="000000"/>
                </a:solidFill>
                <a:highlight>
                  <a:srgbClr val="FFFFFF"/>
                </a:highlight>
                <a:latin typeface="Arial"/>
                <a:ea typeface="Arial"/>
                <a:cs typeface="Arial"/>
                <a:sym typeface="Arial"/>
              </a:rPr>
              <a:t>Joseph Redmon, Santosh Divvala, Ross Girshick, Ali Farhadi</a:t>
            </a:r>
          </a:p>
          <a:p>
            <a:pPr lvl="0" rtl="0">
              <a:lnSpc>
                <a:spcPct val="100000"/>
              </a:lnSpc>
              <a:spcBef>
                <a:spcPts val="0"/>
              </a:spcBef>
              <a:spcAft>
                <a:spcPts val="400"/>
              </a:spcAft>
              <a:buNone/>
            </a:pPr>
            <a:r>
              <a:rPr lang="en" sz="1400" dirty="0">
                <a:solidFill>
                  <a:srgbClr val="000000"/>
                </a:solidFill>
                <a:latin typeface="Arial"/>
                <a:ea typeface="Arial"/>
                <a:cs typeface="Arial"/>
                <a:sym typeface="Arial"/>
              </a:rPr>
              <a:t>June 2015</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pic>
        <p:nvPicPr>
          <p:cNvPr id="506" name="Shape 506"/>
          <p:cNvPicPr preferRelativeResize="0"/>
          <p:nvPr/>
        </p:nvPicPr>
        <p:blipFill>
          <a:blip r:embed="rId3">
            <a:alphaModFix/>
          </a:blip>
          <a:stretch>
            <a:fillRect/>
          </a:stretch>
        </p:blipFill>
        <p:spPr>
          <a:xfrm>
            <a:off x="3869400" y="2005375"/>
            <a:ext cx="5103324" cy="2963600"/>
          </a:xfrm>
          <a:prstGeom prst="rect">
            <a:avLst/>
          </a:prstGeom>
          <a:noFill/>
          <a:ln>
            <a:noFill/>
          </a:ln>
        </p:spPr>
      </p:pic>
      <p:sp>
        <p:nvSpPr>
          <p:cNvPr id="507" name="Shape 507"/>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a:t>How it works</a:t>
            </a:r>
          </a:p>
        </p:txBody>
      </p:sp>
      <p:sp>
        <p:nvSpPr>
          <p:cNvPr id="508" name="Shape 508"/>
          <p:cNvSpPr txBox="1">
            <a:spLocks noGrp="1"/>
          </p:cNvSpPr>
          <p:nvPr>
            <p:ph type="body" idx="1"/>
          </p:nvPr>
        </p:nvSpPr>
        <p:spPr>
          <a:xfrm>
            <a:off x="343275" y="1139825"/>
            <a:ext cx="8520600" cy="3416400"/>
          </a:xfrm>
          <a:prstGeom prst="rect">
            <a:avLst/>
          </a:prstGeom>
        </p:spPr>
        <p:txBody>
          <a:bodyPr lIns="91425" tIns="91425" rIns="91425" bIns="91425" anchor="t" anchorCtr="0">
            <a:noAutofit/>
          </a:bodyPr>
          <a:lstStyle/>
          <a:p>
            <a:pPr lvl="0">
              <a:spcBef>
                <a:spcPts val="0"/>
              </a:spcBef>
              <a:buNone/>
            </a:pPr>
            <a:r>
              <a:rPr lang="en" dirty="0"/>
              <a:t>The following predictions are made for each cell in an S x S grid.</a:t>
            </a:r>
          </a:p>
          <a:p>
            <a:pPr lvl="0">
              <a:spcBef>
                <a:spcPts val="0"/>
              </a:spcBef>
              <a:buNone/>
            </a:pPr>
            <a:r>
              <a:rPr lang="en" dirty="0"/>
              <a:t>C conditional class probabilities </a:t>
            </a:r>
            <a:r>
              <a:rPr lang="en" b="1" dirty="0"/>
              <a:t>Pr(Class</a:t>
            </a:r>
            <a:r>
              <a:rPr lang="en" b="1" baseline="-25000" dirty="0"/>
              <a:t>i </a:t>
            </a:r>
            <a:r>
              <a:rPr lang="en" b="1" dirty="0"/>
              <a:t>| Obj)</a:t>
            </a:r>
          </a:p>
          <a:p>
            <a:pPr lvl="0">
              <a:spcBef>
                <a:spcPts val="0"/>
              </a:spcBef>
              <a:buNone/>
            </a:pPr>
            <a:r>
              <a:rPr lang="en" dirty="0"/>
              <a:t>B bounding boxes (4 parameters each)</a:t>
            </a:r>
          </a:p>
          <a:p>
            <a:pPr lvl="0">
              <a:spcBef>
                <a:spcPts val="0"/>
              </a:spcBef>
              <a:buNone/>
            </a:pPr>
            <a:r>
              <a:rPr lang="en" dirty="0"/>
              <a:t>B confidence scores </a:t>
            </a:r>
            <a:r>
              <a:rPr lang="en" b="1" dirty="0"/>
              <a:t>Pr(Obj)*IoU</a:t>
            </a:r>
          </a:p>
          <a:p>
            <a:pPr lvl="0">
              <a:spcBef>
                <a:spcPts val="0"/>
              </a:spcBef>
              <a:buNone/>
            </a:pPr>
            <a:r>
              <a:rPr lang="en" dirty="0"/>
              <a:t>Output is </a:t>
            </a:r>
            <a:r>
              <a:rPr lang="en" b="1" dirty="0"/>
              <a:t>S x S </a:t>
            </a:r>
            <a:r>
              <a:rPr lang="en" b="1" baseline="30000" dirty="0"/>
              <a:t> </a:t>
            </a:r>
            <a:r>
              <a:rPr lang="en" b="1" dirty="0"/>
              <a:t>x (5B+C)</a:t>
            </a:r>
            <a:r>
              <a:rPr lang="en" dirty="0"/>
              <a:t> tensor</a:t>
            </a:r>
          </a:p>
        </p:txBody>
      </p:sp>
      <p:sp>
        <p:nvSpPr>
          <p:cNvPr id="509" name="Shape 509"/>
          <p:cNvSpPr txBox="1"/>
          <p:nvPr/>
        </p:nvSpPr>
        <p:spPr>
          <a:xfrm>
            <a:off x="2305625" y="4853100"/>
            <a:ext cx="3516300" cy="290400"/>
          </a:xfrm>
          <a:prstGeom prst="rect">
            <a:avLst/>
          </a:prstGeom>
          <a:noFill/>
          <a:ln>
            <a:noFill/>
          </a:ln>
        </p:spPr>
        <p:txBody>
          <a:bodyPr lIns="91425" tIns="91425" rIns="91425" bIns="91425" anchor="ctr" anchorCtr="0">
            <a:noAutofit/>
          </a:bodyPr>
          <a:lstStyle/>
          <a:p>
            <a:pPr lvl="0" rtl="0">
              <a:lnSpc>
                <a:spcPct val="115000"/>
              </a:lnSpc>
              <a:spcBef>
                <a:spcPts val="0"/>
              </a:spcBef>
              <a:spcAft>
                <a:spcPts val="1600"/>
              </a:spcAft>
              <a:buNone/>
            </a:pPr>
            <a:r>
              <a:rPr lang="en">
                <a:solidFill>
                  <a:srgbClr val="B7B7B7"/>
                </a:solidFill>
              </a:rPr>
              <a:t>https://arxiv.org/pdf/1506.02640v5.pdf</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998377" y="1603954"/>
            <a:ext cx="7410470" cy="3082347"/>
          </a:xfrm>
          <a:prstGeom prst="rect">
            <a:avLst/>
          </a:prstGeom>
        </p:spPr>
      </p:pic>
      <p:sp>
        <p:nvSpPr>
          <p:cNvPr id="2" name="Title 1"/>
          <p:cNvSpPr>
            <a:spLocks noGrp="1"/>
          </p:cNvSpPr>
          <p:nvPr>
            <p:ph type="title"/>
          </p:nvPr>
        </p:nvSpPr>
        <p:spPr>
          <a:xfrm>
            <a:off x="118141" y="55354"/>
            <a:ext cx="8520600" cy="572700"/>
          </a:xfrm>
        </p:spPr>
        <p:txBody>
          <a:bodyPr/>
          <a:lstStyle/>
          <a:p>
            <a:r>
              <a:rPr lang="en-US" dirty="0"/>
              <a:t>YOLO</a:t>
            </a:r>
          </a:p>
        </p:txBody>
      </p:sp>
      <p:sp>
        <p:nvSpPr>
          <p:cNvPr id="3" name="Content Placeholder 2"/>
          <p:cNvSpPr>
            <a:spLocks noGrp="1"/>
          </p:cNvSpPr>
          <p:nvPr>
            <p:ph idx="1"/>
          </p:nvPr>
        </p:nvSpPr>
        <p:spPr>
          <a:xfrm>
            <a:off x="1577674" y="200650"/>
            <a:ext cx="6251876" cy="1717003"/>
          </a:xfrm>
        </p:spPr>
        <p:txBody>
          <a:bodyPr>
            <a:normAutofit fontScale="92500" lnSpcReduction="10000"/>
          </a:bodyPr>
          <a:lstStyle/>
          <a:p>
            <a:pPr marL="342900" indent="-342900">
              <a:lnSpc>
                <a:spcPct val="120000"/>
              </a:lnSpc>
              <a:buFont typeface="+mj-lt"/>
              <a:buAutoNum type="arabicPeriod"/>
            </a:pPr>
            <a:r>
              <a:rPr lang="en-US" sz="1400" dirty="0"/>
              <a:t>Take conv feature maps at 7x7 resolution</a:t>
            </a:r>
          </a:p>
          <a:p>
            <a:pPr marL="385763" indent="-385763">
              <a:lnSpc>
                <a:spcPct val="120000"/>
              </a:lnSpc>
              <a:buFont typeface="+mj-lt"/>
              <a:buAutoNum type="arabicPeriod"/>
            </a:pPr>
            <a:r>
              <a:rPr lang="en-US" sz="1400" dirty="0"/>
              <a:t>Add two FC layers to  predict, at each location, a score for each class and 2 </a:t>
            </a:r>
            <a:r>
              <a:rPr lang="en-US" sz="1400" dirty="0" err="1"/>
              <a:t>bboxes</a:t>
            </a:r>
            <a:r>
              <a:rPr lang="en-US" sz="1400" dirty="0"/>
              <a:t> w/ confidences</a:t>
            </a:r>
          </a:p>
          <a:p>
            <a:pPr marL="685800" lvl="1" indent="-385763">
              <a:lnSpc>
                <a:spcPct val="120000"/>
              </a:lnSpc>
            </a:pPr>
            <a:r>
              <a:rPr lang="en-US" dirty="0"/>
              <a:t>For PASCAL, output is 7x7x30 (30 = 20 + 2*(4+1))</a:t>
            </a:r>
          </a:p>
          <a:p>
            <a:pPr marL="385763" indent="-385763">
              <a:lnSpc>
                <a:spcPct val="120000"/>
              </a:lnSpc>
              <a:buFont typeface="+mj-lt"/>
              <a:buAutoNum type="arabicPeriod"/>
            </a:pPr>
            <a:endParaRPr lang="en-US" sz="1000" dirty="0"/>
          </a:p>
        </p:txBody>
      </p:sp>
      <p:sp>
        <p:nvSpPr>
          <p:cNvPr id="7" name="Rectangle 6"/>
          <p:cNvSpPr/>
          <p:nvPr/>
        </p:nvSpPr>
        <p:spPr>
          <a:xfrm>
            <a:off x="1314450" y="4686301"/>
            <a:ext cx="6515100" cy="461665"/>
          </a:xfrm>
          <a:prstGeom prst="rect">
            <a:avLst/>
          </a:prstGeom>
        </p:spPr>
        <p:txBody>
          <a:bodyPr wrap="square">
            <a:spAutoFit/>
          </a:bodyPr>
          <a:lstStyle/>
          <a:p>
            <a:pPr algn="ctr"/>
            <a:r>
              <a:rPr lang="en-US" sz="1200" dirty="0"/>
              <a:t>J. </a:t>
            </a:r>
            <a:r>
              <a:rPr lang="en-US" sz="1200" dirty="0" err="1"/>
              <a:t>Redmon</a:t>
            </a:r>
            <a:r>
              <a:rPr lang="en-US" sz="1200" dirty="0"/>
              <a:t>, S. </a:t>
            </a:r>
            <a:r>
              <a:rPr lang="en-US" sz="1200" dirty="0" err="1"/>
              <a:t>Divvala</a:t>
            </a:r>
            <a:r>
              <a:rPr lang="en-US" sz="1200" dirty="0"/>
              <a:t>, R. </a:t>
            </a:r>
            <a:r>
              <a:rPr lang="en-US" sz="1200" dirty="0" err="1"/>
              <a:t>Girshick</a:t>
            </a:r>
            <a:r>
              <a:rPr lang="en-US" sz="1200" dirty="0"/>
              <a:t>, and A. </a:t>
            </a:r>
            <a:r>
              <a:rPr lang="en-US" sz="1200" dirty="0" err="1"/>
              <a:t>Farhadi</a:t>
            </a:r>
            <a:r>
              <a:rPr lang="en-US" sz="1200" dirty="0"/>
              <a:t>, </a:t>
            </a:r>
            <a:r>
              <a:rPr lang="en-US" sz="1200" dirty="0">
                <a:hlinkClick r:id="rId3"/>
              </a:rPr>
              <a:t>You Only Look Once: Unified, Real-Time Object Detection</a:t>
            </a:r>
            <a:r>
              <a:rPr lang="en-US" sz="1200" dirty="0"/>
              <a:t>, CVPR 2016</a:t>
            </a:r>
          </a:p>
        </p:txBody>
      </p:sp>
    </p:spTree>
    <p:extLst>
      <p:ext uri="{BB962C8B-B14F-4D97-AF65-F5344CB8AC3E}">
        <p14:creationId xmlns:p14="http://schemas.microsoft.com/office/powerpoint/2010/main" val="148612548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YOLO</a:t>
            </a:r>
          </a:p>
        </p:txBody>
      </p:sp>
      <p:sp>
        <p:nvSpPr>
          <p:cNvPr id="3" name="Content Placeholder 2"/>
          <p:cNvSpPr>
            <a:spLocks noGrp="1"/>
          </p:cNvSpPr>
          <p:nvPr>
            <p:ph idx="1"/>
          </p:nvPr>
        </p:nvSpPr>
        <p:spPr>
          <a:xfrm>
            <a:off x="1657350" y="685800"/>
            <a:ext cx="5829300" cy="400050"/>
          </a:xfrm>
        </p:spPr>
        <p:txBody>
          <a:bodyPr>
            <a:normAutofit fontScale="77500" lnSpcReduction="20000"/>
          </a:bodyPr>
          <a:lstStyle/>
          <a:p>
            <a:pPr marL="385763" indent="-385763">
              <a:buFont typeface="Arial" panose="020B0604020202020204" pitchFamily="34" charset="0"/>
              <a:buChar char="•"/>
            </a:pPr>
            <a:r>
              <a:rPr lang="en-US" dirty="0"/>
              <a:t>Objective function:</a:t>
            </a:r>
          </a:p>
        </p:txBody>
      </p:sp>
      <p:pic>
        <p:nvPicPr>
          <p:cNvPr id="8" name="Picture 7">
            <a:extLst>
              <a:ext uri="{FF2B5EF4-FFF2-40B4-BE49-F238E27FC236}">
                <a16:creationId xmlns:a16="http://schemas.microsoft.com/office/drawing/2014/main" id="{DE5C24BD-5576-A443-A9EA-45722314F2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28750" y="1428751"/>
            <a:ext cx="4972050" cy="3375785"/>
          </a:xfrm>
          <a:prstGeom prst="rect">
            <a:avLst/>
          </a:prstGeom>
        </p:spPr>
      </p:pic>
      <p:sp>
        <p:nvSpPr>
          <p:cNvPr id="12" name="TextBox 11">
            <a:extLst>
              <a:ext uri="{FF2B5EF4-FFF2-40B4-BE49-F238E27FC236}">
                <a16:creationId xmlns:a16="http://schemas.microsoft.com/office/drawing/2014/main" id="{5FC1EF0C-450D-504B-8C27-3CA83C8517E8}"/>
              </a:ext>
            </a:extLst>
          </p:cNvPr>
          <p:cNvSpPr txBox="1"/>
          <p:nvPr/>
        </p:nvSpPr>
        <p:spPr>
          <a:xfrm>
            <a:off x="6391275" y="1885950"/>
            <a:ext cx="1609725" cy="300082"/>
          </a:xfrm>
          <a:prstGeom prst="rect">
            <a:avLst/>
          </a:prstGeom>
          <a:noFill/>
        </p:spPr>
        <p:txBody>
          <a:bodyPr wrap="square" rtlCol="0">
            <a:spAutoFit/>
          </a:bodyPr>
          <a:lstStyle/>
          <a:p>
            <a:pPr algn="ctr"/>
            <a:r>
              <a:rPr lang="en-US" sz="1350" dirty="0">
                <a:solidFill>
                  <a:srgbClr val="7030A0"/>
                </a:solidFill>
              </a:rPr>
              <a:t>Regression</a:t>
            </a:r>
          </a:p>
        </p:txBody>
      </p:sp>
      <p:sp>
        <p:nvSpPr>
          <p:cNvPr id="13" name="TextBox 12">
            <a:extLst>
              <a:ext uri="{FF2B5EF4-FFF2-40B4-BE49-F238E27FC236}">
                <a16:creationId xmlns:a16="http://schemas.microsoft.com/office/drawing/2014/main" id="{874B8155-380D-E149-B235-2EC7535E225E}"/>
              </a:ext>
            </a:extLst>
          </p:cNvPr>
          <p:cNvSpPr txBox="1"/>
          <p:nvPr/>
        </p:nvSpPr>
        <p:spPr>
          <a:xfrm>
            <a:off x="6505575" y="3115702"/>
            <a:ext cx="1609725" cy="507831"/>
          </a:xfrm>
          <a:prstGeom prst="rect">
            <a:avLst/>
          </a:prstGeom>
          <a:noFill/>
        </p:spPr>
        <p:txBody>
          <a:bodyPr wrap="square" rtlCol="0">
            <a:spAutoFit/>
          </a:bodyPr>
          <a:lstStyle/>
          <a:p>
            <a:pPr algn="ctr"/>
            <a:r>
              <a:rPr lang="en-US" sz="1350" dirty="0">
                <a:solidFill>
                  <a:srgbClr val="7030A0"/>
                </a:solidFill>
              </a:rPr>
              <a:t>Object/no object confidence</a:t>
            </a:r>
          </a:p>
        </p:txBody>
      </p:sp>
      <p:sp>
        <p:nvSpPr>
          <p:cNvPr id="23" name="TextBox 22">
            <a:extLst>
              <a:ext uri="{FF2B5EF4-FFF2-40B4-BE49-F238E27FC236}">
                <a16:creationId xmlns:a16="http://schemas.microsoft.com/office/drawing/2014/main" id="{65F54761-91F2-584D-8B61-A27DD755921E}"/>
              </a:ext>
            </a:extLst>
          </p:cNvPr>
          <p:cNvSpPr txBox="1"/>
          <p:nvPr/>
        </p:nvSpPr>
        <p:spPr>
          <a:xfrm>
            <a:off x="6457950" y="4352151"/>
            <a:ext cx="1609725" cy="300082"/>
          </a:xfrm>
          <a:prstGeom prst="rect">
            <a:avLst/>
          </a:prstGeom>
          <a:noFill/>
        </p:spPr>
        <p:txBody>
          <a:bodyPr wrap="square" rtlCol="0">
            <a:spAutoFit/>
          </a:bodyPr>
          <a:lstStyle/>
          <a:p>
            <a:pPr algn="ctr"/>
            <a:r>
              <a:rPr lang="en-US" sz="1350" dirty="0">
                <a:solidFill>
                  <a:srgbClr val="7030A0"/>
                </a:solidFill>
              </a:rPr>
              <a:t>Class prediction</a:t>
            </a:r>
          </a:p>
        </p:txBody>
      </p:sp>
      <p:sp>
        <p:nvSpPr>
          <p:cNvPr id="24" name="Right Brace 23">
            <a:extLst>
              <a:ext uri="{FF2B5EF4-FFF2-40B4-BE49-F238E27FC236}">
                <a16:creationId xmlns:a16="http://schemas.microsoft.com/office/drawing/2014/main" id="{41334EA7-E647-0A44-934F-29563F9C0D74}"/>
              </a:ext>
            </a:extLst>
          </p:cNvPr>
          <p:cNvSpPr/>
          <p:nvPr/>
        </p:nvSpPr>
        <p:spPr bwMode="auto">
          <a:xfrm>
            <a:off x="6515100" y="1485901"/>
            <a:ext cx="114300" cy="1136657"/>
          </a:xfrm>
          <a:prstGeom prst="rightBrace">
            <a:avLst/>
          </a:prstGeom>
          <a:noFill/>
          <a:ln w="9525" cap="flat" cmpd="sng" algn="ctr">
            <a:solidFill>
              <a:srgbClr val="7030A0"/>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defTabSz="685800" eaLnBrk="0" fontAlgn="base" hangingPunct="0">
              <a:spcBef>
                <a:spcPct val="0"/>
              </a:spcBef>
              <a:spcAft>
                <a:spcPct val="0"/>
              </a:spcAft>
            </a:pPr>
            <a:endParaRPr lang="en-US" sz="1800" b="1">
              <a:solidFill>
                <a:srgbClr val="7030A0"/>
              </a:solidFill>
              <a:latin typeface="Arial" charset="0"/>
              <a:cs typeface="Arial" charset="0"/>
            </a:endParaRPr>
          </a:p>
        </p:txBody>
      </p:sp>
      <p:sp>
        <p:nvSpPr>
          <p:cNvPr id="25" name="Right Brace 24">
            <a:extLst>
              <a:ext uri="{FF2B5EF4-FFF2-40B4-BE49-F238E27FC236}">
                <a16:creationId xmlns:a16="http://schemas.microsoft.com/office/drawing/2014/main" id="{D40BA3B6-41E9-FC4D-AF1F-EAA552CB39B2}"/>
              </a:ext>
            </a:extLst>
          </p:cNvPr>
          <p:cNvSpPr/>
          <p:nvPr/>
        </p:nvSpPr>
        <p:spPr bwMode="auto">
          <a:xfrm>
            <a:off x="6515100" y="2854329"/>
            <a:ext cx="114300" cy="1136657"/>
          </a:xfrm>
          <a:prstGeom prst="rightBrace">
            <a:avLst/>
          </a:prstGeom>
          <a:noFill/>
          <a:ln w="9525" cap="flat" cmpd="sng" algn="ctr">
            <a:solidFill>
              <a:srgbClr val="7030A0"/>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defTabSz="685800" eaLnBrk="0" fontAlgn="base" hangingPunct="0">
              <a:spcBef>
                <a:spcPct val="0"/>
              </a:spcBef>
              <a:spcAft>
                <a:spcPct val="0"/>
              </a:spcAft>
            </a:pPr>
            <a:endParaRPr lang="en-US" sz="1800" b="1">
              <a:solidFill>
                <a:srgbClr val="7030A0"/>
              </a:solidFill>
              <a:latin typeface="Arial" charset="0"/>
              <a:cs typeface="Arial" charset="0"/>
            </a:endParaRPr>
          </a:p>
        </p:txBody>
      </p:sp>
    </p:spTree>
    <p:extLst>
      <p:ext uri="{BB962C8B-B14F-4D97-AF65-F5344CB8AC3E}">
        <p14:creationId xmlns:p14="http://schemas.microsoft.com/office/powerpoint/2010/main" val="33042880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Shape 76"/>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a:t>Terms</a:t>
            </a:r>
          </a:p>
        </p:txBody>
      </p:sp>
      <p:sp>
        <p:nvSpPr>
          <p:cNvPr id="77" name="Shape 77"/>
          <p:cNvSpPr txBox="1">
            <a:spLocks noGrp="1"/>
          </p:cNvSpPr>
          <p:nvPr>
            <p:ph type="body" idx="1"/>
          </p:nvPr>
        </p:nvSpPr>
        <p:spPr>
          <a:xfrm>
            <a:off x="311700" y="1152475"/>
            <a:ext cx="8520600" cy="3416400"/>
          </a:xfrm>
          <a:prstGeom prst="rect">
            <a:avLst/>
          </a:prstGeom>
        </p:spPr>
        <p:txBody>
          <a:bodyPr lIns="91425" tIns="91425" rIns="91425" bIns="91425" anchor="t" anchorCtr="0">
            <a:noAutofit/>
          </a:bodyPr>
          <a:lstStyle/>
          <a:p>
            <a:pPr lvl="0">
              <a:spcBef>
                <a:spcPts val="0"/>
              </a:spcBef>
              <a:buNone/>
            </a:pPr>
            <a:r>
              <a:rPr lang="en"/>
              <a:t>Recall</a:t>
            </a:r>
          </a:p>
          <a:p>
            <a:pPr lvl="0">
              <a:spcBef>
                <a:spcPts val="0"/>
              </a:spcBef>
              <a:buNone/>
            </a:pPr>
            <a:r>
              <a:rPr lang="en"/>
              <a:t>Precision</a:t>
            </a:r>
          </a:p>
          <a:p>
            <a:pPr lvl="0">
              <a:spcBef>
                <a:spcPts val="0"/>
              </a:spcBef>
              <a:buNone/>
            </a:pPr>
            <a:r>
              <a:rPr lang="en"/>
              <a:t>mAP</a:t>
            </a:r>
          </a:p>
          <a:p>
            <a:pPr lvl="0">
              <a:spcBef>
                <a:spcPts val="0"/>
              </a:spcBef>
              <a:buNone/>
            </a:pPr>
            <a:r>
              <a:rPr lang="en"/>
              <a:t>IoU</a:t>
            </a:r>
          </a:p>
        </p:txBody>
      </p:sp>
      <p:pic>
        <p:nvPicPr>
          <p:cNvPr id="78" name="Shape 78"/>
          <p:cNvPicPr preferRelativeResize="0"/>
          <p:nvPr/>
        </p:nvPicPr>
        <p:blipFill>
          <a:blip r:embed="rId3">
            <a:alphaModFix/>
          </a:blip>
          <a:stretch>
            <a:fillRect/>
          </a:stretch>
        </p:blipFill>
        <p:spPr>
          <a:xfrm>
            <a:off x="3264525" y="212430"/>
            <a:ext cx="2306999" cy="4356443"/>
          </a:xfrm>
          <a:prstGeom prst="rect">
            <a:avLst/>
          </a:prstGeom>
          <a:noFill/>
          <a:ln>
            <a:noFill/>
          </a:ln>
        </p:spPr>
      </p:pic>
      <p:pic>
        <p:nvPicPr>
          <p:cNvPr id="79" name="Shape 79"/>
          <p:cNvPicPr preferRelativeResize="0"/>
          <p:nvPr/>
        </p:nvPicPr>
        <p:blipFill>
          <a:blip r:embed="rId4">
            <a:alphaModFix/>
          </a:blip>
          <a:stretch>
            <a:fillRect/>
          </a:stretch>
        </p:blipFill>
        <p:spPr>
          <a:xfrm>
            <a:off x="6570125" y="445024"/>
            <a:ext cx="1585700" cy="1528075"/>
          </a:xfrm>
          <a:prstGeom prst="rect">
            <a:avLst/>
          </a:prstGeom>
          <a:noFill/>
          <a:ln>
            <a:noFill/>
          </a:ln>
        </p:spPr>
      </p:pic>
      <p:sp>
        <p:nvSpPr>
          <p:cNvPr id="80" name="Shape 80"/>
          <p:cNvSpPr txBox="1"/>
          <p:nvPr/>
        </p:nvSpPr>
        <p:spPr>
          <a:xfrm>
            <a:off x="2548075" y="4803900"/>
            <a:ext cx="4114800" cy="290400"/>
          </a:xfrm>
          <a:prstGeom prst="rect">
            <a:avLst/>
          </a:prstGeom>
          <a:noFill/>
          <a:ln>
            <a:noFill/>
          </a:ln>
        </p:spPr>
        <p:txBody>
          <a:bodyPr lIns="91425" tIns="91425" rIns="91425" bIns="91425" anchor="ctr" anchorCtr="0">
            <a:noAutofit/>
          </a:bodyPr>
          <a:lstStyle/>
          <a:p>
            <a:pPr lvl="0" rtl="0">
              <a:lnSpc>
                <a:spcPct val="115000"/>
              </a:lnSpc>
              <a:spcBef>
                <a:spcPts val="0"/>
              </a:spcBef>
              <a:spcAft>
                <a:spcPts val="1600"/>
              </a:spcAft>
              <a:buNone/>
            </a:pPr>
            <a:r>
              <a:rPr lang="en">
                <a:solidFill>
                  <a:srgbClr val="B7B7B7"/>
                </a:solidFill>
              </a:rPr>
              <a:t>https://en.wikipedia.org/wiki/Precision_and_recall</a:t>
            </a:r>
          </a:p>
        </p:txBody>
      </p:sp>
      <p:pic>
        <p:nvPicPr>
          <p:cNvPr id="81" name="Shape 81"/>
          <p:cNvPicPr preferRelativeResize="0"/>
          <p:nvPr/>
        </p:nvPicPr>
        <p:blipFill>
          <a:blip r:embed="rId5">
            <a:alphaModFix/>
          </a:blip>
          <a:stretch>
            <a:fillRect/>
          </a:stretch>
        </p:blipFill>
        <p:spPr>
          <a:xfrm>
            <a:off x="5934999" y="2206750"/>
            <a:ext cx="2815100" cy="2545599"/>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5980E7-A92B-0749-AC48-4408A0BBBB68}"/>
              </a:ext>
            </a:extLst>
          </p:cNvPr>
          <p:cNvSpPr>
            <a:spLocks noGrp="1"/>
          </p:cNvSpPr>
          <p:nvPr>
            <p:ph type="title"/>
          </p:nvPr>
        </p:nvSpPr>
        <p:spPr>
          <a:xfrm>
            <a:off x="184886" y="56550"/>
            <a:ext cx="8520600" cy="572700"/>
          </a:xfrm>
        </p:spPr>
        <p:txBody>
          <a:bodyPr/>
          <a:lstStyle/>
          <a:p>
            <a:r>
              <a:rPr lang="en-US" dirty="0"/>
              <a:t>YOLO: Results</a:t>
            </a:r>
          </a:p>
        </p:txBody>
      </p:sp>
      <p:sp>
        <p:nvSpPr>
          <p:cNvPr id="3" name="Content Placeholder 2">
            <a:extLst>
              <a:ext uri="{FF2B5EF4-FFF2-40B4-BE49-F238E27FC236}">
                <a16:creationId xmlns:a16="http://schemas.microsoft.com/office/drawing/2014/main" id="{01B5A283-5FAA-DC48-BB08-D787D3854A1D}"/>
              </a:ext>
            </a:extLst>
          </p:cNvPr>
          <p:cNvSpPr>
            <a:spLocks noGrp="1"/>
          </p:cNvSpPr>
          <p:nvPr>
            <p:ph idx="1"/>
          </p:nvPr>
        </p:nvSpPr>
        <p:spPr>
          <a:xfrm>
            <a:off x="1153428" y="408501"/>
            <a:ext cx="6743700" cy="2514600"/>
          </a:xfrm>
        </p:spPr>
        <p:txBody>
          <a:bodyPr/>
          <a:lstStyle/>
          <a:p>
            <a:pPr marL="342900" indent="-342900">
              <a:lnSpc>
                <a:spcPct val="120000"/>
              </a:lnSpc>
              <a:buFont typeface="Arial"/>
              <a:buChar char="•"/>
            </a:pPr>
            <a:r>
              <a:rPr lang="en-US" dirty="0"/>
              <a:t>Each grid cell predicts only two boxes and can only have one class – this limits the number of nearby objects that can be predicted</a:t>
            </a:r>
          </a:p>
          <a:p>
            <a:pPr marL="342900" indent="-342900">
              <a:lnSpc>
                <a:spcPct val="120000"/>
              </a:lnSpc>
              <a:buFont typeface="Arial"/>
              <a:buChar char="•"/>
            </a:pPr>
            <a:r>
              <a:rPr lang="en-US" dirty="0"/>
              <a:t>Localization accuracy suffers compared to Fast(</a:t>
            </a:r>
            <a:r>
              <a:rPr lang="en-US" dirty="0" err="1"/>
              <a:t>er</a:t>
            </a:r>
            <a:r>
              <a:rPr lang="en-US" dirty="0"/>
              <a:t>) R-CNN due to coarser features, errors on small boxes</a:t>
            </a:r>
          </a:p>
          <a:p>
            <a:pPr marL="342900" indent="-342900">
              <a:lnSpc>
                <a:spcPct val="120000"/>
              </a:lnSpc>
              <a:buFont typeface="Arial"/>
              <a:buChar char="•"/>
            </a:pPr>
            <a:r>
              <a:rPr lang="en-US" dirty="0"/>
              <a:t>7x speedup over Faster R-CNN (45-155 FPS vs. 7-18 FPS)</a:t>
            </a:r>
          </a:p>
          <a:p>
            <a:endParaRPr lang="en-US" dirty="0"/>
          </a:p>
        </p:txBody>
      </p:sp>
      <p:pic>
        <p:nvPicPr>
          <p:cNvPr id="5" name="Picture 4">
            <a:extLst>
              <a:ext uri="{FF2B5EF4-FFF2-40B4-BE49-F238E27FC236}">
                <a16:creationId xmlns:a16="http://schemas.microsoft.com/office/drawing/2014/main" id="{CF179920-2DFD-6B48-B6D5-2FD46A46783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08327" y="2923101"/>
            <a:ext cx="3527345" cy="1896002"/>
          </a:xfrm>
          <a:prstGeom prst="rect">
            <a:avLst/>
          </a:prstGeom>
        </p:spPr>
      </p:pic>
      <p:sp>
        <p:nvSpPr>
          <p:cNvPr id="6" name="TextBox 5">
            <a:extLst>
              <a:ext uri="{FF2B5EF4-FFF2-40B4-BE49-F238E27FC236}">
                <a16:creationId xmlns:a16="http://schemas.microsoft.com/office/drawing/2014/main" id="{3E952464-155B-4341-8118-32332A7740E7}"/>
              </a:ext>
            </a:extLst>
          </p:cNvPr>
          <p:cNvSpPr txBox="1"/>
          <p:nvPr/>
        </p:nvSpPr>
        <p:spPr>
          <a:xfrm>
            <a:off x="3314700" y="4800600"/>
            <a:ext cx="2850460" cy="323165"/>
          </a:xfrm>
          <a:prstGeom prst="rect">
            <a:avLst/>
          </a:prstGeom>
          <a:noFill/>
        </p:spPr>
        <p:txBody>
          <a:bodyPr wrap="none" rtlCol="0">
            <a:spAutoFit/>
          </a:bodyPr>
          <a:lstStyle/>
          <a:p>
            <a:r>
              <a:rPr lang="en-US" sz="1500" dirty="0"/>
              <a:t>Performance on PASCAL 2007</a:t>
            </a:r>
          </a:p>
        </p:txBody>
      </p:sp>
    </p:spTree>
    <p:extLst>
      <p:ext uri="{BB962C8B-B14F-4D97-AF65-F5344CB8AC3E}">
        <p14:creationId xmlns:p14="http://schemas.microsoft.com/office/powerpoint/2010/main" val="3921928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6"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521"/>
        <p:cNvGrpSpPr/>
        <p:nvPr/>
      </p:nvGrpSpPr>
      <p:grpSpPr>
        <a:xfrm>
          <a:off x="0" y="0"/>
          <a:ext cx="0" cy="0"/>
          <a:chOff x="0" y="0"/>
          <a:chExt cx="0" cy="0"/>
        </a:xfrm>
      </p:grpSpPr>
      <p:sp>
        <p:nvSpPr>
          <p:cNvPr id="522" name="Shape 522"/>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a:t>Performance (VOC 2007) </a:t>
            </a:r>
          </a:p>
        </p:txBody>
      </p:sp>
      <p:sp>
        <p:nvSpPr>
          <p:cNvPr id="523" name="Shape 523"/>
          <p:cNvSpPr txBox="1"/>
          <p:nvPr/>
        </p:nvSpPr>
        <p:spPr>
          <a:xfrm>
            <a:off x="2862275" y="4929300"/>
            <a:ext cx="3516300" cy="290400"/>
          </a:xfrm>
          <a:prstGeom prst="rect">
            <a:avLst/>
          </a:prstGeom>
          <a:noFill/>
          <a:ln>
            <a:noFill/>
          </a:ln>
        </p:spPr>
        <p:txBody>
          <a:bodyPr lIns="91425" tIns="91425" rIns="91425" bIns="91425" anchor="ctr" anchorCtr="0">
            <a:noAutofit/>
          </a:bodyPr>
          <a:lstStyle/>
          <a:p>
            <a:pPr lvl="0" rtl="0">
              <a:lnSpc>
                <a:spcPct val="115000"/>
              </a:lnSpc>
              <a:spcBef>
                <a:spcPts val="0"/>
              </a:spcBef>
              <a:spcAft>
                <a:spcPts val="1600"/>
              </a:spcAft>
              <a:buNone/>
            </a:pPr>
            <a:r>
              <a:rPr lang="en">
                <a:solidFill>
                  <a:srgbClr val="B7B7B7"/>
                </a:solidFill>
              </a:rPr>
              <a:t>https://arxiv.org/pdf/1506.02640v5.pdf</a:t>
            </a:r>
          </a:p>
        </p:txBody>
      </p:sp>
      <p:graphicFrame>
        <p:nvGraphicFramePr>
          <p:cNvPr id="524" name="Shape 524"/>
          <p:cNvGraphicFramePr/>
          <p:nvPr/>
        </p:nvGraphicFramePr>
        <p:xfrm>
          <a:off x="1411575" y="1998250"/>
          <a:ext cx="6431325" cy="1188630"/>
        </p:xfrm>
        <a:graphic>
          <a:graphicData uri="http://schemas.openxmlformats.org/drawingml/2006/table">
            <a:tbl>
              <a:tblPr>
                <a:noFill/>
                <a:tableStyleId>{E75702C1-04D6-406C-84EB-71538CC96850}</a:tableStyleId>
              </a:tblPr>
              <a:tblGrid>
                <a:gridCol w="2143775">
                  <a:extLst>
                    <a:ext uri="{9D8B030D-6E8A-4147-A177-3AD203B41FA5}">
                      <a16:colId xmlns:a16="http://schemas.microsoft.com/office/drawing/2014/main" val="20000"/>
                    </a:ext>
                  </a:extLst>
                </a:gridCol>
                <a:gridCol w="2143775">
                  <a:extLst>
                    <a:ext uri="{9D8B030D-6E8A-4147-A177-3AD203B41FA5}">
                      <a16:colId xmlns:a16="http://schemas.microsoft.com/office/drawing/2014/main" val="20001"/>
                    </a:ext>
                  </a:extLst>
                </a:gridCol>
                <a:gridCol w="2143775">
                  <a:extLst>
                    <a:ext uri="{9D8B030D-6E8A-4147-A177-3AD203B41FA5}">
                      <a16:colId xmlns:a16="http://schemas.microsoft.com/office/drawing/2014/main" val="20002"/>
                    </a:ext>
                  </a:extLst>
                </a:gridCol>
              </a:tblGrid>
              <a:tr h="387700">
                <a:tc>
                  <a:txBody>
                    <a:bodyPr/>
                    <a:lstStyle/>
                    <a:p>
                      <a:pPr lvl="0" algn="ctr">
                        <a:spcBef>
                          <a:spcPts val="0"/>
                        </a:spcBef>
                        <a:buNone/>
                      </a:pPr>
                      <a:endParaRPr/>
                    </a:p>
                  </a:txBody>
                  <a:tcPr marL="91425" marR="91425" marT="91425" marB="91425"/>
                </a:tc>
                <a:tc>
                  <a:txBody>
                    <a:bodyPr/>
                    <a:lstStyle/>
                    <a:p>
                      <a:pPr lvl="0" algn="ctr" rtl="0">
                        <a:spcBef>
                          <a:spcPts val="0"/>
                        </a:spcBef>
                        <a:buNone/>
                      </a:pPr>
                      <a:r>
                        <a:rPr lang="en"/>
                        <a:t>Yolo</a:t>
                      </a:r>
                    </a:p>
                  </a:txBody>
                  <a:tcPr marL="91425" marR="91425" marT="91425" marB="91425"/>
                </a:tc>
                <a:tc>
                  <a:txBody>
                    <a:bodyPr/>
                    <a:lstStyle/>
                    <a:p>
                      <a:pPr lvl="0" algn="ctr" rtl="0">
                        <a:spcBef>
                          <a:spcPts val="0"/>
                        </a:spcBef>
                        <a:buNone/>
                      </a:pPr>
                      <a:r>
                        <a:rPr lang="en"/>
                        <a:t>Faster R-CNN (VGG-16)</a:t>
                      </a:r>
                    </a:p>
                  </a:txBody>
                  <a:tcPr marL="91425" marR="91425" marT="91425" marB="91425"/>
                </a:tc>
                <a:extLst>
                  <a:ext uri="{0D108BD9-81ED-4DB2-BD59-A6C34878D82A}">
                    <a16:rowId xmlns:a16="http://schemas.microsoft.com/office/drawing/2014/main" val="10000"/>
                  </a:ext>
                </a:extLst>
              </a:tr>
              <a:tr h="381000">
                <a:tc>
                  <a:txBody>
                    <a:bodyPr/>
                    <a:lstStyle/>
                    <a:p>
                      <a:pPr lvl="0" algn="ctr">
                        <a:spcBef>
                          <a:spcPts val="0"/>
                        </a:spcBef>
                        <a:buNone/>
                      </a:pPr>
                      <a:r>
                        <a:rPr lang="en"/>
                        <a:t>mAP</a:t>
                      </a:r>
                    </a:p>
                  </a:txBody>
                  <a:tcPr marL="91425" marR="91425" marT="91425" marB="91425"/>
                </a:tc>
                <a:tc>
                  <a:txBody>
                    <a:bodyPr/>
                    <a:lstStyle/>
                    <a:p>
                      <a:pPr lvl="0" algn="ctr" rtl="0">
                        <a:spcBef>
                          <a:spcPts val="0"/>
                        </a:spcBef>
                        <a:buNone/>
                      </a:pPr>
                      <a:r>
                        <a:rPr lang="en"/>
                        <a:t>63.4</a:t>
                      </a:r>
                    </a:p>
                  </a:txBody>
                  <a:tcPr marL="91425" marR="91425" marT="91425" marB="91425"/>
                </a:tc>
                <a:tc>
                  <a:txBody>
                    <a:bodyPr/>
                    <a:lstStyle/>
                    <a:p>
                      <a:pPr lvl="0" algn="ctr" rtl="0">
                        <a:spcBef>
                          <a:spcPts val="0"/>
                        </a:spcBef>
                        <a:buNone/>
                      </a:pPr>
                      <a:r>
                        <a:rPr lang="en"/>
                        <a:t>73.2</a:t>
                      </a:r>
                    </a:p>
                  </a:txBody>
                  <a:tcPr marL="91425" marR="91425" marT="91425" marB="91425"/>
                </a:tc>
                <a:extLst>
                  <a:ext uri="{0D108BD9-81ED-4DB2-BD59-A6C34878D82A}">
                    <a16:rowId xmlns:a16="http://schemas.microsoft.com/office/drawing/2014/main" val="10001"/>
                  </a:ext>
                </a:extLst>
              </a:tr>
              <a:tr h="381000">
                <a:tc>
                  <a:txBody>
                    <a:bodyPr/>
                    <a:lstStyle/>
                    <a:p>
                      <a:pPr lvl="0" algn="ctr">
                        <a:spcBef>
                          <a:spcPts val="0"/>
                        </a:spcBef>
                        <a:buNone/>
                      </a:pPr>
                      <a:r>
                        <a:rPr lang="en"/>
                        <a:t>FPS</a:t>
                      </a:r>
                    </a:p>
                  </a:txBody>
                  <a:tcPr marL="91425" marR="91425" marT="91425" marB="91425"/>
                </a:tc>
                <a:tc>
                  <a:txBody>
                    <a:bodyPr/>
                    <a:lstStyle/>
                    <a:p>
                      <a:pPr lvl="0" algn="ctr" rtl="0">
                        <a:spcBef>
                          <a:spcPts val="0"/>
                        </a:spcBef>
                        <a:buNone/>
                      </a:pPr>
                      <a:r>
                        <a:rPr lang="en"/>
                        <a:t>45</a:t>
                      </a:r>
                    </a:p>
                  </a:txBody>
                  <a:tcPr marL="91425" marR="91425" marT="91425" marB="91425"/>
                </a:tc>
                <a:tc>
                  <a:txBody>
                    <a:bodyPr/>
                    <a:lstStyle/>
                    <a:p>
                      <a:pPr lvl="0" algn="ctr" rtl="0">
                        <a:spcBef>
                          <a:spcPts val="0"/>
                        </a:spcBef>
                        <a:buNone/>
                      </a:pPr>
                      <a:r>
                        <a:rPr lang="en"/>
                        <a:t>7</a:t>
                      </a:r>
                    </a:p>
                  </a:txBody>
                  <a:tcPr marL="91425" marR="91425" marT="91425" marB="91425"/>
                </a:tc>
                <a:extLst>
                  <a:ext uri="{0D108BD9-81ED-4DB2-BD59-A6C34878D82A}">
                    <a16:rowId xmlns:a16="http://schemas.microsoft.com/office/drawing/2014/main" val="10002"/>
                  </a:ext>
                </a:extLst>
              </a:tr>
            </a:tbl>
          </a:graphicData>
        </a:graphic>
      </p:graphicFrame>
      <p:sp>
        <p:nvSpPr>
          <p:cNvPr id="525" name="Shape 525"/>
          <p:cNvSpPr txBox="1"/>
          <p:nvPr/>
        </p:nvSpPr>
        <p:spPr>
          <a:xfrm>
            <a:off x="1494500" y="3793325"/>
            <a:ext cx="5148900" cy="477900"/>
          </a:xfrm>
          <a:prstGeom prst="rect">
            <a:avLst/>
          </a:prstGeom>
          <a:noFill/>
          <a:ln>
            <a:noFill/>
          </a:ln>
        </p:spPr>
        <p:txBody>
          <a:bodyPr lIns="91425" tIns="91425" rIns="91425" bIns="91425" anchor="ctr" anchorCtr="0">
            <a:noAutofit/>
          </a:bodyPr>
          <a:lstStyle/>
          <a:p>
            <a:pPr lvl="0" rtl="0">
              <a:lnSpc>
                <a:spcPct val="115000"/>
              </a:lnSpc>
              <a:spcBef>
                <a:spcPts val="0"/>
              </a:spcBef>
              <a:spcAft>
                <a:spcPts val="1600"/>
              </a:spcAft>
              <a:buNone/>
            </a:pPr>
            <a:r>
              <a:rPr lang="en"/>
              <a:t>Trained on Pascal VOC 2007 + 2012 dataset</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529"/>
        <p:cNvGrpSpPr/>
        <p:nvPr/>
      </p:nvGrpSpPr>
      <p:grpSpPr>
        <a:xfrm>
          <a:off x="0" y="0"/>
          <a:ext cx="0" cy="0"/>
          <a:chOff x="0" y="0"/>
          <a:chExt cx="0" cy="0"/>
        </a:xfrm>
      </p:grpSpPr>
      <p:sp>
        <p:nvSpPr>
          <p:cNvPr id="530" name="Shape 530"/>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a:t>Limitations of Yolo</a:t>
            </a:r>
          </a:p>
        </p:txBody>
      </p:sp>
      <p:sp>
        <p:nvSpPr>
          <p:cNvPr id="531" name="Shape 531"/>
          <p:cNvSpPr txBox="1">
            <a:spLocks noGrp="1"/>
          </p:cNvSpPr>
          <p:nvPr>
            <p:ph type="body" idx="1"/>
          </p:nvPr>
        </p:nvSpPr>
        <p:spPr>
          <a:xfrm>
            <a:off x="395725" y="1208500"/>
            <a:ext cx="8520600" cy="3416400"/>
          </a:xfrm>
          <a:prstGeom prst="rect">
            <a:avLst/>
          </a:prstGeom>
        </p:spPr>
        <p:txBody>
          <a:bodyPr lIns="91425" tIns="91425" rIns="91425" bIns="91425" anchor="t" anchorCtr="0">
            <a:noAutofit/>
          </a:bodyPr>
          <a:lstStyle/>
          <a:p>
            <a:pPr lvl="0">
              <a:spcBef>
                <a:spcPts val="0"/>
              </a:spcBef>
              <a:buNone/>
            </a:pPr>
            <a:r>
              <a:rPr lang="en"/>
              <a:t>Struggles with small objects</a:t>
            </a:r>
          </a:p>
          <a:p>
            <a:pPr lvl="0">
              <a:spcBef>
                <a:spcPts val="0"/>
              </a:spcBef>
              <a:buNone/>
            </a:pPr>
            <a:r>
              <a:rPr lang="en"/>
              <a:t>Struggles with unusual aspect ratios</a:t>
            </a:r>
          </a:p>
          <a:p>
            <a:pPr lvl="0">
              <a:spcBef>
                <a:spcPts val="0"/>
              </a:spcBef>
              <a:buNone/>
            </a:pPr>
            <a:r>
              <a:rPr lang="en"/>
              <a:t>Poor localization</a:t>
            </a:r>
          </a:p>
          <a:p>
            <a:pPr lvl="0">
              <a:spcBef>
                <a:spcPts val="0"/>
              </a:spcBef>
              <a:buNone/>
            </a:pPr>
            <a:endParaRPr/>
          </a:p>
          <a:p>
            <a:pPr lvl="0">
              <a:spcBef>
                <a:spcPts val="0"/>
              </a:spcBef>
              <a:buNone/>
            </a:pPr>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535"/>
        <p:cNvGrpSpPr/>
        <p:nvPr/>
      </p:nvGrpSpPr>
      <p:grpSpPr>
        <a:xfrm>
          <a:off x="0" y="0"/>
          <a:ext cx="0" cy="0"/>
          <a:chOff x="0" y="0"/>
          <a:chExt cx="0" cy="0"/>
        </a:xfrm>
      </p:grpSpPr>
      <p:sp>
        <p:nvSpPr>
          <p:cNvPr id="536" name="Shape 536"/>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a:t>SSD Single Shot Detector</a:t>
            </a:r>
          </a:p>
        </p:txBody>
      </p:sp>
      <p:sp>
        <p:nvSpPr>
          <p:cNvPr id="537" name="Shape 537"/>
          <p:cNvSpPr txBox="1">
            <a:spLocks noGrp="1"/>
          </p:cNvSpPr>
          <p:nvPr>
            <p:ph type="body" idx="1"/>
          </p:nvPr>
        </p:nvSpPr>
        <p:spPr>
          <a:xfrm>
            <a:off x="311700" y="1152475"/>
            <a:ext cx="8520600" cy="3776400"/>
          </a:xfrm>
          <a:prstGeom prst="rect">
            <a:avLst/>
          </a:prstGeom>
        </p:spPr>
        <p:txBody>
          <a:bodyPr lIns="91425" tIns="91425" rIns="91425" bIns="91425" anchor="t" anchorCtr="0">
            <a:noAutofit/>
          </a:bodyPr>
          <a:lstStyle/>
          <a:p>
            <a:pPr lvl="0">
              <a:spcBef>
                <a:spcPts val="0"/>
              </a:spcBef>
              <a:buNone/>
            </a:pPr>
            <a:r>
              <a:rPr lang="en"/>
              <a:t>Faster than Yolo, as accurate as Faster R-CNN</a:t>
            </a:r>
          </a:p>
          <a:p>
            <a:pPr lvl="0">
              <a:spcBef>
                <a:spcPts val="0"/>
              </a:spcBef>
              <a:buNone/>
            </a:pPr>
            <a:r>
              <a:rPr lang="en"/>
              <a:t>Predicts categories and box offsets</a:t>
            </a:r>
          </a:p>
          <a:p>
            <a:pPr lvl="0">
              <a:spcBef>
                <a:spcPts val="0"/>
              </a:spcBef>
              <a:buNone/>
            </a:pPr>
            <a:r>
              <a:rPr lang="en"/>
              <a:t>Uses small convolutional filters applied to feature maps</a:t>
            </a:r>
          </a:p>
          <a:p>
            <a:pPr lvl="0">
              <a:spcBef>
                <a:spcPts val="0"/>
              </a:spcBef>
              <a:buNone/>
            </a:pPr>
            <a:r>
              <a:rPr lang="en"/>
              <a:t>Makes predictions using feature maps of different scales</a:t>
            </a:r>
          </a:p>
          <a:p>
            <a:pPr lvl="0">
              <a:spcBef>
                <a:spcPts val="0"/>
              </a:spcBef>
              <a:buNone/>
            </a:pPr>
            <a:endParaRPr/>
          </a:p>
          <a:p>
            <a:pPr lvl="0" rtl="0">
              <a:lnSpc>
                <a:spcPct val="100000"/>
              </a:lnSpc>
              <a:spcBef>
                <a:spcPts val="0"/>
              </a:spcBef>
              <a:spcAft>
                <a:spcPts val="400"/>
              </a:spcAft>
              <a:buNone/>
            </a:pPr>
            <a:r>
              <a:rPr lang="en" sz="1400">
                <a:solidFill>
                  <a:srgbClr val="000000"/>
                </a:solidFill>
                <a:latin typeface="Arial"/>
                <a:ea typeface="Arial"/>
                <a:cs typeface="Arial"/>
                <a:sym typeface="Arial"/>
              </a:rPr>
              <a:t>SSD: Single shot multibox detector</a:t>
            </a:r>
          </a:p>
          <a:p>
            <a:pPr lvl="0" rtl="0">
              <a:lnSpc>
                <a:spcPct val="100000"/>
              </a:lnSpc>
              <a:spcBef>
                <a:spcPts val="0"/>
              </a:spcBef>
              <a:spcAft>
                <a:spcPts val="400"/>
              </a:spcAft>
              <a:buNone/>
            </a:pPr>
            <a:r>
              <a:rPr lang="en" sz="1400">
                <a:solidFill>
                  <a:srgbClr val="000000"/>
                </a:solidFill>
                <a:highlight>
                  <a:srgbClr val="FFFFFF"/>
                </a:highlight>
                <a:latin typeface="Arial"/>
                <a:ea typeface="Arial"/>
                <a:cs typeface="Arial"/>
                <a:sym typeface="Arial"/>
              </a:rPr>
              <a:t>Wei Liu, Dragomir Anguelov, Dumitru Erhan, Christian Szegedy, Scott Reed, Cheng-Yang Fu, Alexander C. Berg</a:t>
            </a:r>
            <a:r>
              <a:rPr lang="en" sz="1400">
                <a:solidFill>
                  <a:srgbClr val="000000"/>
                </a:solidFill>
                <a:latin typeface="Arial"/>
                <a:ea typeface="Arial"/>
                <a:cs typeface="Arial"/>
                <a:sym typeface="Arial"/>
              </a:rPr>
              <a:t> </a:t>
            </a:r>
          </a:p>
          <a:p>
            <a:pPr lvl="0" rtl="0">
              <a:lnSpc>
                <a:spcPct val="100000"/>
              </a:lnSpc>
              <a:spcBef>
                <a:spcPts val="0"/>
              </a:spcBef>
              <a:spcAft>
                <a:spcPts val="400"/>
              </a:spcAft>
              <a:buNone/>
            </a:pPr>
            <a:r>
              <a:rPr lang="en" sz="1400">
                <a:solidFill>
                  <a:srgbClr val="000000"/>
                </a:solidFill>
                <a:latin typeface="Arial"/>
                <a:ea typeface="Arial"/>
                <a:cs typeface="Arial"/>
                <a:sym typeface="Arial"/>
              </a:rPr>
              <a:t>Dec 2015</a:t>
            </a:r>
          </a:p>
          <a:p>
            <a:pPr lvl="0">
              <a:spcBef>
                <a:spcPts val="0"/>
              </a:spcBef>
              <a:buNone/>
            </a:pPr>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SSD</a:t>
            </a:r>
          </a:p>
        </p:txBody>
      </p:sp>
      <p:sp>
        <p:nvSpPr>
          <p:cNvPr id="4" name="Rectangle 3"/>
          <p:cNvSpPr/>
          <p:nvPr/>
        </p:nvSpPr>
        <p:spPr>
          <a:xfrm>
            <a:off x="1160938" y="4236810"/>
            <a:ext cx="6515100" cy="461665"/>
          </a:xfrm>
          <a:prstGeom prst="rect">
            <a:avLst/>
          </a:prstGeom>
        </p:spPr>
        <p:txBody>
          <a:bodyPr wrap="square">
            <a:spAutoFit/>
          </a:bodyPr>
          <a:lstStyle/>
          <a:p>
            <a:pPr algn="ctr"/>
            <a:r>
              <a:rPr lang="en-US" sz="1200" dirty="0"/>
              <a:t>W. Liu, D. </a:t>
            </a:r>
            <a:r>
              <a:rPr lang="en-US" sz="1200" dirty="0" err="1"/>
              <a:t>Anguelov</a:t>
            </a:r>
            <a:r>
              <a:rPr lang="en-US" sz="1200" dirty="0"/>
              <a:t>, D. </a:t>
            </a:r>
            <a:r>
              <a:rPr lang="en-US" sz="1200" dirty="0" err="1"/>
              <a:t>Erhan</a:t>
            </a:r>
            <a:r>
              <a:rPr lang="en-US" sz="1200" dirty="0"/>
              <a:t>, C. </a:t>
            </a:r>
            <a:r>
              <a:rPr lang="en-US" sz="1200" dirty="0" err="1"/>
              <a:t>Szegedy</a:t>
            </a:r>
            <a:r>
              <a:rPr lang="en-US" sz="1200" dirty="0"/>
              <a:t>, S. Reed, C.-Y. Fu, and A. Berg, </a:t>
            </a:r>
            <a:r>
              <a:rPr lang="en-US" sz="1200" dirty="0">
                <a:hlinkClick r:id="rId3"/>
              </a:rPr>
              <a:t>SSD: Single Shot MultiBox Detector</a:t>
            </a:r>
            <a:r>
              <a:rPr lang="en-US" sz="1200" dirty="0"/>
              <a:t>, ECCV 2016.</a:t>
            </a:r>
          </a:p>
        </p:txBody>
      </p:sp>
      <p:pic>
        <p:nvPicPr>
          <p:cNvPr id="5" name="Picture 4" descr="Screen Shot 2016-04-25 at 1.20.30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9488" y="2236560"/>
            <a:ext cx="6858000" cy="1905274"/>
          </a:xfrm>
          <a:prstGeom prst="rect">
            <a:avLst/>
          </a:prstGeom>
        </p:spPr>
      </p:pic>
      <p:pic>
        <p:nvPicPr>
          <p:cNvPr id="6" name="Picture 5" descr="Screen Shot 2016-04-25 at 1.23.13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75338" y="350610"/>
            <a:ext cx="4629981" cy="1771650"/>
          </a:xfrm>
          <a:prstGeom prst="rect">
            <a:avLst/>
          </a:prstGeom>
        </p:spPr>
      </p:pic>
    </p:spTree>
    <p:extLst>
      <p:ext uri="{BB962C8B-B14F-4D97-AF65-F5344CB8AC3E}">
        <p14:creationId xmlns:p14="http://schemas.microsoft.com/office/powerpoint/2010/main" val="111747164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551"/>
        <p:cNvGrpSpPr/>
        <p:nvPr/>
      </p:nvGrpSpPr>
      <p:grpSpPr>
        <a:xfrm>
          <a:off x="0" y="0"/>
          <a:ext cx="0" cy="0"/>
          <a:chOff x="0" y="0"/>
          <a:chExt cx="0" cy="0"/>
        </a:xfrm>
      </p:grpSpPr>
      <p:sp>
        <p:nvSpPr>
          <p:cNvPr id="552" name="Shape 552"/>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a:t>Default Boxes</a:t>
            </a:r>
          </a:p>
        </p:txBody>
      </p:sp>
      <p:sp>
        <p:nvSpPr>
          <p:cNvPr id="553" name="Shape 553"/>
          <p:cNvSpPr txBox="1">
            <a:spLocks noGrp="1"/>
          </p:cNvSpPr>
          <p:nvPr>
            <p:ph type="body" idx="1"/>
          </p:nvPr>
        </p:nvSpPr>
        <p:spPr>
          <a:xfrm>
            <a:off x="311700" y="1152475"/>
            <a:ext cx="8520600" cy="3416400"/>
          </a:xfrm>
          <a:prstGeom prst="rect">
            <a:avLst/>
          </a:prstGeom>
        </p:spPr>
        <p:txBody>
          <a:bodyPr lIns="91425" tIns="91425" rIns="91425" bIns="91425" anchor="t" anchorCtr="0">
            <a:noAutofit/>
          </a:bodyPr>
          <a:lstStyle/>
          <a:p>
            <a:pPr lvl="0">
              <a:spcBef>
                <a:spcPts val="0"/>
              </a:spcBef>
              <a:buNone/>
            </a:pPr>
            <a:r>
              <a:rPr lang="en"/>
              <a:t>Multiple aspect ratios per cell.</a:t>
            </a:r>
          </a:p>
          <a:p>
            <a:pPr lvl="0">
              <a:spcBef>
                <a:spcPts val="0"/>
              </a:spcBef>
              <a:buNone/>
            </a:pPr>
            <a:r>
              <a:rPr lang="en"/>
              <a:t>Similar to Faster R-CNN Anchor Boxes.</a:t>
            </a:r>
          </a:p>
          <a:p>
            <a:pPr marL="457200" lvl="0" indent="-228600">
              <a:spcBef>
                <a:spcPts val="0"/>
              </a:spcBef>
              <a:buChar char="-"/>
            </a:pPr>
            <a:r>
              <a:rPr lang="en"/>
              <a:t>Applied to many feature maps.</a:t>
            </a:r>
          </a:p>
        </p:txBody>
      </p:sp>
      <p:pic>
        <p:nvPicPr>
          <p:cNvPr id="554" name="Shape 554"/>
          <p:cNvPicPr preferRelativeResize="0"/>
          <p:nvPr/>
        </p:nvPicPr>
        <p:blipFill>
          <a:blip r:embed="rId3">
            <a:alphaModFix/>
          </a:blip>
          <a:stretch>
            <a:fillRect/>
          </a:stretch>
        </p:blipFill>
        <p:spPr>
          <a:xfrm>
            <a:off x="4439950" y="527824"/>
            <a:ext cx="4049825" cy="4140349"/>
          </a:xfrm>
          <a:prstGeom prst="rect">
            <a:avLst/>
          </a:prstGeom>
          <a:noFill/>
          <a:ln>
            <a:noFill/>
          </a:ln>
        </p:spPr>
      </p:pic>
      <p:sp>
        <p:nvSpPr>
          <p:cNvPr id="555" name="Shape 555"/>
          <p:cNvSpPr txBox="1"/>
          <p:nvPr/>
        </p:nvSpPr>
        <p:spPr>
          <a:xfrm>
            <a:off x="2903100" y="4853100"/>
            <a:ext cx="3516300" cy="290400"/>
          </a:xfrm>
          <a:prstGeom prst="rect">
            <a:avLst/>
          </a:prstGeom>
          <a:noFill/>
          <a:ln>
            <a:noFill/>
          </a:ln>
        </p:spPr>
        <p:txBody>
          <a:bodyPr lIns="91425" tIns="91425" rIns="91425" bIns="91425" anchor="ctr" anchorCtr="0">
            <a:noAutofit/>
          </a:bodyPr>
          <a:lstStyle/>
          <a:p>
            <a:pPr lvl="0" rtl="0">
              <a:lnSpc>
                <a:spcPct val="115000"/>
              </a:lnSpc>
              <a:spcBef>
                <a:spcPts val="0"/>
              </a:spcBef>
              <a:spcAft>
                <a:spcPts val="1600"/>
              </a:spcAft>
              <a:buNone/>
            </a:pPr>
            <a:r>
              <a:rPr lang="en">
                <a:solidFill>
                  <a:srgbClr val="B7B7B7"/>
                </a:solidFill>
              </a:rPr>
              <a:t>https://arxiv.org/pdf/1512.02325v5.pdf</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25911-71C3-434D-AE98-F4DB7EA2CE19}"/>
              </a:ext>
            </a:extLst>
          </p:cNvPr>
          <p:cNvSpPr>
            <a:spLocks noGrp="1"/>
          </p:cNvSpPr>
          <p:nvPr>
            <p:ph type="title"/>
          </p:nvPr>
        </p:nvSpPr>
        <p:spPr/>
        <p:txBody>
          <a:bodyPr/>
          <a:lstStyle/>
          <a:p>
            <a:r>
              <a:rPr lang="en-US" dirty="0"/>
              <a:t>SSD: Results (PASCAL 2007)</a:t>
            </a:r>
          </a:p>
        </p:txBody>
      </p:sp>
      <p:sp>
        <p:nvSpPr>
          <p:cNvPr id="3" name="Content Placeholder 2">
            <a:extLst>
              <a:ext uri="{FF2B5EF4-FFF2-40B4-BE49-F238E27FC236}">
                <a16:creationId xmlns:a16="http://schemas.microsoft.com/office/drawing/2014/main" id="{A97AF1DD-C722-3948-A7C8-D79F399B53B5}"/>
              </a:ext>
            </a:extLst>
          </p:cNvPr>
          <p:cNvSpPr>
            <a:spLocks noGrp="1"/>
          </p:cNvSpPr>
          <p:nvPr>
            <p:ph idx="1"/>
          </p:nvPr>
        </p:nvSpPr>
        <p:spPr/>
        <p:txBody>
          <a:bodyPr/>
          <a:lstStyle/>
          <a:p>
            <a:pPr marL="342900" indent="-342900">
              <a:buFont typeface="Arial" panose="020B0604020202020204" pitchFamily="34" charset="0"/>
              <a:buChar char="•"/>
            </a:pPr>
            <a:r>
              <a:rPr lang="en-US" dirty="0"/>
              <a:t>More accurate </a:t>
            </a:r>
            <a:r>
              <a:rPr lang="en-US" i="1" dirty="0"/>
              <a:t>and</a:t>
            </a:r>
            <a:r>
              <a:rPr lang="en-US" dirty="0"/>
              <a:t> faster than YOLO and Faster R-CNN</a:t>
            </a:r>
          </a:p>
        </p:txBody>
      </p:sp>
      <p:pic>
        <p:nvPicPr>
          <p:cNvPr id="5" name="Picture 4">
            <a:extLst>
              <a:ext uri="{FF2B5EF4-FFF2-40B4-BE49-F238E27FC236}">
                <a16:creationId xmlns:a16="http://schemas.microsoft.com/office/drawing/2014/main" id="{35714EB4-6B0C-0047-86D4-34D91385B1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000" y="1881468"/>
            <a:ext cx="6858000" cy="2061882"/>
          </a:xfrm>
          <a:prstGeom prst="rect">
            <a:avLst/>
          </a:prstGeom>
        </p:spPr>
      </p:pic>
    </p:spTree>
    <p:extLst>
      <p:ext uri="{BB962C8B-B14F-4D97-AF65-F5344CB8AC3E}">
        <p14:creationId xmlns:p14="http://schemas.microsoft.com/office/powerpoint/2010/main" val="55626476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559"/>
        <p:cNvGrpSpPr/>
        <p:nvPr/>
      </p:nvGrpSpPr>
      <p:grpSpPr>
        <a:xfrm>
          <a:off x="0" y="0"/>
          <a:ext cx="0" cy="0"/>
          <a:chOff x="0" y="0"/>
          <a:chExt cx="0" cy="0"/>
        </a:xfrm>
      </p:grpSpPr>
      <p:sp>
        <p:nvSpPr>
          <p:cNvPr id="560" name="Shape 560"/>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a:t>SSD Detector</a:t>
            </a:r>
          </a:p>
        </p:txBody>
      </p:sp>
      <p:sp>
        <p:nvSpPr>
          <p:cNvPr id="561" name="Shape 561"/>
          <p:cNvSpPr txBox="1">
            <a:spLocks noGrp="1"/>
          </p:cNvSpPr>
          <p:nvPr>
            <p:ph type="body" idx="1"/>
          </p:nvPr>
        </p:nvSpPr>
        <p:spPr>
          <a:xfrm>
            <a:off x="311700" y="1152475"/>
            <a:ext cx="8520600" cy="3416400"/>
          </a:xfrm>
          <a:prstGeom prst="rect">
            <a:avLst/>
          </a:prstGeom>
        </p:spPr>
        <p:txBody>
          <a:bodyPr lIns="91425" tIns="91425" rIns="91425" bIns="91425" anchor="t" anchorCtr="0">
            <a:noAutofit/>
          </a:bodyPr>
          <a:lstStyle/>
          <a:p>
            <a:pPr lvl="0">
              <a:spcBef>
                <a:spcPts val="0"/>
              </a:spcBef>
              <a:buNone/>
            </a:pPr>
            <a:r>
              <a:rPr lang="en"/>
              <a:t>Detectors are convolutional filters.</a:t>
            </a:r>
          </a:p>
          <a:p>
            <a:pPr lvl="0">
              <a:spcBef>
                <a:spcPts val="0"/>
              </a:spcBef>
              <a:buNone/>
            </a:pPr>
            <a:r>
              <a:rPr lang="en"/>
              <a:t>Each detector outputs a single value.</a:t>
            </a:r>
          </a:p>
          <a:p>
            <a:pPr lvl="0">
              <a:spcBef>
                <a:spcPts val="0"/>
              </a:spcBef>
              <a:buNone/>
            </a:pPr>
            <a:r>
              <a:rPr lang="en"/>
              <a:t>Predict class probabilities.</a:t>
            </a:r>
          </a:p>
          <a:p>
            <a:pPr lvl="0">
              <a:spcBef>
                <a:spcPts val="0"/>
              </a:spcBef>
              <a:buNone/>
            </a:pPr>
            <a:r>
              <a:rPr lang="en"/>
              <a:t>Predict bounding box offsets.</a:t>
            </a:r>
          </a:p>
          <a:p>
            <a:pPr lvl="0">
              <a:spcBef>
                <a:spcPts val="0"/>
              </a:spcBef>
              <a:buNone/>
            </a:pPr>
            <a:r>
              <a:rPr lang="en"/>
              <a:t>(classes + 4) detectors are needed for a detection.</a:t>
            </a:r>
          </a:p>
          <a:p>
            <a:pPr lvl="0">
              <a:spcBef>
                <a:spcPts val="0"/>
              </a:spcBef>
              <a:buNone/>
            </a:pPr>
            <a:r>
              <a:rPr lang="en"/>
              <a:t>(classes + 4) x (#default boxes) x m x n outputs for a mxn feature map. </a:t>
            </a:r>
          </a:p>
        </p:txBody>
      </p:sp>
      <p:pic>
        <p:nvPicPr>
          <p:cNvPr id="562" name="Shape 562"/>
          <p:cNvPicPr preferRelativeResize="0"/>
          <p:nvPr/>
        </p:nvPicPr>
        <p:blipFill>
          <a:blip r:embed="rId3">
            <a:alphaModFix/>
          </a:blip>
          <a:stretch>
            <a:fillRect/>
          </a:stretch>
        </p:blipFill>
        <p:spPr>
          <a:xfrm>
            <a:off x="4495850" y="787762"/>
            <a:ext cx="3962400" cy="2238375"/>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566"/>
        <p:cNvGrpSpPr/>
        <p:nvPr/>
      </p:nvGrpSpPr>
      <p:grpSpPr>
        <a:xfrm>
          <a:off x="0" y="0"/>
          <a:ext cx="0" cy="0"/>
          <a:chOff x="0" y="0"/>
          <a:chExt cx="0" cy="0"/>
        </a:xfrm>
      </p:grpSpPr>
      <p:sp>
        <p:nvSpPr>
          <p:cNvPr id="567" name="Shape 567"/>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a:t>Results (VOC 2007)</a:t>
            </a:r>
          </a:p>
        </p:txBody>
      </p:sp>
      <p:sp>
        <p:nvSpPr>
          <p:cNvPr id="568" name="Shape 568"/>
          <p:cNvSpPr txBox="1"/>
          <p:nvPr/>
        </p:nvSpPr>
        <p:spPr>
          <a:xfrm>
            <a:off x="2903100" y="4853100"/>
            <a:ext cx="3516300" cy="290400"/>
          </a:xfrm>
          <a:prstGeom prst="rect">
            <a:avLst/>
          </a:prstGeom>
          <a:noFill/>
          <a:ln>
            <a:noFill/>
          </a:ln>
        </p:spPr>
        <p:txBody>
          <a:bodyPr lIns="91425" tIns="91425" rIns="91425" bIns="91425" anchor="ctr" anchorCtr="0">
            <a:noAutofit/>
          </a:bodyPr>
          <a:lstStyle/>
          <a:p>
            <a:pPr lvl="0" rtl="0">
              <a:lnSpc>
                <a:spcPct val="115000"/>
              </a:lnSpc>
              <a:spcBef>
                <a:spcPts val="0"/>
              </a:spcBef>
              <a:spcAft>
                <a:spcPts val="1600"/>
              </a:spcAft>
              <a:buNone/>
            </a:pPr>
            <a:r>
              <a:rPr lang="en">
                <a:solidFill>
                  <a:srgbClr val="B7B7B7"/>
                </a:solidFill>
              </a:rPr>
              <a:t>https://arxiv.org/pdf/1512.02325v5.pdf</a:t>
            </a:r>
          </a:p>
        </p:txBody>
      </p:sp>
      <p:graphicFrame>
        <p:nvGraphicFramePr>
          <p:cNvPr id="569" name="Shape 569"/>
          <p:cNvGraphicFramePr/>
          <p:nvPr/>
        </p:nvGraphicFramePr>
        <p:xfrm>
          <a:off x="1041750" y="2034250"/>
          <a:ext cx="7239000" cy="1188630"/>
        </p:xfrm>
        <a:graphic>
          <a:graphicData uri="http://schemas.openxmlformats.org/drawingml/2006/table">
            <a:tbl>
              <a:tblPr>
                <a:noFill/>
                <a:tableStyleId>{E75702C1-04D6-406C-84EB-71538CC96850}</a:tableStyleId>
              </a:tblPr>
              <a:tblGrid>
                <a:gridCol w="1809750">
                  <a:extLst>
                    <a:ext uri="{9D8B030D-6E8A-4147-A177-3AD203B41FA5}">
                      <a16:colId xmlns:a16="http://schemas.microsoft.com/office/drawing/2014/main" val="20000"/>
                    </a:ext>
                  </a:extLst>
                </a:gridCol>
                <a:gridCol w="1809750">
                  <a:extLst>
                    <a:ext uri="{9D8B030D-6E8A-4147-A177-3AD203B41FA5}">
                      <a16:colId xmlns:a16="http://schemas.microsoft.com/office/drawing/2014/main" val="20001"/>
                    </a:ext>
                  </a:extLst>
                </a:gridCol>
                <a:gridCol w="1809750">
                  <a:extLst>
                    <a:ext uri="{9D8B030D-6E8A-4147-A177-3AD203B41FA5}">
                      <a16:colId xmlns:a16="http://schemas.microsoft.com/office/drawing/2014/main" val="20002"/>
                    </a:ext>
                  </a:extLst>
                </a:gridCol>
                <a:gridCol w="1809750">
                  <a:extLst>
                    <a:ext uri="{9D8B030D-6E8A-4147-A177-3AD203B41FA5}">
                      <a16:colId xmlns:a16="http://schemas.microsoft.com/office/drawing/2014/main" val="20003"/>
                    </a:ext>
                  </a:extLst>
                </a:gridCol>
              </a:tblGrid>
              <a:tr h="381000">
                <a:tc>
                  <a:txBody>
                    <a:bodyPr/>
                    <a:lstStyle/>
                    <a:p>
                      <a:pPr lvl="0">
                        <a:spcBef>
                          <a:spcPts val="0"/>
                        </a:spcBef>
                        <a:buNone/>
                      </a:pPr>
                      <a:endParaRPr/>
                    </a:p>
                  </a:txBody>
                  <a:tcPr marL="91425" marR="91425" marT="91425" marB="91425"/>
                </a:tc>
                <a:tc>
                  <a:txBody>
                    <a:bodyPr/>
                    <a:lstStyle/>
                    <a:p>
                      <a:pPr lvl="0">
                        <a:spcBef>
                          <a:spcPts val="0"/>
                        </a:spcBef>
                        <a:buNone/>
                      </a:pPr>
                      <a:r>
                        <a:rPr lang="en"/>
                        <a:t>SSD*</a:t>
                      </a:r>
                    </a:p>
                  </a:txBody>
                  <a:tcPr marL="91425" marR="91425" marT="91425" marB="91425"/>
                </a:tc>
                <a:tc>
                  <a:txBody>
                    <a:bodyPr/>
                    <a:lstStyle/>
                    <a:p>
                      <a:pPr lvl="0">
                        <a:spcBef>
                          <a:spcPts val="0"/>
                        </a:spcBef>
                        <a:buNone/>
                      </a:pPr>
                      <a:r>
                        <a:rPr lang="en"/>
                        <a:t>Yolo*</a:t>
                      </a:r>
                    </a:p>
                  </a:txBody>
                  <a:tcPr marL="91425" marR="91425" marT="91425" marB="91425"/>
                </a:tc>
                <a:tc>
                  <a:txBody>
                    <a:bodyPr/>
                    <a:lstStyle/>
                    <a:p>
                      <a:pPr lvl="0">
                        <a:spcBef>
                          <a:spcPts val="0"/>
                        </a:spcBef>
                        <a:buNone/>
                      </a:pPr>
                      <a:r>
                        <a:rPr lang="en"/>
                        <a:t>Faster R-CNN*</a:t>
                      </a:r>
                    </a:p>
                  </a:txBody>
                  <a:tcPr marL="91425" marR="91425" marT="91425" marB="91425"/>
                </a:tc>
                <a:extLst>
                  <a:ext uri="{0D108BD9-81ED-4DB2-BD59-A6C34878D82A}">
                    <a16:rowId xmlns:a16="http://schemas.microsoft.com/office/drawing/2014/main" val="10000"/>
                  </a:ext>
                </a:extLst>
              </a:tr>
              <a:tr h="381000">
                <a:tc>
                  <a:txBody>
                    <a:bodyPr/>
                    <a:lstStyle/>
                    <a:p>
                      <a:pPr lvl="0">
                        <a:spcBef>
                          <a:spcPts val="0"/>
                        </a:spcBef>
                        <a:buNone/>
                      </a:pPr>
                      <a:r>
                        <a:rPr lang="en"/>
                        <a:t>mAP</a:t>
                      </a:r>
                    </a:p>
                  </a:txBody>
                  <a:tcPr marL="91425" marR="91425" marT="91425" marB="91425"/>
                </a:tc>
                <a:tc>
                  <a:txBody>
                    <a:bodyPr/>
                    <a:lstStyle/>
                    <a:p>
                      <a:pPr lvl="0">
                        <a:spcBef>
                          <a:spcPts val="0"/>
                        </a:spcBef>
                        <a:buNone/>
                      </a:pPr>
                      <a:r>
                        <a:rPr lang="en"/>
                        <a:t>74.3</a:t>
                      </a:r>
                    </a:p>
                  </a:txBody>
                  <a:tcPr marL="91425" marR="91425" marT="91425" marB="91425"/>
                </a:tc>
                <a:tc>
                  <a:txBody>
                    <a:bodyPr/>
                    <a:lstStyle/>
                    <a:p>
                      <a:pPr lvl="0">
                        <a:spcBef>
                          <a:spcPts val="0"/>
                        </a:spcBef>
                        <a:buNone/>
                      </a:pPr>
                      <a:r>
                        <a:rPr lang="en"/>
                        <a:t>66.4</a:t>
                      </a:r>
                    </a:p>
                  </a:txBody>
                  <a:tcPr marL="91425" marR="91425" marT="91425" marB="91425"/>
                </a:tc>
                <a:tc>
                  <a:txBody>
                    <a:bodyPr/>
                    <a:lstStyle/>
                    <a:p>
                      <a:pPr lvl="0">
                        <a:spcBef>
                          <a:spcPts val="0"/>
                        </a:spcBef>
                        <a:buNone/>
                      </a:pPr>
                      <a:r>
                        <a:rPr lang="en"/>
                        <a:t>73.2</a:t>
                      </a:r>
                    </a:p>
                  </a:txBody>
                  <a:tcPr marL="91425" marR="91425" marT="91425" marB="91425"/>
                </a:tc>
                <a:extLst>
                  <a:ext uri="{0D108BD9-81ED-4DB2-BD59-A6C34878D82A}">
                    <a16:rowId xmlns:a16="http://schemas.microsoft.com/office/drawing/2014/main" val="10001"/>
                  </a:ext>
                </a:extLst>
              </a:tr>
              <a:tr h="381000">
                <a:tc>
                  <a:txBody>
                    <a:bodyPr/>
                    <a:lstStyle/>
                    <a:p>
                      <a:pPr lvl="0">
                        <a:spcBef>
                          <a:spcPts val="0"/>
                        </a:spcBef>
                        <a:buNone/>
                      </a:pPr>
                      <a:r>
                        <a:rPr lang="en"/>
                        <a:t>FPS</a:t>
                      </a:r>
                    </a:p>
                  </a:txBody>
                  <a:tcPr marL="91425" marR="91425" marT="91425" marB="91425"/>
                </a:tc>
                <a:tc>
                  <a:txBody>
                    <a:bodyPr/>
                    <a:lstStyle/>
                    <a:p>
                      <a:pPr lvl="0">
                        <a:spcBef>
                          <a:spcPts val="0"/>
                        </a:spcBef>
                        <a:buNone/>
                      </a:pPr>
                      <a:r>
                        <a:rPr lang="en"/>
                        <a:t>46</a:t>
                      </a:r>
                    </a:p>
                  </a:txBody>
                  <a:tcPr marL="91425" marR="91425" marT="91425" marB="91425"/>
                </a:tc>
                <a:tc>
                  <a:txBody>
                    <a:bodyPr/>
                    <a:lstStyle/>
                    <a:p>
                      <a:pPr lvl="0">
                        <a:spcBef>
                          <a:spcPts val="0"/>
                        </a:spcBef>
                        <a:buNone/>
                      </a:pPr>
                      <a:r>
                        <a:rPr lang="en"/>
                        <a:t>21</a:t>
                      </a:r>
                    </a:p>
                  </a:txBody>
                  <a:tcPr marL="91425" marR="91425" marT="91425" marB="91425"/>
                </a:tc>
                <a:tc>
                  <a:txBody>
                    <a:bodyPr/>
                    <a:lstStyle/>
                    <a:p>
                      <a:pPr lvl="0">
                        <a:spcBef>
                          <a:spcPts val="0"/>
                        </a:spcBef>
                        <a:buNone/>
                      </a:pPr>
                      <a:r>
                        <a:rPr lang="en"/>
                        <a:t>7</a:t>
                      </a:r>
                    </a:p>
                  </a:txBody>
                  <a:tcPr marL="91425" marR="91425" marT="91425" marB="91425"/>
                </a:tc>
                <a:extLst>
                  <a:ext uri="{0D108BD9-81ED-4DB2-BD59-A6C34878D82A}">
                    <a16:rowId xmlns:a16="http://schemas.microsoft.com/office/drawing/2014/main" val="10002"/>
                  </a:ext>
                </a:extLst>
              </a:tr>
            </a:tbl>
          </a:graphicData>
        </a:graphic>
      </p:graphicFrame>
      <p:sp>
        <p:nvSpPr>
          <p:cNvPr id="570" name="Shape 570"/>
          <p:cNvSpPr txBox="1"/>
          <p:nvPr/>
        </p:nvSpPr>
        <p:spPr>
          <a:xfrm>
            <a:off x="5415550" y="3358150"/>
            <a:ext cx="4896900" cy="571200"/>
          </a:xfrm>
          <a:prstGeom prst="rect">
            <a:avLst/>
          </a:prstGeom>
          <a:noFill/>
          <a:ln>
            <a:noFill/>
          </a:ln>
        </p:spPr>
        <p:txBody>
          <a:bodyPr lIns="91425" tIns="91425" rIns="91425" bIns="91425" anchor="t" anchorCtr="0">
            <a:noAutofit/>
          </a:bodyPr>
          <a:lstStyle/>
          <a:p>
            <a:pPr lvl="0">
              <a:spcBef>
                <a:spcPts val="0"/>
              </a:spcBef>
              <a:buNone/>
            </a:pPr>
            <a:r>
              <a:rPr lang="en"/>
              <a:t>*VGG16</a:t>
            </a:r>
          </a:p>
        </p:txBody>
      </p:sp>
      <p:sp>
        <p:nvSpPr>
          <p:cNvPr id="571" name="Shape 571"/>
          <p:cNvSpPr txBox="1"/>
          <p:nvPr/>
        </p:nvSpPr>
        <p:spPr>
          <a:xfrm>
            <a:off x="1494500" y="3793325"/>
            <a:ext cx="5148900" cy="477900"/>
          </a:xfrm>
          <a:prstGeom prst="rect">
            <a:avLst/>
          </a:prstGeom>
          <a:noFill/>
          <a:ln>
            <a:noFill/>
          </a:ln>
        </p:spPr>
        <p:txBody>
          <a:bodyPr lIns="91425" tIns="91425" rIns="91425" bIns="91425" anchor="ctr" anchorCtr="0">
            <a:noAutofit/>
          </a:bodyPr>
          <a:lstStyle/>
          <a:p>
            <a:pPr lvl="0" rtl="0">
              <a:lnSpc>
                <a:spcPct val="115000"/>
              </a:lnSpc>
              <a:spcBef>
                <a:spcPts val="0"/>
              </a:spcBef>
              <a:spcAft>
                <a:spcPts val="1600"/>
              </a:spcAft>
              <a:buNone/>
            </a:pPr>
            <a:r>
              <a:rPr lang="en"/>
              <a:t>Trained on Pascal VOC 2007 + 2012 dataset</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575"/>
        <p:cNvGrpSpPr/>
        <p:nvPr/>
      </p:nvGrpSpPr>
      <p:grpSpPr>
        <a:xfrm>
          <a:off x="0" y="0"/>
          <a:ext cx="0" cy="0"/>
          <a:chOff x="0" y="0"/>
          <a:chExt cx="0" cy="0"/>
        </a:xfrm>
      </p:grpSpPr>
      <p:sp>
        <p:nvSpPr>
          <p:cNvPr id="576" name="Shape 576"/>
          <p:cNvSpPr txBox="1">
            <a:spLocks noGrp="1"/>
          </p:cNvSpPr>
          <p:nvPr>
            <p:ph type="ctrTitle"/>
          </p:nvPr>
        </p:nvSpPr>
        <p:spPr>
          <a:xfrm>
            <a:off x="311700" y="595975"/>
            <a:ext cx="8520600" cy="1957800"/>
          </a:xfrm>
          <a:prstGeom prst="rect">
            <a:avLst/>
          </a:prstGeom>
        </p:spPr>
        <p:txBody>
          <a:bodyPr lIns="91425" tIns="91425" rIns="91425" bIns="91425" anchor="b" anchorCtr="0">
            <a:noAutofit/>
          </a:bodyPr>
          <a:lstStyle/>
          <a:p>
            <a:pPr lvl="0" rtl="0">
              <a:spcBef>
                <a:spcPts val="0"/>
              </a:spcBef>
              <a:buNone/>
            </a:pPr>
            <a:r>
              <a:rPr lang="en"/>
              <a:t>Others</a:t>
            </a:r>
          </a:p>
        </p:txBody>
      </p:sp>
      <p:sp>
        <p:nvSpPr>
          <p:cNvPr id="577" name="Shape 577"/>
          <p:cNvSpPr txBox="1">
            <a:spLocks noGrp="1"/>
          </p:cNvSpPr>
          <p:nvPr>
            <p:ph type="subTitle" idx="1"/>
          </p:nvPr>
        </p:nvSpPr>
        <p:spPr>
          <a:xfrm>
            <a:off x="311700" y="3165823"/>
            <a:ext cx="8520600" cy="733500"/>
          </a:xfrm>
          <a:prstGeom prst="rect">
            <a:avLst/>
          </a:prstGeom>
        </p:spPr>
        <p:txBody>
          <a:bodyPr lIns="91425" tIns="91425" rIns="91425" bIns="91425" anchor="t" anchorCtr="0">
            <a:noAutofit/>
          </a:bodyPr>
          <a:lstStyle/>
          <a:p>
            <a:pPr lvl="0" rtl="0">
              <a:spcBef>
                <a:spcPts val="0"/>
              </a:spcBef>
              <a:buNone/>
            </a:pPr>
            <a:r>
              <a:rPr lang="en"/>
              <a:t>Part III</a:t>
            </a:r>
          </a:p>
          <a:p>
            <a:pPr lvl="0" rtl="0">
              <a:spcBef>
                <a:spcPts val="0"/>
              </a:spcBef>
              <a:buNone/>
            </a:pPr>
            <a:endParaRPr/>
          </a:p>
          <a:p>
            <a:pPr lvl="0" algn="l" rtl="0">
              <a:spcBef>
                <a:spcPts val="0"/>
              </a:spcBef>
              <a:buNone/>
            </a:pPr>
            <a:r>
              <a:rPr lang="en"/>
              <a:t>				</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6C27EA-EFB9-5441-861C-FB4CB642A572}"/>
              </a:ext>
            </a:extLst>
          </p:cNvPr>
          <p:cNvSpPr>
            <a:spLocks noGrp="1"/>
          </p:cNvSpPr>
          <p:nvPr>
            <p:ph type="title"/>
          </p:nvPr>
        </p:nvSpPr>
        <p:spPr>
          <a:xfrm>
            <a:off x="140878" y="56550"/>
            <a:ext cx="8520600" cy="572700"/>
          </a:xfrm>
        </p:spPr>
        <p:txBody>
          <a:bodyPr/>
          <a:lstStyle/>
          <a:p>
            <a:r>
              <a:rPr lang="en-US" dirty="0"/>
              <a:t>Object detection evaluation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EEDE5EB-ECEF-5540-9BB9-561F65274E93}"/>
                  </a:ext>
                </a:extLst>
              </p:cNvPr>
              <p:cNvSpPr>
                <a:spLocks noGrp="1"/>
              </p:cNvSpPr>
              <p:nvPr>
                <p:ph idx="1"/>
              </p:nvPr>
            </p:nvSpPr>
            <p:spPr>
              <a:xfrm>
                <a:off x="158834" y="800700"/>
                <a:ext cx="5427578" cy="3943350"/>
              </a:xfrm>
            </p:spPr>
            <p:txBody>
              <a:bodyPr/>
              <a:lstStyle/>
              <a:p>
                <a:pPr marL="342900" indent="-342900">
                  <a:buFont typeface="Arial" panose="020B0604020202020204" pitchFamily="34" charset="0"/>
                  <a:buChar char="•"/>
                </a:pPr>
                <a:r>
                  <a:rPr lang="en-US" dirty="0"/>
                  <a:t>At test time, predict bounding boxes, class labels, and confidence scores</a:t>
                </a:r>
              </a:p>
              <a:p>
                <a:pPr marL="342900" indent="-342900">
                  <a:buFont typeface="Arial" panose="020B0604020202020204" pitchFamily="34" charset="0"/>
                  <a:buChar char="•"/>
                </a:pPr>
                <a:r>
                  <a:rPr lang="en-US" dirty="0"/>
                  <a:t>For each detection, determine whether it is a true or false positive</a:t>
                </a:r>
              </a:p>
              <a:p>
                <a:pPr marL="642938" lvl="1" indent="-342900">
                  <a:buFont typeface="Arial" panose="020B0604020202020204" pitchFamily="34" charset="0"/>
                  <a:buChar char="•"/>
                </a:pPr>
                <a:r>
                  <a:rPr lang="en-US" sz="1800" dirty="0"/>
                  <a:t>PASCAL criterion: </a:t>
                </a:r>
                <a:r>
                  <a:rPr lang="en-US" sz="1800" dirty="0">
                    <a:solidFill>
                      <a:srgbClr val="7030A0"/>
                    </a:solidFill>
                  </a:rPr>
                  <a:t>Area(GT </a:t>
                </a:r>
                <a14:m>
                  <m:oMath xmlns:m="http://schemas.openxmlformats.org/officeDocument/2006/math">
                    <m:r>
                      <a:rPr lang="en-US" sz="1800" i="1">
                        <a:solidFill>
                          <a:srgbClr val="7030A0"/>
                        </a:solidFill>
                        <a:latin typeface="Cambria Math" panose="02040503050406030204" pitchFamily="18" charset="0"/>
                        <a:ea typeface="Cambria Math" panose="02040503050406030204" pitchFamily="18" charset="0"/>
                      </a:rPr>
                      <m:t>∩</m:t>
                    </m:r>
                  </m:oMath>
                </a14:m>
                <a:r>
                  <a:rPr lang="en-US" sz="1800" dirty="0">
                    <a:solidFill>
                      <a:srgbClr val="7030A0"/>
                    </a:solidFill>
                  </a:rPr>
                  <a:t> Det) / Area(GT </a:t>
                </a:r>
                <a14:m>
                  <m:oMath xmlns:m="http://schemas.openxmlformats.org/officeDocument/2006/math">
                    <m:r>
                      <a:rPr lang="en-US" sz="1800" i="1">
                        <a:solidFill>
                          <a:srgbClr val="7030A0"/>
                        </a:solidFill>
                        <a:latin typeface="Cambria Math" panose="02040503050406030204" pitchFamily="18" charset="0"/>
                        <a:ea typeface="Cambria Math" panose="02040503050406030204" pitchFamily="18" charset="0"/>
                      </a:rPr>
                      <m:t>∪</m:t>
                    </m:r>
                  </m:oMath>
                </a14:m>
                <a:r>
                  <a:rPr lang="en-US" sz="1800" dirty="0">
                    <a:solidFill>
                      <a:srgbClr val="7030A0"/>
                    </a:solidFill>
                  </a:rPr>
                  <a:t> </a:t>
                </a:r>
                <a:r>
                  <a:rPr lang="en-US" sz="1800" dirty="0" err="1">
                    <a:solidFill>
                      <a:srgbClr val="7030A0"/>
                    </a:solidFill>
                  </a:rPr>
                  <a:t>Det</a:t>
                </a:r>
                <a:r>
                  <a:rPr lang="en-US" sz="1800" dirty="0">
                    <a:solidFill>
                      <a:srgbClr val="7030A0"/>
                    </a:solidFill>
                  </a:rPr>
                  <a:t>) &gt; 0.5</a:t>
                </a:r>
                <a:endParaRPr lang="en-US" sz="1800" dirty="0"/>
              </a:p>
              <a:p>
                <a:pPr marL="642938" lvl="1" indent="-342900">
                  <a:buFont typeface="Arial" panose="020B0604020202020204" pitchFamily="34" charset="0"/>
                  <a:buChar char="•"/>
                </a:pPr>
                <a:r>
                  <a:rPr lang="en-US" sz="1800" dirty="0"/>
                  <a:t>For multiple detections of the same ground truth </a:t>
                </a:r>
                <a:br>
                  <a:rPr lang="en-US" sz="1800" dirty="0"/>
                </a:br>
                <a:r>
                  <a:rPr lang="en-US" sz="1800" dirty="0"/>
                  <a:t>box, only one considered a true positive</a:t>
                </a:r>
              </a:p>
            </p:txBody>
          </p:sp>
        </mc:Choice>
        <mc:Fallback xmlns="">
          <p:sp>
            <p:nvSpPr>
              <p:cNvPr id="3" name="Content Placeholder 2">
                <a:extLst>
                  <a:ext uri="{FF2B5EF4-FFF2-40B4-BE49-F238E27FC236}">
                    <a16:creationId xmlns:a16="http://schemas.microsoft.com/office/drawing/2014/main" id="{5EEDE5EB-ECEF-5540-9BB9-561F65274E93}"/>
                  </a:ext>
                </a:extLst>
              </p:cNvPr>
              <p:cNvSpPr>
                <a:spLocks noGrp="1" noRot="1" noChangeAspect="1" noMove="1" noResize="1" noEditPoints="1" noAdjustHandles="1" noChangeArrowheads="1" noChangeShapeType="1" noTextEdit="1"/>
              </p:cNvSpPr>
              <p:nvPr>
                <p:ph idx="1"/>
              </p:nvPr>
            </p:nvSpPr>
            <p:spPr>
              <a:xfrm>
                <a:off x="158834" y="800700"/>
                <a:ext cx="5427578" cy="3943350"/>
              </a:xfrm>
              <a:blipFill>
                <a:blip r:embed="rId2"/>
                <a:stretch>
                  <a:fillRect l="-674"/>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B472C847-343C-2B49-AC99-2433BABAE782}"/>
              </a:ext>
            </a:extLst>
          </p:cNvPr>
          <p:cNvPicPr>
            <a:picLocks noChangeAspect="1"/>
          </p:cNvPicPr>
          <p:nvPr/>
        </p:nvPicPr>
        <p:blipFill rotWithShape="1">
          <a:blip r:embed="rId3"/>
          <a:srcRect l="21428" t="24576" b="1"/>
          <a:stretch/>
        </p:blipFill>
        <p:spPr>
          <a:xfrm>
            <a:off x="5414962" y="3132079"/>
            <a:ext cx="3729038" cy="2011421"/>
          </a:xfrm>
          <a:prstGeom prst="rect">
            <a:avLst/>
          </a:prstGeom>
        </p:spPr>
      </p:pic>
      <p:sp>
        <p:nvSpPr>
          <p:cNvPr id="6" name="Rectangle 5">
            <a:extLst>
              <a:ext uri="{FF2B5EF4-FFF2-40B4-BE49-F238E27FC236}">
                <a16:creationId xmlns:a16="http://schemas.microsoft.com/office/drawing/2014/main" id="{6C61C8B4-02B2-7F4C-966E-DAB8672A5719}"/>
              </a:ext>
            </a:extLst>
          </p:cNvPr>
          <p:cNvSpPr/>
          <p:nvPr/>
        </p:nvSpPr>
        <p:spPr bwMode="auto">
          <a:xfrm>
            <a:off x="5700712" y="3303529"/>
            <a:ext cx="1828800" cy="1600200"/>
          </a:xfrm>
          <a:prstGeom prst="rect">
            <a:avLst/>
          </a:prstGeom>
          <a:noFill/>
          <a:ln w="25400" cap="flat" cmpd="sng" algn="ctr">
            <a:solidFill>
              <a:srgbClr val="00FDFF"/>
            </a:solidFill>
            <a:prstDash val="dash"/>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defTabSz="685800" eaLnBrk="0" fontAlgn="base" hangingPunct="0">
              <a:spcBef>
                <a:spcPct val="0"/>
              </a:spcBef>
              <a:spcAft>
                <a:spcPct val="0"/>
              </a:spcAft>
            </a:pPr>
            <a:endParaRPr lang="en-US" sz="1800" b="1">
              <a:solidFill>
                <a:schemeClr val="tx1"/>
              </a:solidFill>
              <a:latin typeface="Arial" charset="0"/>
              <a:cs typeface="Arial" charset="0"/>
            </a:endParaRPr>
          </a:p>
        </p:txBody>
      </p:sp>
      <p:sp>
        <p:nvSpPr>
          <p:cNvPr id="7" name="Rectangle 6">
            <a:extLst>
              <a:ext uri="{FF2B5EF4-FFF2-40B4-BE49-F238E27FC236}">
                <a16:creationId xmlns:a16="http://schemas.microsoft.com/office/drawing/2014/main" id="{83712993-B3B0-3E44-950E-691FBACC7747}"/>
              </a:ext>
            </a:extLst>
          </p:cNvPr>
          <p:cNvSpPr/>
          <p:nvPr/>
        </p:nvSpPr>
        <p:spPr bwMode="auto">
          <a:xfrm>
            <a:off x="5929312" y="4103629"/>
            <a:ext cx="2800350" cy="742950"/>
          </a:xfrm>
          <a:prstGeom prst="rect">
            <a:avLst/>
          </a:prstGeom>
          <a:noFill/>
          <a:ln w="25400" cap="flat" cmpd="sng" algn="ctr">
            <a:solidFill>
              <a:srgbClr val="00FDFF"/>
            </a:solidFill>
            <a:prstDash val="dash"/>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defTabSz="685800" eaLnBrk="0" fontAlgn="base" hangingPunct="0">
              <a:spcBef>
                <a:spcPct val="0"/>
              </a:spcBef>
              <a:spcAft>
                <a:spcPct val="0"/>
              </a:spcAft>
            </a:pPr>
            <a:endParaRPr lang="en-US" sz="1800" b="1">
              <a:solidFill>
                <a:schemeClr val="tx1"/>
              </a:solidFill>
              <a:latin typeface="Arial" charset="0"/>
              <a:cs typeface="Arial" charset="0"/>
            </a:endParaRPr>
          </a:p>
        </p:txBody>
      </p:sp>
      <p:sp>
        <p:nvSpPr>
          <p:cNvPr id="8" name="Rectangle 7">
            <a:extLst>
              <a:ext uri="{FF2B5EF4-FFF2-40B4-BE49-F238E27FC236}">
                <a16:creationId xmlns:a16="http://schemas.microsoft.com/office/drawing/2014/main" id="{BE644C9F-FF98-9442-87AE-4F834B08EA0B}"/>
              </a:ext>
            </a:extLst>
          </p:cNvPr>
          <p:cNvSpPr/>
          <p:nvPr/>
        </p:nvSpPr>
        <p:spPr bwMode="auto">
          <a:xfrm>
            <a:off x="5586412" y="3132079"/>
            <a:ext cx="2000250" cy="1885950"/>
          </a:xfrm>
          <a:prstGeom prst="rect">
            <a:avLst/>
          </a:prstGeom>
          <a:noFill/>
          <a:ln w="50800" cap="flat" cmpd="sng" algn="ctr">
            <a:solidFill>
              <a:srgbClr val="8EFA00"/>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defTabSz="685800" eaLnBrk="0" fontAlgn="base" hangingPunct="0">
              <a:spcBef>
                <a:spcPct val="0"/>
              </a:spcBef>
              <a:spcAft>
                <a:spcPct val="0"/>
              </a:spcAft>
            </a:pPr>
            <a:endParaRPr lang="en-US" sz="1800" b="1">
              <a:solidFill>
                <a:schemeClr val="tx1"/>
              </a:solidFill>
              <a:latin typeface="Arial" charset="0"/>
              <a:cs typeface="Arial" charset="0"/>
            </a:endParaRPr>
          </a:p>
        </p:txBody>
      </p:sp>
      <p:sp>
        <p:nvSpPr>
          <p:cNvPr id="9" name="Rectangle 8">
            <a:extLst>
              <a:ext uri="{FF2B5EF4-FFF2-40B4-BE49-F238E27FC236}">
                <a16:creationId xmlns:a16="http://schemas.microsoft.com/office/drawing/2014/main" id="{CE8C959D-5539-2343-B968-8E884226D33F}"/>
              </a:ext>
            </a:extLst>
          </p:cNvPr>
          <p:cNvSpPr/>
          <p:nvPr/>
        </p:nvSpPr>
        <p:spPr bwMode="auto">
          <a:xfrm>
            <a:off x="5929312" y="4103629"/>
            <a:ext cx="1028700" cy="685800"/>
          </a:xfrm>
          <a:prstGeom prst="rect">
            <a:avLst/>
          </a:prstGeom>
          <a:noFill/>
          <a:ln w="50800" cap="flat" cmpd="sng" algn="ctr">
            <a:solidFill>
              <a:srgbClr val="8EFA00"/>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defTabSz="685800" eaLnBrk="0" fontAlgn="base" hangingPunct="0">
              <a:spcBef>
                <a:spcPct val="0"/>
              </a:spcBef>
              <a:spcAft>
                <a:spcPct val="0"/>
              </a:spcAft>
            </a:pPr>
            <a:endParaRPr lang="en-US" sz="1800" b="1">
              <a:solidFill>
                <a:schemeClr val="tx1"/>
              </a:solidFill>
              <a:latin typeface="Arial" charset="0"/>
              <a:cs typeface="Arial" charset="0"/>
            </a:endParaRPr>
          </a:p>
        </p:txBody>
      </p:sp>
      <p:sp>
        <p:nvSpPr>
          <p:cNvPr id="11" name="TextBox 10">
            <a:extLst>
              <a:ext uri="{FF2B5EF4-FFF2-40B4-BE49-F238E27FC236}">
                <a16:creationId xmlns:a16="http://schemas.microsoft.com/office/drawing/2014/main" id="{384D9379-39FD-CE4E-9698-AE5969D892FF}"/>
              </a:ext>
            </a:extLst>
          </p:cNvPr>
          <p:cNvSpPr txBox="1"/>
          <p:nvPr/>
        </p:nvSpPr>
        <p:spPr>
          <a:xfrm>
            <a:off x="8418038" y="4106114"/>
            <a:ext cx="357790" cy="207749"/>
          </a:xfrm>
          <a:prstGeom prst="rect">
            <a:avLst/>
          </a:prstGeom>
          <a:noFill/>
        </p:spPr>
        <p:txBody>
          <a:bodyPr wrap="none" rtlCol="0">
            <a:spAutoFit/>
          </a:bodyPr>
          <a:lstStyle/>
          <a:p>
            <a:r>
              <a:rPr lang="en-US" sz="750" dirty="0">
                <a:solidFill>
                  <a:schemeClr val="bg1"/>
                </a:solidFill>
                <a:latin typeface="Courier New" panose="02070309020205020404" pitchFamily="49" charset="0"/>
                <a:cs typeface="Courier New" panose="02070309020205020404" pitchFamily="49" charset="0"/>
              </a:rPr>
              <a:t>cat</a:t>
            </a:r>
          </a:p>
        </p:txBody>
      </p:sp>
      <p:sp>
        <p:nvSpPr>
          <p:cNvPr id="12" name="TextBox 11">
            <a:extLst>
              <a:ext uri="{FF2B5EF4-FFF2-40B4-BE49-F238E27FC236}">
                <a16:creationId xmlns:a16="http://schemas.microsoft.com/office/drawing/2014/main" id="{9949C006-4697-EB47-9BC2-FB89ECE86CD9}"/>
              </a:ext>
            </a:extLst>
          </p:cNvPr>
          <p:cNvSpPr txBox="1"/>
          <p:nvPr/>
        </p:nvSpPr>
        <p:spPr>
          <a:xfrm>
            <a:off x="5674838" y="3290314"/>
            <a:ext cx="357790" cy="207749"/>
          </a:xfrm>
          <a:prstGeom prst="rect">
            <a:avLst/>
          </a:prstGeom>
          <a:noFill/>
        </p:spPr>
        <p:txBody>
          <a:bodyPr wrap="none" rtlCol="0">
            <a:spAutoFit/>
          </a:bodyPr>
          <a:lstStyle/>
          <a:p>
            <a:r>
              <a:rPr lang="en-US" sz="750" dirty="0">
                <a:solidFill>
                  <a:schemeClr val="bg1"/>
                </a:solidFill>
                <a:latin typeface="Courier New" panose="02070309020205020404" pitchFamily="49" charset="0"/>
                <a:cs typeface="Courier New" panose="02070309020205020404" pitchFamily="49" charset="0"/>
              </a:rPr>
              <a:t>dog</a:t>
            </a:r>
          </a:p>
        </p:txBody>
      </p:sp>
      <p:sp>
        <p:nvSpPr>
          <p:cNvPr id="13" name="TextBox 12">
            <a:extLst>
              <a:ext uri="{FF2B5EF4-FFF2-40B4-BE49-F238E27FC236}">
                <a16:creationId xmlns:a16="http://schemas.microsoft.com/office/drawing/2014/main" id="{F08BF01D-3C8F-4247-A00B-25EE6D99B4AF}"/>
              </a:ext>
            </a:extLst>
          </p:cNvPr>
          <p:cNvSpPr txBox="1"/>
          <p:nvPr/>
        </p:nvSpPr>
        <p:spPr>
          <a:xfrm>
            <a:off x="5929313" y="4107576"/>
            <a:ext cx="646331" cy="207749"/>
          </a:xfrm>
          <a:prstGeom prst="rect">
            <a:avLst/>
          </a:prstGeom>
          <a:noFill/>
        </p:spPr>
        <p:txBody>
          <a:bodyPr wrap="none" rtlCol="0">
            <a:spAutoFit/>
          </a:bodyPr>
          <a:lstStyle/>
          <a:p>
            <a:r>
              <a:rPr lang="en-US" sz="750" dirty="0">
                <a:solidFill>
                  <a:schemeClr val="bg1"/>
                </a:solidFill>
                <a:latin typeface="Courier New" panose="02070309020205020404" pitchFamily="49" charset="0"/>
                <a:cs typeface="Courier New" panose="02070309020205020404" pitchFamily="49" charset="0"/>
              </a:rPr>
              <a:t>cat: 0.8</a:t>
            </a:r>
          </a:p>
        </p:txBody>
      </p:sp>
      <p:sp>
        <p:nvSpPr>
          <p:cNvPr id="14" name="TextBox 13">
            <a:extLst>
              <a:ext uri="{FF2B5EF4-FFF2-40B4-BE49-F238E27FC236}">
                <a16:creationId xmlns:a16="http://schemas.microsoft.com/office/drawing/2014/main" id="{A6B543C8-7B66-9B40-B176-5749CEDC8805}"/>
              </a:ext>
            </a:extLst>
          </p:cNvPr>
          <p:cNvSpPr txBox="1"/>
          <p:nvPr/>
        </p:nvSpPr>
        <p:spPr>
          <a:xfrm>
            <a:off x="7015163" y="3118864"/>
            <a:ext cx="646331" cy="207749"/>
          </a:xfrm>
          <a:prstGeom prst="rect">
            <a:avLst/>
          </a:prstGeom>
          <a:noFill/>
        </p:spPr>
        <p:txBody>
          <a:bodyPr wrap="none" rtlCol="0">
            <a:spAutoFit/>
          </a:bodyPr>
          <a:lstStyle/>
          <a:p>
            <a:r>
              <a:rPr lang="en-US" sz="750" dirty="0">
                <a:solidFill>
                  <a:schemeClr val="bg1"/>
                </a:solidFill>
                <a:latin typeface="Courier New" panose="02070309020205020404" pitchFamily="49" charset="0"/>
                <a:cs typeface="Courier New" panose="02070309020205020404" pitchFamily="49" charset="0"/>
              </a:rPr>
              <a:t>dog: 0.6</a:t>
            </a:r>
          </a:p>
        </p:txBody>
      </p:sp>
      <p:sp>
        <p:nvSpPr>
          <p:cNvPr id="15" name="TextBox 14">
            <a:extLst>
              <a:ext uri="{FF2B5EF4-FFF2-40B4-BE49-F238E27FC236}">
                <a16:creationId xmlns:a16="http://schemas.microsoft.com/office/drawing/2014/main" id="{ADC6E70A-1035-9848-9E19-20C02247A000}"/>
              </a:ext>
            </a:extLst>
          </p:cNvPr>
          <p:cNvSpPr txBox="1"/>
          <p:nvPr/>
        </p:nvSpPr>
        <p:spPr>
          <a:xfrm>
            <a:off x="6871640" y="3360679"/>
            <a:ext cx="704039" cy="207749"/>
          </a:xfrm>
          <a:prstGeom prst="rect">
            <a:avLst/>
          </a:prstGeom>
          <a:noFill/>
        </p:spPr>
        <p:txBody>
          <a:bodyPr wrap="none" rtlCol="0">
            <a:spAutoFit/>
          </a:bodyPr>
          <a:lstStyle/>
          <a:p>
            <a:r>
              <a:rPr lang="en-US" sz="750" dirty="0">
                <a:solidFill>
                  <a:schemeClr val="bg1"/>
                </a:solidFill>
                <a:latin typeface="Courier New" panose="02070309020205020404" pitchFamily="49" charset="0"/>
                <a:cs typeface="Courier New" panose="02070309020205020404" pitchFamily="49" charset="0"/>
              </a:rPr>
              <a:t>dog: 0.55</a:t>
            </a:r>
          </a:p>
        </p:txBody>
      </p:sp>
      <p:sp>
        <p:nvSpPr>
          <p:cNvPr id="10" name="Rectangle 9">
            <a:extLst>
              <a:ext uri="{FF2B5EF4-FFF2-40B4-BE49-F238E27FC236}">
                <a16:creationId xmlns:a16="http://schemas.microsoft.com/office/drawing/2014/main" id="{691772C8-6698-F340-9B50-D31442541400}"/>
              </a:ext>
            </a:extLst>
          </p:cNvPr>
          <p:cNvSpPr/>
          <p:nvPr/>
        </p:nvSpPr>
        <p:spPr bwMode="auto">
          <a:xfrm>
            <a:off x="5815012" y="3360679"/>
            <a:ext cx="2000250" cy="1485900"/>
          </a:xfrm>
          <a:prstGeom prst="rect">
            <a:avLst/>
          </a:prstGeom>
          <a:noFill/>
          <a:ln w="50800" cap="flat" cmpd="sng" algn="ctr">
            <a:solidFill>
              <a:srgbClr val="8EFA00"/>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defTabSz="685800" eaLnBrk="0" fontAlgn="base" hangingPunct="0">
              <a:spcBef>
                <a:spcPct val="0"/>
              </a:spcBef>
              <a:spcAft>
                <a:spcPct val="0"/>
              </a:spcAft>
            </a:pPr>
            <a:endParaRPr lang="en-US" sz="1800" b="1">
              <a:solidFill>
                <a:schemeClr val="tx1"/>
              </a:solidFill>
              <a:latin typeface="Arial" charset="0"/>
              <a:cs typeface="Arial" charset="0"/>
            </a:endParaRPr>
          </a:p>
        </p:txBody>
      </p:sp>
      <p:sp>
        <p:nvSpPr>
          <p:cNvPr id="17" name="TextBox 16">
            <a:extLst>
              <a:ext uri="{FF2B5EF4-FFF2-40B4-BE49-F238E27FC236}">
                <a16:creationId xmlns:a16="http://schemas.microsoft.com/office/drawing/2014/main" id="{5D79103E-7DD9-4D4E-83BE-53608A15F4E3}"/>
              </a:ext>
            </a:extLst>
          </p:cNvPr>
          <p:cNvSpPr txBox="1"/>
          <p:nvPr/>
        </p:nvSpPr>
        <p:spPr>
          <a:xfrm>
            <a:off x="7461755" y="2525692"/>
            <a:ext cx="1553657" cy="276999"/>
          </a:xfrm>
          <a:prstGeom prst="rect">
            <a:avLst/>
          </a:prstGeom>
          <a:noFill/>
        </p:spPr>
        <p:txBody>
          <a:bodyPr wrap="square" rtlCol="0">
            <a:spAutoFit/>
          </a:bodyPr>
          <a:lstStyle/>
          <a:p>
            <a:r>
              <a:rPr lang="en-US" sz="1200" dirty="0">
                <a:latin typeface="+mn-lt"/>
                <a:cs typeface="Courier New" panose="02070309020205020404" pitchFamily="49" charset="0"/>
              </a:rPr>
              <a:t>Ground truth (GT)</a:t>
            </a:r>
          </a:p>
        </p:txBody>
      </p:sp>
      <p:cxnSp>
        <p:nvCxnSpPr>
          <p:cNvPr id="21" name="Straight Arrow Connector 20">
            <a:extLst>
              <a:ext uri="{FF2B5EF4-FFF2-40B4-BE49-F238E27FC236}">
                <a16:creationId xmlns:a16="http://schemas.microsoft.com/office/drawing/2014/main" id="{68F40506-41E5-A947-8C61-E1BC730817E8}"/>
              </a:ext>
            </a:extLst>
          </p:cNvPr>
          <p:cNvCxnSpPr>
            <a:cxnSpLocks/>
            <a:stCxn id="17" idx="2"/>
          </p:cNvCxnSpPr>
          <p:nvPr/>
        </p:nvCxnSpPr>
        <p:spPr bwMode="auto">
          <a:xfrm flipH="1">
            <a:off x="8129569" y="2802691"/>
            <a:ext cx="109015" cy="128150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Tree>
    <p:extLst>
      <p:ext uri="{BB962C8B-B14F-4D97-AF65-F5344CB8AC3E}">
        <p14:creationId xmlns:p14="http://schemas.microsoft.com/office/powerpoint/2010/main" val="1525280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1" end="1"/>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2" end="2"/>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8" grpId="0" animBg="1"/>
      <p:bldP spid="9" grpId="0" animBg="1"/>
      <p:bldP spid="13" grpId="0"/>
      <p:bldP spid="14" grpId="0"/>
      <p:bldP spid="15" grpId="0"/>
      <p:bldP spid="10"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581"/>
        <p:cNvGrpSpPr/>
        <p:nvPr/>
      </p:nvGrpSpPr>
      <p:grpSpPr>
        <a:xfrm>
          <a:off x="0" y="0"/>
          <a:ext cx="0" cy="0"/>
          <a:chOff x="0" y="0"/>
          <a:chExt cx="0" cy="0"/>
        </a:xfrm>
      </p:grpSpPr>
      <p:sp>
        <p:nvSpPr>
          <p:cNvPr id="582" name="Shape 582"/>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a:t>Feature Pyramid Networks</a:t>
            </a:r>
          </a:p>
        </p:txBody>
      </p:sp>
      <p:sp>
        <p:nvSpPr>
          <p:cNvPr id="583" name="Shape 583"/>
          <p:cNvSpPr txBox="1">
            <a:spLocks noGrp="1"/>
          </p:cNvSpPr>
          <p:nvPr>
            <p:ph type="body" idx="1"/>
          </p:nvPr>
        </p:nvSpPr>
        <p:spPr>
          <a:xfrm>
            <a:off x="311700" y="1017725"/>
            <a:ext cx="8520600" cy="3416400"/>
          </a:xfrm>
          <a:prstGeom prst="rect">
            <a:avLst/>
          </a:prstGeom>
        </p:spPr>
        <p:txBody>
          <a:bodyPr lIns="91425" tIns="91425" rIns="91425" bIns="91425" anchor="t" anchorCtr="0">
            <a:noAutofit/>
          </a:bodyPr>
          <a:lstStyle/>
          <a:p>
            <a:pPr lvl="0">
              <a:spcBef>
                <a:spcPts val="0"/>
              </a:spcBef>
              <a:buNone/>
            </a:pPr>
            <a:r>
              <a:rPr lang="en"/>
              <a:t>Uses ConvNet as Feature Pyramid</a:t>
            </a:r>
          </a:p>
          <a:p>
            <a:pPr lvl="0">
              <a:spcBef>
                <a:spcPts val="0"/>
              </a:spcBef>
              <a:buNone/>
            </a:pPr>
            <a:r>
              <a:rPr lang="en"/>
              <a:t>Includes low level feature maps to detect small objects</a:t>
            </a:r>
          </a:p>
          <a:p>
            <a:pPr lvl="0">
              <a:spcBef>
                <a:spcPts val="0"/>
              </a:spcBef>
              <a:buNone/>
            </a:pPr>
            <a:r>
              <a:rPr lang="en"/>
              <a:t>Top down pathway provides contextual information</a:t>
            </a:r>
          </a:p>
          <a:p>
            <a:pPr lvl="0">
              <a:spcBef>
                <a:spcPts val="0"/>
              </a:spcBef>
              <a:buNone/>
            </a:pPr>
            <a:endParaRPr/>
          </a:p>
          <a:p>
            <a:pPr lvl="0">
              <a:spcBef>
                <a:spcPts val="0"/>
              </a:spcBef>
              <a:buNone/>
            </a:pPr>
            <a:endParaRPr/>
          </a:p>
          <a:p>
            <a:pPr lvl="0" rtl="0">
              <a:lnSpc>
                <a:spcPct val="100000"/>
              </a:lnSpc>
              <a:spcBef>
                <a:spcPts val="0"/>
              </a:spcBef>
              <a:spcAft>
                <a:spcPts val="400"/>
              </a:spcAft>
              <a:buNone/>
            </a:pPr>
            <a:endParaRPr sz="1400">
              <a:solidFill>
                <a:srgbClr val="000000"/>
              </a:solidFill>
              <a:latin typeface="Arial"/>
              <a:ea typeface="Arial"/>
              <a:cs typeface="Arial"/>
              <a:sym typeface="Arial"/>
            </a:endParaRPr>
          </a:p>
          <a:p>
            <a:pPr lvl="0" rtl="0">
              <a:lnSpc>
                <a:spcPct val="100000"/>
              </a:lnSpc>
              <a:spcBef>
                <a:spcPts val="0"/>
              </a:spcBef>
              <a:spcAft>
                <a:spcPts val="400"/>
              </a:spcAft>
              <a:buNone/>
            </a:pPr>
            <a:r>
              <a:rPr lang="en" sz="1400">
                <a:solidFill>
                  <a:srgbClr val="000000"/>
                </a:solidFill>
                <a:latin typeface="Arial"/>
                <a:ea typeface="Arial"/>
                <a:cs typeface="Arial"/>
                <a:sym typeface="Arial"/>
              </a:rPr>
              <a:t>Feature Pyramid Networks for Object Detection. </a:t>
            </a:r>
          </a:p>
          <a:p>
            <a:pPr lvl="0" rtl="0">
              <a:lnSpc>
                <a:spcPct val="100000"/>
              </a:lnSpc>
              <a:spcBef>
                <a:spcPts val="0"/>
              </a:spcBef>
              <a:spcAft>
                <a:spcPts val="400"/>
              </a:spcAft>
              <a:buNone/>
            </a:pPr>
            <a:r>
              <a:rPr lang="en" sz="1400">
                <a:solidFill>
                  <a:srgbClr val="000000"/>
                </a:solidFill>
                <a:latin typeface="Arial"/>
                <a:ea typeface="Arial"/>
                <a:cs typeface="Arial"/>
                <a:sym typeface="Arial"/>
                <a:hlinkClick r:id="rId3"/>
              </a:rPr>
              <a:t>Tsung-Yi Lin</a:t>
            </a:r>
            <a:r>
              <a:rPr lang="en" sz="1400">
                <a:solidFill>
                  <a:srgbClr val="000000"/>
                </a:solidFill>
                <a:latin typeface="Arial"/>
                <a:ea typeface="Arial"/>
                <a:cs typeface="Arial"/>
                <a:sym typeface="Arial"/>
              </a:rPr>
              <a:t>, Piotr Dollár, </a:t>
            </a:r>
            <a:r>
              <a:rPr lang="en" sz="1400">
                <a:solidFill>
                  <a:srgbClr val="000000"/>
                </a:solidFill>
                <a:latin typeface="Arial"/>
                <a:ea typeface="Arial"/>
                <a:cs typeface="Arial"/>
                <a:sym typeface="Arial"/>
                <a:hlinkClick r:id="rId4"/>
              </a:rPr>
              <a:t>Ross Girshick</a:t>
            </a:r>
            <a:r>
              <a:rPr lang="en" sz="1400">
                <a:solidFill>
                  <a:srgbClr val="000000"/>
                </a:solidFill>
                <a:latin typeface="Arial"/>
                <a:ea typeface="Arial"/>
                <a:cs typeface="Arial"/>
                <a:sym typeface="Arial"/>
              </a:rPr>
              <a:t>, </a:t>
            </a:r>
            <a:r>
              <a:rPr lang="en" sz="1400">
                <a:solidFill>
                  <a:srgbClr val="000000"/>
                </a:solidFill>
                <a:latin typeface="Arial"/>
                <a:ea typeface="Arial"/>
                <a:cs typeface="Arial"/>
                <a:sym typeface="Arial"/>
                <a:hlinkClick r:id="rId5"/>
              </a:rPr>
              <a:t>Kaiming He</a:t>
            </a:r>
            <a:r>
              <a:rPr lang="en" sz="1400">
                <a:solidFill>
                  <a:srgbClr val="000000"/>
                </a:solidFill>
                <a:latin typeface="Arial"/>
                <a:ea typeface="Arial"/>
                <a:cs typeface="Arial"/>
                <a:sym typeface="Arial"/>
              </a:rPr>
              <a:t>, </a:t>
            </a:r>
            <a:r>
              <a:rPr lang="en" sz="1400">
                <a:solidFill>
                  <a:srgbClr val="000000"/>
                </a:solidFill>
                <a:latin typeface="Arial"/>
                <a:ea typeface="Arial"/>
                <a:cs typeface="Arial"/>
                <a:sym typeface="Arial"/>
                <a:hlinkClick r:id="rId6"/>
              </a:rPr>
              <a:t>Bharath Hariharan</a:t>
            </a:r>
            <a:r>
              <a:rPr lang="en" sz="1400">
                <a:solidFill>
                  <a:srgbClr val="000000"/>
                </a:solidFill>
                <a:latin typeface="Arial"/>
                <a:ea typeface="Arial"/>
                <a:cs typeface="Arial"/>
                <a:sym typeface="Arial"/>
              </a:rPr>
              <a:t>, Serge Belongie.</a:t>
            </a:r>
          </a:p>
          <a:p>
            <a:pPr lvl="0" rtl="0">
              <a:lnSpc>
                <a:spcPct val="100000"/>
              </a:lnSpc>
              <a:spcBef>
                <a:spcPts val="0"/>
              </a:spcBef>
              <a:spcAft>
                <a:spcPts val="400"/>
              </a:spcAft>
              <a:buNone/>
            </a:pPr>
            <a:r>
              <a:rPr lang="en" sz="1400">
                <a:solidFill>
                  <a:srgbClr val="000000"/>
                </a:solidFill>
                <a:highlight>
                  <a:srgbClr val="FFFFFF"/>
                </a:highlight>
                <a:latin typeface="Arial"/>
                <a:ea typeface="Arial"/>
                <a:cs typeface="Arial"/>
                <a:sym typeface="Arial"/>
              </a:rPr>
              <a:t>Dec 2016</a:t>
            </a:r>
          </a:p>
          <a:p>
            <a:pPr lvl="0" rtl="0">
              <a:lnSpc>
                <a:spcPct val="100000"/>
              </a:lnSpc>
              <a:spcBef>
                <a:spcPts val="0"/>
              </a:spcBef>
              <a:spcAft>
                <a:spcPts val="0"/>
              </a:spcAft>
              <a:buNone/>
            </a:pPr>
            <a:endParaRPr sz="1100">
              <a:solidFill>
                <a:srgbClr val="000000"/>
              </a:solidFill>
              <a:latin typeface="Arial"/>
              <a:ea typeface="Arial"/>
              <a:cs typeface="Arial"/>
              <a:sym typeface="Arial"/>
            </a:endParaRPr>
          </a:p>
          <a:p>
            <a:pPr lvl="0">
              <a:spcBef>
                <a:spcPts val="0"/>
              </a:spcBef>
              <a:buNone/>
            </a:pPr>
            <a:endParaRPr/>
          </a:p>
          <a:p>
            <a:pPr lvl="0">
              <a:spcBef>
                <a:spcPts val="0"/>
              </a:spcBef>
              <a:buNone/>
            </a:pPr>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587"/>
        <p:cNvGrpSpPr/>
        <p:nvPr/>
      </p:nvGrpSpPr>
      <p:grpSpPr>
        <a:xfrm>
          <a:off x="0" y="0"/>
          <a:ext cx="0" cy="0"/>
          <a:chOff x="0" y="0"/>
          <a:chExt cx="0" cy="0"/>
        </a:xfrm>
      </p:grpSpPr>
      <p:sp>
        <p:nvSpPr>
          <p:cNvPr id="588" name="Shape 588"/>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a:t>Comparison to prior methods</a:t>
            </a:r>
          </a:p>
        </p:txBody>
      </p:sp>
      <p:sp>
        <p:nvSpPr>
          <p:cNvPr id="589" name="Shape 589"/>
          <p:cNvSpPr txBox="1">
            <a:spLocks noGrp="1"/>
          </p:cNvSpPr>
          <p:nvPr>
            <p:ph type="body" idx="1"/>
          </p:nvPr>
        </p:nvSpPr>
        <p:spPr>
          <a:xfrm>
            <a:off x="311700" y="1152475"/>
            <a:ext cx="2886300" cy="3416400"/>
          </a:xfrm>
          <a:prstGeom prst="rect">
            <a:avLst/>
          </a:prstGeom>
        </p:spPr>
        <p:txBody>
          <a:bodyPr lIns="91425" tIns="91425" rIns="91425" bIns="91425" anchor="t" anchorCtr="0">
            <a:noAutofit/>
          </a:bodyPr>
          <a:lstStyle/>
          <a:p>
            <a:pPr marL="457200" lvl="0" indent="-228600" rtl="0">
              <a:spcBef>
                <a:spcPts val="0"/>
              </a:spcBef>
              <a:buAutoNum type="alphaLcPeriod"/>
            </a:pPr>
            <a:r>
              <a:rPr lang="en"/>
              <a:t>Accurate but slow.</a:t>
            </a:r>
          </a:p>
          <a:p>
            <a:pPr marL="457200" lvl="0" indent="-228600" rtl="0">
              <a:spcBef>
                <a:spcPts val="0"/>
              </a:spcBef>
              <a:buAutoNum type="alphaLcPeriod"/>
            </a:pPr>
            <a:r>
              <a:rPr lang="en"/>
              <a:t>Misses low level information. (Yolo)</a:t>
            </a:r>
          </a:p>
          <a:p>
            <a:pPr marL="457200" lvl="0" indent="-228600" rtl="0">
              <a:spcBef>
                <a:spcPts val="0"/>
              </a:spcBef>
              <a:buAutoNum type="alphaLcPeriod"/>
            </a:pPr>
            <a:r>
              <a:rPr lang="en"/>
              <a:t>Misses context in low level predictions. (SSD)</a:t>
            </a:r>
          </a:p>
          <a:p>
            <a:pPr marL="457200" lvl="0" indent="-228600">
              <a:spcBef>
                <a:spcPts val="0"/>
              </a:spcBef>
              <a:buAutoNum type="alphaLcPeriod"/>
            </a:pPr>
            <a:r>
              <a:rPr lang="en"/>
              <a:t>Accurate and fast.</a:t>
            </a:r>
          </a:p>
        </p:txBody>
      </p:sp>
      <p:pic>
        <p:nvPicPr>
          <p:cNvPr id="590" name="Shape 590"/>
          <p:cNvPicPr preferRelativeResize="0"/>
          <p:nvPr/>
        </p:nvPicPr>
        <p:blipFill>
          <a:blip r:embed="rId3">
            <a:alphaModFix/>
          </a:blip>
          <a:stretch>
            <a:fillRect/>
          </a:stretch>
        </p:blipFill>
        <p:spPr>
          <a:xfrm>
            <a:off x="3198062" y="955550"/>
            <a:ext cx="5781611" cy="3416400"/>
          </a:xfrm>
          <a:prstGeom prst="rect">
            <a:avLst/>
          </a:prstGeom>
          <a:noFill/>
          <a:ln>
            <a:noFill/>
          </a:ln>
        </p:spPr>
      </p:pic>
      <p:sp>
        <p:nvSpPr>
          <p:cNvPr id="591" name="Shape 591"/>
          <p:cNvSpPr txBox="1"/>
          <p:nvPr/>
        </p:nvSpPr>
        <p:spPr>
          <a:xfrm>
            <a:off x="4531500" y="4448150"/>
            <a:ext cx="3516300" cy="290400"/>
          </a:xfrm>
          <a:prstGeom prst="rect">
            <a:avLst/>
          </a:prstGeom>
          <a:noFill/>
          <a:ln>
            <a:noFill/>
          </a:ln>
        </p:spPr>
        <p:txBody>
          <a:bodyPr lIns="91425" tIns="91425" rIns="91425" bIns="91425" anchor="ctr" anchorCtr="0">
            <a:noAutofit/>
          </a:bodyPr>
          <a:lstStyle/>
          <a:p>
            <a:pPr lvl="0" rtl="0">
              <a:lnSpc>
                <a:spcPct val="115000"/>
              </a:lnSpc>
              <a:spcBef>
                <a:spcPts val="0"/>
              </a:spcBef>
              <a:spcAft>
                <a:spcPts val="1600"/>
              </a:spcAft>
              <a:buNone/>
            </a:pPr>
            <a:r>
              <a:rPr lang="en">
                <a:solidFill>
                  <a:srgbClr val="B7B7B7"/>
                </a:solidFill>
              </a:rPr>
              <a:t>https://arxiv.org/pdf/1512.02325v5.pdf</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595"/>
        <p:cNvGrpSpPr/>
        <p:nvPr/>
      </p:nvGrpSpPr>
      <p:grpSpPr>
        <a:xfrm>
          <a:off x="0" y="0"/>
          <a:ext cx="0" cy="0"/>
          <a:chOff x="0" y="0"/>
          <a:chExt cx="0" cy="0"/>
        </a:xfrm>
      </p:grpSpPr>
      <p:sp>
        <p:nvSpPr>
          <p:cNvPr id="596" name="Shape 596"/>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a:t>Top down pathway</a:t>
            </a:r>
          </a:p>
        </p:txBody>
      </p:sp>
      <p:sp>
        <p:nvSpPr>
          <p:cNvPr id="597" name="Shape 597"/>
          <p:cNvSpPr txBox="1">
            <a:spLocks noGrp="1"/>
          </p:cNvSpPr>
          <p:nvPr>
            <p:ph type="body" idx="1"/>
          </p:nvPr>
        </p:nvSpPr>
        <p:spPr>
          <a:xfrm>
            <a:off x="311700" y="1152475"/>
            <a:ext cx="4016700" cy="3416400"/>
          </a:xfrm>
          <a:prstGeom prst="rect">
            <a:avLst/>
          </a:prstGeom>
        </p:spPr>
        <p:txBody>
          <a:bodyPr lIns="91425" tIns="91425" rIns="91425" bIns="91425" anchor="t" anchorCtr="0">
            <a:noAutofit/>
          </a:bodyPr>
          <a:lstStyle/>
          <a:p>
            <a:pPr marL="457200" lvl="0" indent="-228600">
              <a:spcBef>
                <a:spcPts val="0"/>
              </a:spcBef>
              <a:buChar char="-"/>
            </a:pPr>
            <a:r>
              <a:rPr lang="en"/>
              <a:t>High level (semantically strong) feature maps are upsampled. </a:t>
            </a:r>
          </a:p>
          <a:p>
            <a:pPr marL="457200" lvl="0" indent="-228600">
              <a:spcBef>
                <a:spcPts val="0"/>
              </a:spcBef>
              <a:buChar char="-"/>
            </a:pPr>
            <a:r>
              <a:rPr lang="en"/>
              <a:t>Lateral connections merge feature maps from bottom up pathway. </a:t>
            </a:r>
          </a:p>
        </p:txBody>
      </p:sp>
      <p:pic>
        <p:nvPicPr>
          <p:cNvPr id="598" name="Shape 598"/>
          <p:cNvPicPr preferRelativeResize="0"/>
          <p:nvPr/>
        </p:nvPicPr>
        <p:blipFill>
          <a:blip r:embed="rId3">
            <a:alphaModFix/>
          </a:blip>
          <a:stretch>
            <a:fillRect/>
          </a:stretch>
        </p:blipFill>
        <p:spPr>
          <a:xfrm>
            <a:off x="4597550" y="1130887"/>
            <a:ext cx="4234749" cy="3459574"/>
          </a:xfrm>
          <a:prstGeom prst="rect">
            <a:avLst/>
          </a:prstGeom>
          <a:noFill/>
          <a:ln>
            <a:noFill/>
          </a:ln>
        </p:spPr>
      </p:pic>
      <p:sp>
        <p:nvSpPr>
          <p:cNvPr id="599" name="Shape 599"/>
          <p:cNvSpPr txBox="1"/>
          <p:nvPr/>
        </p:nvSpPr>
        <p:spPr>
          <a:xfrm>
            <a:off x="5189100" y="4853100"/>
            <a:ext cx="3516300" cy="290400"/>
          </a:xfrm>
          <a:prstGeom prst="rect">
            <a:avLst/>
          </a:prstGeom>
          <a:noFill/>
          <a:ln>
            <a:noFill/>
          </a:ln>
        </p:spPr>
        <p:txBody>
          <a:bodyPr lIns="91425" tIns="91425" rIns="91425" bIns="91425" anchor="ctr" anchorCtr="0">
            <a:noAutofit/>
          </a:bodyPr>
          <a:lstStyle/>
          <a:p>
            <a:pPr lvl="0" rtl="0">
              <a:lnSpc>
                <a:spcPct val="115000"/>
              </a:lnSpc>
              <a:spcBef>
                <a:spcPts val="0"/>
              </a:spcBef>
              <a:spcAft>
                <a:spcPts val="1600"/>
              </a:spcAft>
              <a:buNone/>
            </a:pPr>
            <a:r>
              <a:rPr lang="en">
                <a:solidFill>
                  <a:srgbClr val="B7B7B7"/>
                </a:solidFill>
              </a:rPr>
              <a:t>https://arxiv.org/pdf/1512.02325v5.pdf</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603"/>
        <p:cNvGrpSpPr/>
        <p:nvPr/>
      </p:nvGrpSpPr>
      <p:grpSpPr>
        <a:xfrm>
          <a:off x="0" y="0"/>
          <a:ext cx="0" cy="0"/>
          <a:chOff x="0" y="0"/>
          <a:chExt cx="0" cy="0"/>
        </a:xfrm>
      </p:grpSpPr>
      <p:sp>
        <p:nvSpPr>
          <p:cNvPr id="604" name="Shape 604"/>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a:t>Feature Pyramid Networks for RPN</a:t>
            </a:r>
          </a:p>
        </p:txBody>
      </p:sp>
      <p:sp>
        <p:nvSpPr>
          <p:cNvPr id="605" name="Shape 605"/>
          <p:cNvSpPr txBox="1">
            <a:spLocks noGrp="1"/>
          </p:cNvSpPr>
          <p:nvPr>
            <p:ph type="body" idx="1"/>
          </p:nvPr>
        </p:nvSpPr>
        <p:spPr>
          <a:xfrm>
            <a:off x="311700" y="1152475"/>
            <a:ext cx="3910500" cy="3416400"/>
          </a:xfrm>
          <a:prstGeom prst="rect">
            <a:avLst/>
          </a:prstGeom>
        </p:spPr>
        <p:txBody>
          <a:bodyPr lIns="91425" tIns="91425" rIns="91425" bIns="91425" anchor="t" anchorCtr="0">
            <a:noAutofit/>
          </a:bodyPr>
          <a:lstStyle/>
          <a:p>
            <a:pPr marL="457200" lvl="0" indent="-228600" rtl="0">
              <a:spcBef>
                <a:spcPts val="0"/>
              </a:spcBef>
              <a:buChar char="-"/>
            </a:pPr>
            <a:r>
              <a:rPr lang="en"/>
              <a:t>Replace single scale feature map with FPN.</a:t>
            </a:r>
          </a:p>
          <a:p>
            <a:pPr marL="457200" lvl="0" indent="-228600" rtl="0">
              <a:spcBef>
                <a:spcPts val="0"/>
              </a:spcBef>
              <a:buChar char="-"/>
            </a:pPr>
            <a:r>
              <a:rPr lang="en"/>
              <a:t>Single scale anchors at each level.</a:t>
            </a:r>
          </a:p>
          <a:p>
            <a:pPr lvl="0">
              <a:spcBef>
                <a:spcPts val="0"/>
              </a:spcBef>
              <a:buNone/>
            </a:pPr>
            <a:endParaRPr/>
          </a:p>
        </p:txBody>
      </p:sp>
      <p:pic>
        <p:nvPicPr>
          <p:cNvPr id="606" name="Shape 606"/>
          <p:cNvPicPr preferRelativeResize="0"/>
          <p:nvPr/>
        </p:nvPicPr>
        <p:blipFill>
          <a:blip r:embed="rId3">
            <a:alphaModFix/>
          </a:blip>
          <a:stretch>
            <a:fillRect/>
          </a:stretch>
        </p:blipFill>
        <p:spPr>
          <a:xfrm>
            <a:off x="3718300" y="1080374"/>
            <a:ext cx="3714774" cy="3710074"/>
          </a:xfrm>
          <a:prstGeom prst="rect">
            <a:avLst/>
          </a:prstGeom>
          <a:noFill/>
          <a:ln>
            <a:noFill/>
          </a:ln>
        </p:spPr>
      </p:pic>
      <p:sp>
        <p:nvSpPr>
          <p:cNvPr id="607" name="Shape 607"/>
          <p:cNvSpPr txBox="1"/>
          <p:nvPr/>
        </p:nvSpPr>
        <p:spPr>
          <a:xfrm>
            <a:off x="4960500" y="4853100"/>
            <a:ext cx="3516300" cy="290400"/>
          </a:xfrm>
          <a:prstGeom prst="rect">
            <a:avLst/>
          </a:prstGeom>
          <a:noFill/>
          <a:ln>
            <a:noFill/>
          </a:ln>
        </p:spPr>
        <p:txBody>
          <a:bodyPr lIns="91425" tIns="91425" rIns="91425" bIns="91425" anchor="ctr" anchorCtr="0">
            <a:noAutofit/>
          </a:bodyPr>
          <a:lstStyle/>
          <a:p>
            <a:pPr lvl="0" rtl="0">
              <a:lnSpc>
                <a:spcPct val="115000"/>
              </a:lnSpc>
              <a:spcBef>
                <a:spcPts val="0"/>
              </a:spcBef>
              <a:spcAft>
                <a:spcPts val="1600"/>
              </a:spcAft>
              <a:buNone/>
            </a:pPr>
            <a:r>
              <a:rPr lang="en">
                <a:solidFill>
                  <a:srgbClr val="B7B7B7"/>
                </a:solidFill>
              </a:rPr>
              <a:t>https://arxiv.org/pdf/1512.02325v5.pdf</a:t>
            </a:r>
          </a:p>
        </p:txBody>
      </p:sp>
      <p:pic>
        <p:nvPicPr>
          <p:cNvPr id="608" name="Shape 608"/>
          <p:cNvPicPr preferRelativeResize="0"/>
          <p:nvPr/>
        </p:nvPicPr>
        <p:blipFill>
          <a:blip r:embed="rId4">
            <a:alphaModFix/>
          </a:blip>
          <a:stretch>
            <a:fillRect/>
          </a:stretch>
        </p:blipFill>
        <p:spPr>
          <a:xfrm>
            <a:off x="6543725" y="1909949"/>
            <a:ext cx="2344500" cy="1052600"/>
          </a:xfrm>
          <a:prstGeom prst="rect">
            <a:avLst/>
          </a:prstGeom>
          <a:noFill/>
          <a:ln>
            <a:noFill/>
          </a:ln>
        </p:spPr>
      </p:pic>
      <p:sp>
        <p:nvSpPr>
          <p:cNvPr id="609" name="Shape 609"/>
          <p:cNvSpPr txBox="1"/>
          <p:nvPr/>
        </p:nvSpPr>
        <p:spPr>
          <a:xfrm>
            <a:off x="6505575" y="3000375"/>
            <a:ext cx="247500" cy="209400"/>
          </a:xfrm>
          <a:prstGeom prst="rect">
            <a:avLst/>
          </a:prstGeom>
          <a:solidFill>
            <a:srgbClr val="FFFFFF"/>
          </a:solidFill>
          <a:ln>
            <a:noFill/>
          </a:ln>
        </p:spPr>
        <p:txBody>
          <a:bodyPr lIns="91425" tIns="91425" rIns="91425" bIns="91425" anchor="t" anchorCtr="0">
            <a:noAutofit/>
          </a:bodyPr>
          <a:lstStyle/>
          <a:p>
            <a:pPr lvl="0">
              <a:spcBef>
                <a:spcPts val="0"/>
              </a:spcBef>
              <a:buNone/>
            </a:pPr>
            <a:endParaRPr/>
          </a:p>
        </p:txBody>
      </p:sp>
      <p:cxnSp>
        <p:nvCxnSpPr>
          <p:cNvPr id="610" name="Shape 610"/>
          <p:cNvCxnSpPr/>
          <p:nvPr/>
        </p:nvCxnSpPr>
        <p:spPr>
          <a:xfrm rot="10800000">
            <a:off x="5893050" y="2390950"/>
            <a:ext cx="476400" cy="0"/>
          </a:xfrm>
          <a:prstGeom prst="straightConnector1">
            <a:avLst/>
          </a:prstGeom>
          <a:noFill/>
          <a:ln w="28575" cap="flat" cmpd="sng">
            <a:solidFill>
              <a:srgbClr val="00FF00"/>
            </a:solidFill>
            <a:prstDash val="solid"/>
            <a:round/>
            <a:headEnd type="none" w="lg" len="lg"/>
            <a:tailEnd type="triangle" w="lg" len="lg"/>
          </a:ln>
        </p:spPr>
      </p:cxnSp>
      <p:cxnSp>
        <p:nvCxnSpPr>
          <p:cNvPr id="611" name="Shape 611"/>
          <p:cNvCxnSpPr/>
          <p:nvPr/>
        </p:nvCxnSpPr>
        <p:spPr>
          <a:xfrm>
            <a:off x="4700475" y="2095025"/>
            <a:ext cx="714300" cy="523800"/>
          </a:xfrm>
          <a:prstGeom prst="straightConnector1">
            <a:avLst/>
          </a:prstGeom>
          <a:noFill/>
          <a:ln w="76200" cap="flat" cmpd="sng">
            <a:solidFill>
              <a:srgbClr val="FF0000"/>
            </a:solidFill>
            <a:prstDash val="solid"/>
            <a:round/>
            <a:headEnd type="none" w="lg" len="lg"/>
            <a:tailEnd type="none" w="lg" len="lg"/>
          </a:ln>
        </p:spPr>
      </p:cxnSp>
      <p:cxnSp>
        <p:nvCxnSpPr>
          <p:cNvPr id="612" name="Shape 612"/>
          <p:cNvCxnSpPr/>
          <p:nvPr/>
        </p:nvCxnSpPr>
        <p:spPr>
          <a:xfrm flipH="1">
            <a:off x="4695525" y="2095025"/>
            <a:ext cx="724200" cy="523800"/>
          </a:xfrm>
          <a:prstGeom prst="straightConnector1">
            <a:avLst/>
          </a:prstGeom>
          <a:noFill/>
          <a:ln w="76200" cap="flat" cmpd="sng">
            <a:solidFill>
              <a:srgbClr val="FF0000"/>
            </a:solidFill>
            <a:prstDash val="solid"/>
            <a:round/>
            <a:headEnd type="none" w="lg" len="lg"/>
            <a:tailEnd type="none" w="lg" len="lg"/>
          </a:ln>
        </p:spPr>
      </p:cxn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616"/>
        <p:cNvGrpSpPr/>
        <p:nvPr/>
      </p:nvGrpSpPr>
      <p:grpSpPr>
        <a:xfrm>
          <a:off x="0" y="0"/>
          <a:ext cx="0" cy="0"/>
          <a:chOff x="0" y="0"/>
          <a:chExt cx="0" cy="0"/>
        </a:xfrm>
      </p:grpSpPr>
      <p:sp>
        <p:nvSpPr>
          <p:cNvPr id="617" name="Shape 617"/>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a:t>Results</a:t>
            </a:r>
          </a:p>
        </p:txBody>
      </p:sp>
      <p:sp>
        <p:nvSpPr>
          <p:cNvPr id="618" name="Shape 618"/>
          <p:cNvSpPr txBox="1">
            <a:spLocks noGrp="1"/>
          </p:cNvSpPr>
          <p:nvPr>
            <p:ph type="body" idx="1"/>
          </p:nvPr>
        </p:nvSpPr>
        <p:spPr>
          <a:xfrm>
            <a:off x="311700" y="1126975"/>
            <a:ext cx="8520600" cy="3416400"/>
          </a:xfrm>
          <a:prstGeom prst="rect">
            <a:avLst/>
          </a:prstGeom>
        </p:spPr>
        <p:txBody>
          <a:bodyPr lIns="91425" tIns="91425" rIns="91425" bIns="91425" anchor="t" anchorCtr="0">
            <a:noAutofit/>
          </a:bodyPr>
          <a:lstStyle/>
          <a:p>
            <a:pPr marL="457200" lvl="0" indent="-228600" rtl="0">
              <a:spcBef>
                <a:spcPts val="0"/>
              </a:spcBef>
              <a:buChar char="-"/>
            </a:pPr>
            <a:r>
              <a:rPr lang="en"/>
              <a:t>COCO</a:t>
            </a:r>
          </a:p>
          <a:p>
            <a:pPr marL="457200" lvl="0" indent="-228600" rtl="0">
              <a:spcBef>
                <a:spcPts val="0"/>
              </a:spcBef>
              <a:buChar char="-"/>
            </a:pPr>
            <a:r>
              <a:rPr lang="en"/>
              <a:t>State of the art single-model</a:t>
            </a:r>
          </a:p>
          <a:p>
            <a:pPr lvl="0">
              <a:spcBef>
                <a:spcPts val="0"/>
              </a:spcBef>
              <a:buNone/>
            </a:pPr>
            <a:endParaRPr/>
          </a:p>
        </p:txBody>
      </p:sp>
      <p:sp>
        <p:nvSpPr>
          <p:cNvPr id="619" name="Shape 619"/>
          <p:cNvSpPr txBox="1"/>
          <p:nvPr/>
        </p:nvSpPr>
        <p:spPr>
          <a:xfrm>
            <a:off x="2903100" y="4853100"/>
            <a:ext cx="3516300" cy="290400"/>
          </a:xfrm>
          <a:prstGeom prst="rect">
            <a:avLst/>
          </a:prstGeom>
          <a:noFill/>
          <a:ln>
            <a:noFill/>
          </a:ln>
        </p:spPr>
        <p:txBody>
          <a:bodyPr lIns="91425" tIns="91425" rIns="91425" bIns="91425" anchor="ctr" anchorCtr="0">
            <a:noAutofit/>
          </a:bodyPr>
          <a:lstStyle/>
          <a:p>
            <a:pPr lvl="0" rtl="0">
              <a:lnSpc>
                <a:spcPct val="115000"/>
              </a:lnSpc>
              <a:spcBef>
                <a:spcPts val="0"/>
              </a:spcBef>
              <a:spcAft>
                <a:spcPts val="1600"/>
              </a:spcAft>
              <a:buNone/>
            </a:pPr>
            <a:r>
              <a:rPr lang="en">
                <a:solidFill>
                  <a:srgbClr val="B7B7B7"/>
                </a:solidFill>
              </a:rPr>
              <a:t>https://arxiv.org/pdf/1512.02325v5.pdf</a:t>
            </a:r>
          </a:p>
        </p:txBody>
      </p:sp>
      <p:graphicFrame>
        <p:nvGraphicFramePr>
          <p:cNvPr id="620" name="Shape 620"/>
          <p:cNvGraphicFramePr/>
          <p:nvPr/>
        </p:nvGraphicFramePr>
        <p:xfrm>
          <a:off x="370100" y="2000250"/>
          <a:ext cx="8497300" cy="1188630"/>
        </p:xfrm>
        <a:graphic>
          <a:graphicData uri="http://schemas.openxmlformats.org/drawingml/2006/table">
            <a:tbl>
              <a:tblPr>
                <a:noFill/>
                <a:tableStyleId>{E75702C1-04D6-406C-84EB-71538CC96850}</a:tableStyleId>
              </a:tblPr>
              <a:tblGrid>
                <a:gridCol w="2124325">
                  <a:extLst>
                    <a:ext uri="{9D8B030D-6E8A-4147-A177-3AD203B41FA5}">
                      <a16:colId xmlns:a16="http://schemas.microsoft.com/office/drawing/2014/main" val="20000"/>
                    </a:ext>
                  </a:extLst>
                </a:gridCol>
                <a:gridCol w="2124325">
                  <a:extLst>
                    <a:ext uri="{9D8B030D-6E8A-4147-A177-3AD203B41FA5}">
                      <a16:colId xmlns:a16="http://schemas.microsoft.com/office/drawing/2014/main" val="20001"/>
                    </a:ext>
                  </a:extLst>
                </a:gridCol>
                <a:gridCol w="2124325">
                  <a:extLst>
                    <a:ext uri="{9D8B030D-6E8A-4147-A177-3AD203B41FA5}">
                      <a16:colId xmlns:a16="http://schemas.microsoft.com/office/drawing/2014/main" val="20002"/>
                    </a:ext>
                  </a:extLst>
                </a:gridCol>
                <a:gridCol w="2124325">
                  <a:extLst>
                    <a:ext uri="{9D8B030D-6E8A-4147-A177-3AD203B41FA5}">
                      <a16:colId xmlns:a16="http://schemas.microsoft.com/office/drawing/2014/main" val="20003"/>
                    </a:ext>
                  </a:extLst>
                </a:gridCol>
              </a:tblGrid>
              <a:tr h="381000">
                <a:tc>
                  <a:txBody>
                    <a:bodyPr/>
                    <a:lstStyle/>
                    <a:p>
                      <a:pPr lvl="0">
                        <a:spcBef>
                          <a:spcPts val="0"/>
                        </a:spcBef>
                        <a:buNone/>
                      </a:pPr>
                      <a:endParaRPr/>
                    </a:p>
                  </a:txBody>
                  <a:tcPr marL="91425" marR="91425" marT="91425" marB="91425"/>
                </a:tc>
                <a:tc>
                  <a:txBody>
                    <a:bodyPr/>
                    <a:lstStyle/>
                    <a:p>
                      <a:pPr lvl="0">
                        <a:spcBef>
                          <a:spcPts val="0"/>
                        </a:spcBef>
                        <a:buNone/>
                      </a:pPr>
                      <a:r>
                        <a:rPr lang="en"/>
                        <a:t>Faster R-CNN on </a:t>
                      </a:r>
                      <a:r>
                        <a:rPr lang="en" b="1"/>
                        <a:t>FPN*</a:t>
                      </a:r>
                    </a:p>
                  </a:txBody>
                  <a:tcPr marL="91425" marR="91425" marT="91425" marB="91425"/>
                </a:tc>
                <a:tc>
                  <a:txBody>
                    <a:bodyPr/>
                    <a:lstStyle/>
                    <a:p>
                      <a:pPr lvl="0">
                        <a:spcBef>
                          <a:spcPts val="0"/>
                        </a:spcBef>
                        <a:buNone/>
                      </a:pPr>
                      <a:r>
                        <a:rPr lang="en"/>
                        <a:t>Faster R-CNN +++*</a:t>
                      </a:r>
                    </a:p>
                  </a:txBody>
                  <a:tcPr marL="91425" marR="91425" marT="91425" marB="91425"/>
                </a:tc>
                <a:tc>
                  <a:txBody>
                    <a:bodyPr/>
                    <a:lstStyle/>
                    <a:p>
                      <a:pPr lvl="0">
                        <a:spcBef>
                          <a:spcPts val="0"/>
                        </a:spcBef>
                        <a:buNone/>
                      </a:pPr>
                      <a:r>
                        <a:rPr lang="en"/>
                        <a:t>ION**</a:t>
                      </a:r>
                    </a:p>
                  </a:txBody>
                  <a:tcPr marL="91425" marR="91425" marT="91425" marB="91425"/>
                </a:tc>
                <a:extLst>
                  <a:ext uri="{0D108BD9-81ED-4DB2-BD59-A6C34878D82A}">
                    <a16:rowId xmlns:a16="http://schemas.microsoft.com/office/drawing/2014/main" val="10000"/>
                  </a:ext>
                </a:extLst>
              </a:tr>
              <a:tr h="381000">
                <a:tc>
                  <a:txBody>
                    <a:bodyPr/>
                    <a:lstStyle/>
                    <a:p>
                      <a:pPr lvl="0">
                        <a:spcBef>
                          <a:spcPts val="0"/>
                        </a:spcBef>
                        <a:buNone/>
                      </a:pPr>
                      <a:r>
                        <a:rPr lang="en"/>
                        <a:t>mAP</a:t>
                      </a:r>
                    </a:p>
                  </a:txBody>
                  <a:tcPr marL="91425" marR="91425" marT="91425" marB="91425"/>
                </a:tc>
                <a:tc>
                  <a:txBody>
                    <a:bodyPr/>
                    <a:lstStyle/>
                    <a:p>
                      <a:pPr lvl="0">
                        <a:spcBef>
                          <a:spcPts val="0"/>
                        </a:spcBef>
                        <a:buNone/>
                      </a:pPr>
                      <a:r>
                        <a:rPr lang="en"/>
                        <a:t>36.2</a:t>
                      </a:r>
                    </a:p>
                  </a:txBody>
                  <a:tcPr marL="91425" marR="91425" marT="91425" marB="91425"/>
                </a:tc>
                <a:tc>
                  <a:txBody>
                    <a:bodyPr/>
                    <a:lstStyle/>
                    <a:p>
                      <a:pPr lvl="0">
                        <a:spcBef>
                          <a:spcPts val="0"/>
                        </a:spcBef>
                        <a:buNone/>
                      </a:pPr>
                      <a:r>
                        <a:rPr lang="en" dirty="0"/>
                        <a:t>34.9</a:t>
                      </a:r>
                    </a:p>
                  </a:txBody>
                  <a:tcPr marL="91425" marR="91425" marT="91425" marB="91425"/>
                </a:tc>
                <a:tc>
                  <a:txBody>
                    <a:bodyPr/>
                    <a:lstStyle/>
                    <a:p>
                      <a:pPr lvl="0">
                        <a:spcBef>
                          <a:spcPts val="0"/>
                        </a:spcBef>
                        <a:buNone/>
                      </a:pPr>
                      <a:r>
                        <a:rPr lang="en" dirty="0"/>
                        <a:t>31.2</a:t>
                      </a:r>
                    </a:p>
                  </a:txBody>
                  <a:tcPr marL="91425" marR="91425" marT="91425" marB="91425"/>
                </a:tc>
                <a:extLst>
                  <a:ext uri="{0D108BD9-81ED-4DB2-BD59-A6C34878D82A}">
                    <a16:rowId xmlns:a16="http://schemas.microsoft.com/office/drawing/2014/main" val="10001"/>
                  </a:ext>
                </a:extLst>
              </a:tr>
              <a:tr h="381000">
                <a:tc>
                  <a:txBody>
                    <a:bodyPr/>
                    <a:lstStyle/>
                    <a:p>
                      <a:pPr lvl="0">
                        <a:spcBef>
                          <a:spcPts val="0"/>
                        </a:spcBef>
                        <a:buNone/>
                      </a:pPr>
                      <a:r>
                        <a:rPr lang="en"/>
                        <a:t>mAP (small images)</a:t>
                      </a:r>
                    </a:p>
                  </a:txBody>
                  <a:tcPr marL="91425" marR="91425" marT="91425" marB="91425"/>
                </a:tc>
                <a:tc>
                  <a:txBody>
                    <a:bodyPr/>
                    <a:lstStyle/>
                    <a:p>
                      <a:pPr lvl="0">
                        <a:spcBef>
                          <a:spcPts val="0"/>
                        </a:spcBef>
                        <a:buNone/>
                      </a:pPr>
                      <a:r>
                        <a:rPr lang="en"/>
                        <a:t>18.2</a:t>
                      </a:r>
                    </a:p>
                  </a:txBody>
                  <a:tcPr marL="91425" marR="91425" marT="91425" marB="91425"/>
                </a:tc>
                <a:tc>
                  <a:txBody>
                    <a:bodyPr/>
                    <a:lstStyle/>
                    <a:p>
                      <a:pPr lvl="0">
                        <a:spcBef>
                          <a:spcPts val="0"/>
                        </a:spcBef>
                        <a:buNone/>
                      </a:pPr>
                      <a:r>
                        <a:rPr lang="en"/>
                        <a:t>15.6</a:t>
                      </a:r>
                    </a:p>
                  </a:txBody>
                  <a:tcPr marL="91425" marR="91425" marT="91425" marB="91425"/>
                </a:tc>
                <a:tc>
                  <a:txBody>
                    <a:bodyPr/>
                    <a:lstStyle/>
                    <a:p>
                      <a:pPr lvl="0">
                        <a:spcBef>
                          <a:spcPts val="0"/>
                        </a:spcBef>
                        <a:buNone/>
                      </a:pPr>
                      <a:r>
                        <a:rPr lang="en" dirty="0"/>
                        <a:t>12.8</a:t>
                      </a:r>
                    </a:p>
                  </a:txBody>
                  <a:tcPr marL="91425" marR="91425" marT="91425" marB="91425"/>
                </a:tc>
                <a:extLst>
                  <a:ext uri="{0D108BD9-81ED-4DB2-BD59-A6C34878D82A}">
                    <a16:rowId xmlns:a16="http://schemas.microsoft.com/office/drawing/2014/main" val="10002"/>
                  </a:ext>
                </a:extLst>
              </a:tr>
            </a:tbl>
          </a:graphicData>
        </a:graphic>
      </p:graphicFrame>
      <p:sp>
        <p:nvSpPr>
          <p:cNvPr id="621" name="Shape 621"/>
          <p:cNvSpPr txBox="1"/>
          <p:nvPr/>
        </p:nvSpPr>
        <p:spPr>
          <a:xfrm>
            <a:off x="5679125" y="3298650"/>
            <a:ext cx="4896900" cy="571200"/>
          </a:xfrm>
          <a:prstGeom prst="rect">
            <a:avLst/>
          </a:prstGeom>
          <a:noFill/>
          <a:ln>
            <a:noFill/>
          </a:ln>
        </p:spPr>
        <p:txBody>
          <a:bodyPr lIns="91425" tIns="91425" rIns="91425" bIns="91425" anchor="t" anchorCtr="0">
            <a:noAutofit/>
          </a:bodyPr>
          <a:lstStyle/>
          <a:p>
            <a:pPr lvl="0" rtl="0">
              <a:spcBef>
                <a:spcPts val="0"/>
              </a:spcBef>
              <a:buNone/>
            </a:pPr>
            <a:r>
              <a:rPr lang="en"/>
              <a:t>* ResNet-101</a:t>
            </a:r>
          </a:p>
          <a:p>
            <a:pPr lvl="0">
              <a:spcBef>
                <a:spcPts val="0"/>
              </a:spcBef>
              <a:buNone/>
            </a:pPr>
            <a:r>
              <a:rPr lang="en"/>
              <a:t>** VGG-16</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RetinaNet</a:t>
            </a:r>
            <a:endParaRPr lang="en-US" dirty="0"/>
          </a:p>
        </p:txBody>
      </p:sp>
      <p:sp>
        <p:nvSpPr>
          <p:cNvPr id="6" name="Content Placeholder 5"/>
          <p:cNvSpPr>
            <a:spLocks noGrp="1"/>
          </p:cNvSpPr>
          <p:nvPr>
            <p:ph idx="1"/>
          </p:nvPr>
        </p:nvSpPr>
        <p:spPr>
          <a:xfrm>
            <a:off x="1657350" y="685800"/>
            <a:ext cx="5829300" cy="1885950"/>
          </a:xfrm>
        </p:spPr>
        <p:txBody>
          <a:bodyPr/>
          <a:lstStyle/>
          <a:p>
            <a:pPr marL="342900" indent="-342900">
              <a:buFont typeface="Arial"/>
              <a:buChar char="•"/>
            </a:pPr>
            <a:r>
              <a:rPr lang="en-US" dirty="0"/>
              <a:t>Combine feature pyramid network with</a:t>
            </a:r>
            <a:r>
              <a:rPr lang="en-US" b="1" dirty="0"/>
              <a:t> </a:t>
            </a:r>
            <a:r>
              <a:rPr lang="en-US" i="1" dirty="0"/>
              <a:t>focal loss</a:t>
            </a:r>
            <a:r>
              <a:rPr lang="en-US" dirty="0"/>
              <a:t> to reduce the standard cross-entropy loss for well-classified examples</a:t>
            </a:r>
          </a:p>
        </p:txBody>
      </p:sp>
      <p:sp>
        <p:nvSpPr>
          <p:cNvPr id="5" name="Rectangle 4"/>
          <p:cNvSpPr/>
          <p:nvPr/>
        </p:nvSpPr>
        <p:spPr>
          <a:xfrm>
            <a:off x="1314450" y="4686300"/>
            <a:ext cx="6515100" cy="461665"/>
          </a:xfrm>
          <a:prstGeom prst="rect">
            <a:avLst/>
          </a:prstGeom>
        </p:spPr>
        <p:txBody>
          <a:bodyPr wrap="square">
            <a:spAutoFit/>
          </a:bodyPr>
          <a:lstStyle/>
          <a:p>
            <a:pPr algn="ctr"/>
            <a:r>
              <a:rPr lang="en-US" sz="1200" dirty="0"/>
              <a:t>T.-Y. Lin, P. Goyal, R. </a:t>
            </a:r>
            <a:r>
              <a:rPr lang="en-US" sz="1200" dirty="0" err="1"/>
              <a:t>Girshick</a:t>
            </a:r>
            <a:r>
              <a:rPr lang="en-US" sz="1200" dirty="0"/>
              <a:t>, K. He, P. Dollar, </a:t>
            </a:r>
            <a:r>
              <a:rPr lang="en-US" sz="1200" dirty="0">
                <a:hlinkClick r:id="rId3"/>
              </a:rPr>
              <a:t>Focal loss for dense object detection</a:t>
            </a:r>
            <a:r>
              <a:rPr lang="en-US" sz="1200" dirty="0"/>
              <a:t>, </a:t>
            </a:r>
          </a:p>
          <a:p>
            <a:pPr algn="ctr"/>
            <a:r>
              <a:rPr lang="en-US" sz="1200" dirty="0"/>
              <a:t>ICCV 2017.</a:t>
            </a:r>
          </a:p>
        </p:txBody>
      </p:sp>
      <p:pic>
        <p:nvPicPr>
          <p:cNvPr id="4" name="Picture 3">
            <a:extLst>
              <a:ext uri="{FF2B5EF4-FFF2-40B4-BE49-F238E27FC236}">
                <a16:creationId xmlns:a16="http://schemas.microsoft.com/office/drawing/2014/main" id="{82EDEB23-E897-5147-8EAF-0A66C22546C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52525" y="2114550"/>
            <a:ext cx="6858000" cy="1763626"/>
          </a:xfrm>
          <a:prstGeom prst="rect">
            <a:avLst/>
          </a:prstGeom>
        </p:spPr>
      </p:pic>
    </p:spTree>
    <p:extLst>
      <p:ext uri="{BB962C8B-B14F-4D97-AF65-F5344CB8AC3E}">
        <p14:creationId xmlns:p14="http://schemas.microsoft.com/office/powerpoint/2010/main" val="393305215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RetinaNet</a:t>
            </a:r>
            <a:endParaRPr lang="en-US" dirty="0"/>
          </a:p>
        </p:txBody>
      </p:sp>
      <p:sp>
        <p:nvSpPr>
          <p:cNvPr id="6" name="Content Placeholder 5"/>
          <p:cNvSpPr>
            <a:spLocks noGrp="1"/>
          </p:cNvSpPr>
          <p:nvPr>
            <p:ph idx="1"/>
          </p:nvPr>
        </p:nvSpPr>
        <p:spPr>
          <a:xfrm>
            <a:off x="1657350" y="685800"/>
            <a:ext cx="5829300" cy="1885950"/>
          </a:xfrm>
        </p:spPr>
        <p:txBody>
          <a:bodyPr/>
          <a:lstStyle/>
          <a:p>
            <a:pPr marL="342900" indent="-342900">
              <a:buFont typeface="Arial"/>
              <a:buChar char="•"/>
            </a:pPr>
            <a:r>
              <a:rPr lang="en-US" dirty="0"/>
              <a:t>Combine feature pyramid network with</a:t>
            </a:r>
            <a:r>
              <a:rPr lang="en-US" b="1" dirty="0"/>
              <a:t> </a:t>
            </a:r>
            <a:r>
              <a:rPr lang="en-US" i="1" dirty="0"/>
              <a:t>focal loss</a:t>
            </a:r>
            <a:r>
              <a:rPr lang="en-US" dirty="0"/>
              <a:t> to reduce the standard cross-entropy loss for well-classified examples</a:t>
            </a:r>
          </a:p>
        </p:txBody>
      </p:sp>
      <p:sp>
        <p:nvSpPr>
          <p:cNvPr id="5" name="Rectangle 4"/>
          <p:cNvSpPr/>
          <p:nvPr/>
        </p:nvSpPr>
        <p:spPr>
          <a:xfrm>
            <a:off x="1314450" y="4686300"/>
            <a:ext cx="6515100" cy="461665"/>
          </a:xfrm>
          <a:prstGeom prst="rect">
            <a:avLst/>
          </a:prstGeom>
        </p:spPr>
        <p:txBody>
          <a:bodyPr wrap="square">
            <a:spAutoFit/>
          </a:bodyPr>
          <a:lstStyle/>
          <a:p>
            <a:pPr algn="ctr"/>
            <a:r>
              <a:rPr lang="en-US" sz="1200" dirty="0"/>
              <a:t>T.-Y. Lin, P. Goyal, R. </a:t>
            </a:r>
            <a:r>
              <a:rPr lang="en-US" sz="1200" dirty="0" err="1"/>
              <a:t>Girshick</a:t>
            </a:r>
            <a:r>
              <a:rPr lang="en-US" sz="1200" dirty="0"/>
              <a:t>, K. He, P. Dollar, </a:t>
            </a:r>
            <a:r>
              <a:rPr lang="en-US" sz="1200" dirty="0">
                <a:hlinkClick r:id="rId3"/>
              </a:rPr>
              <a:t>Focal loss for dense object detection</a:t>
            </a:r>
            <a:r>
              <a:rPr lang="en-US" sz="1200" dirty="0"/>
              <a:t>, </a:t>
            </a:r>
          </a:p>
          <a:p>
            <a:pPr algn="ctr"/>
            <a:r>
              <a:rPr lang="en-US" sz="1200" dirty="0"/>
              <a:t>ICCV 2017.</a:t>
            </a:r>
          </a:p>
        </p:txBody>
      </p:sp>
      <p:pic>
        <p:nvPicPr>
          <p:cNvPr id="7" name="Picture 6">
            <a:extLst>
              <a:ext uri="{FF2B5EF4-FFF2-40B4-BE49-F238E27FC236}">
                <a16:creationId xmlns:a16="http://schemas.microsoft.com/office/drawing/2014/main" id="{8B629C80-D3C1-3F45-A6BC-6299910365A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43150" y="1689930"/>
            <a:ext cx="4857750" cy="2882070"/>
          </a:xfrm>
          <a:prstGeom prst="rect">
            <a:avLst/>
          </a:prstGeom>
        </p:spPr>
      </p:pic>
    </p:spTree>
    <p:extLst>
      <p:ext uri="{BB962C8B-B14F-4D97-AF65-F5344CB8AC3E}">
        <p14:creationId xmlns:p14="http://schemas.microsoft.com/office/powerpoint/2010/main" val="45501515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700" y="227400"/>
            <a:ext cx="8520600" cy="572700"/>
          </a:xfrm>
        </p:spPr>
        <p:txBody>
          <a:bodyPr/>
          <a:lstStyle/>
          <a:p>
            <a:r>
              <a:rPr lang="en-US" dirty="0" err="1"/>
              <a:t>RetinaNet</a:t>
            </a:r>
            <a:r>
              <a:rPr lang="en-US" dirty="0"/>
              <a:t>: Results</a:t>
            </a:r>
          </a:p>
        </p:txBody>
      </p:sp>
      <p:sp>
        <p:nvSpPr>
          <p:cNvPr id="5" name="Rectangle 4"/>
          <p:cNvSpPr/>
          <p:nvPr/>
        </p:nvSpPr>
        <p:spPr>
          <a:xfrm>
            <a:off x="1314450" y="4686300"/>
            <a:ext cx="6515100" cy="461665"/>
          </a:xfrm>
          <a:prstGeom prst="rect">
            <a:avLst/>
          </a:prstGeom>
        </p:spPr>
        <p:txBody>
          <a:bodyPr wrap="square">
            <a:spAutoFit/>
          </a:bodyPr>
          <a:lstStyle/>
          <a:p>
            <a:pPr algn="ctr"/>
            <a:r>
              <a:rPr lang="en-US" sz="1200" dirty="0"/>
              <a:t>T.-Y. Lin, P. Goyal, R. </a:t>
            </a:r>
            <a:r>
              <a:rPr lang="en-US" sz="1200" dirty="0" err="1"/>
              <a:t>Girshick</a:t>
            </a:r>
            <a:r>
              <a:rPr lang="en-US" sz="1200" dirty="0"/>
              <a:t>, K. He, P. Dollar, </a:t>
            </a:r>
            <a:r>
              <a:rPr lang="en-US" sz="1200" dirty="0">
                <a:hlinkClick r:id="rId3"/>
              </a:rPr>
              <a:t>Focal loss for dense object detection</a:t>
            </a:r>
            <a:r>
              <a:rPr lang="en-US" sz="1200" dirty="0"/>
              <a:t>, </a:t>
            </a:r>
          </a:p>
          <a:p>
            <a:pPr algn="ctr"/>
            <a:r>
              <a:rPr lang="en-US" sz="1200" dirty="0"/>
              <a:t>ICCV 2017.</a:t>
            </a:r>
          </a:p>
        </p:txBody>
      </p:sp>
      <p:pic>
        <p:nvPicPr>
          <p:cNvPr id="9" name="Picture 8">
            <a:extLst>
              <a:ext uri="{FF2B5EF4-FFF2-40B4-BE49-F238E27FC236}">
                <a16:creationId xmlns:a16="http://schemas.microsoft.com/office/drawing/2014/main" id="{C1E23590-C8D9-E649-8440-153A0276496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77355" y="999318"/>
            <a:ext cx="5494995" cy="3344082"/>
          </a:xfrm>
          <a:prstGeom prst="rect">
            <a:avLst/>
          </a:prstGeom>
        </p:spPr>
      </p:pic>
    </p:spTree>
    <p:extLst>
      <p:ext uri="{BB962C8B-B14F-4D97-AF65-F5344CB8AC3E}">
        <p14:creationId xmlns:p14="http://schemas.microsoft.com/office/powerpoint/2010/main" val="226376433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682"/>
        <p:cNvGrpSpPr/>
        <p:nvPr/>
      </p:nvGrpSpPr>
      <p:grpSpPr>
        <a:xfrm>
          <a:off x="0" y="0"/>
          <a:ext cx="0" cy="0"/>
          <a:chOff x="0" y="0"/>
          <a:chExt cx="0" cy="0"/>
        </a:xfrm>
      </p:grpSpPr>
      <p:sp>
        <p:nvSpPr>
          <p:cNvPr id="683" name="Shape 683"/>
          <p:cNvSpPr txBox="1">
            <a:spLocks noGrp="1"/>
          </p:cNvSpPr>
          <p:nvPr>
            <p:ph type="ctrTitle"/>
          </p:nvPr>
        </p:nvSpPr>
        <p:spPr>
          <a:xfrm>
            <a:off x="311700" y="595975"/>
            <a:ext cx="8520600" cy="1957800"/>
          </a:xfrm>
          <a:prstGeom prst="rect">
            <a:avLst/>
          </a:prstGeom>
        </p:spPr>
        <p:txBody>
          <a:bodyPr lIns="91425" tIns="91425" rIns="91425" bIns="91425" anchor="b" anchorCtr="0">
            <a:noAutofit/>
          </a:bodyPr>
          <a:lstStyle/>
          <a:p>
            <a:pPr lvl="0" rtl="0">
              <a:spcBef>
                <a:spcPts val="0"/>
              </a:spcBef>
              <a:buNone/>
            </a:pPr>
            <a:r>
              <a:rPr lang="en" sz="4600"/>
              <a:t>Summary and Comparison</a:t>
            </a:r>
          </a:p>
        </p:txBody>
      </p:sp>
      <p:sp>
        <p:nvSpPr>
          <p:cNvPr id="684" name="Shape 684"/>
          <p:cNvSpPr txBox="1">
            <a:spLocks noGrp="1"/>
          </p:cNvSpPr>
          <p:nvPr>
            <p:ph type="subTitle" idx="1"/>
          </p:nvPr>
        </p:nvSpPr>
        <p:spPr>
          <a:xfrm>
            <a:off x="311700" y="3165823"/>
            <a:ext cx="8520600" cy="733500"/>
          </a:xfrm>
          <a:prstGeom prst="rect">
            <a:avLst/>
          </a:prstGeom>
        </p:spPr>
        <p:txBody>
          <a:bodyPr lIns="91425" tIns="91425" rIns="91425" bIns="91425" anchor="t" anchorCtr="0">
            <a:noAutofit/>
          </a:bodyPr>
          <a:lstStyle/>
          <a:p>
            <a:pPr lvl="0" rtl="0">
              <a:spcBef>
                <a:spcPts val="0"/>
              </a:spcBef>
              <a:buNone/>
            </a:pPr>
            <a:r>
              <a:rPr lang="en"/>
              <a:t>Part IV</a:t>
            </a:r>
          </a:p>
          <a:p>
            <a:pPr lvl="0" rtl="0">
              <a:spcBef>
                <a:spcPts val="0"/>
              </a:spcBef>
              <a:buNone/>
            </a:pPr>
            <a:endParaRPr/>
          </a:p>
          <a:p>
            <a:pPr lvl="0" algn="l" rtl="0">
              <a:spcBef>
                <a:spcPts val="0"/>
              </a:spcBef>
              <a:buNone/>
            </a:pPr>
            <a:r>
              <a:rPr lang="en"/>
              <a:t>				</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688"/>
        <p:cNvGrpSpPr/>
        <p:nvPr/>
      </p:nvGrpSpPr>
      <p:grpSpPr>
        <a:xfrm>
          <a:off x="0" y="0"/>
          <a:ext cx="0" cy="0"/>
          <a:chOff x="0" y="0"/>
          <a:chExt cx="0" cy="0"/>
        </a:xfrm>
      </p:grpSpPr>
      <p:sp>
        <p:nvSpPr>
          <p:cNvPr id="689" name="Shape 689"/>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
              <a:t>Speed / Accuracy Trade-off</a:t>
            </a:r>
          </a:p>
          <a:p>
            <a:pPr lvl="0" rtl="0">
              <a:spcBef>
                <a:spcPts val="0"/>
              </a:spcBef>
              <a:buNone/>
            </a:pPr>
            <a:endParaRPr sz="2000"/>
          </a:p>
        </p:txBody>
      </p:sp>
      <p:sp>
        <p:nvSpPr>
          <p:cNvPr id="690" name="Shape 690"/>
          <p:cNvSpPr txBox="1">
            <a:spLocks noGrp="1"/>
          </p:cNvSpPr>
          <p:nvPr>
            <p:ph type="body" idx="1"/>
          </p:nvPr>
        </p:nvSpPr>
        <p:spPr>
          <a:xfrm>
            <a:off x="311700" y="1152475"/>
            <a:ext cx="8520600" cy="3416400"/>
          </a:xfrm>
          <a:prstGeom prst="rect">
            <a:avLst/>
          </a:prstGeom>
        </p:spPr>
        <p:txBody>
          <a:bodyPr lIns="91425" tIns="91425" rIns="91425" bIns="91425" anchor="t" anchorCtr="0">
            <a:noAutofit/>
          </a:bodyPr>
          <a:lstStyle/>
          <a:p>
            <a:pPr lvl="0">
              <a:spcBef>
                <a:spcPts val="0"/>
              </a:spcBef>
              <a:buNone/>
            </a:pPr>
            <a:r>
              <a:rPr lang="en"/>
              <a:t>Unified tensorflow architecture</a:t>
            </a:r>
          </a:p>
          <a:p>
            <a:pPr lvl="0" rtl="0">
              <a:spcBef>
                <a:spcPts val="0"/>
              </a:spcBef>
              <a:buNone/>
            </a:pPr>
            <a:r>
              <a:rPr lang="en"/>
              <a:t>Compare speed, accuracy and memory usage</a:t>
            </a:r>
          </a:p>
          <a:p>
            <a:pPr lvl="0" rtl="0">
              <a:spcBef>
                <a:spcPts val="0"/>
              </a:spcBef>
              <a:buNone/>
            </a:pPr>
            <a:r>
              <a:rPr lang="en"/>
              <a:t> </a:t>
            </a:r>
          </a:p>
          <a:p>
            <a:pPr lvl="0" rtl="0">
              <a:lnSpc>
                <a:spcPct val="100000"/>
              </a:lnSpc>
              <a:spcBef>
                <a:spcPts val="0"/>
              </a:spcBef>
              <a:spcAft>
                <a:spcPts val="400"/>
              </a:spcAft>
              <a:buNone/>
            </a:pPr>
            <a:endParaRPr sz="1000">
              <a:solidFill>
                <a:srgbClr val="000000"/>
              </a:solidFill>
              <a:highlight>
                <a:srgbClr val="FFFFFF"/>
              </a:highlight>
              <a:latin typeface="Arial"/>
              <a:ea typeface="Arial"/>
              <a:cs typeface="Arial"/>
              <a:sym typeface="Arial"/>
            </a:endParaRPr>
          </a:p>
          <a:p>
            <a:pPr lvl="0" rtl="0">
              <a:lnSpc>
                <a:spcPct val="100000"/>
              </a:lnSpc>
              <a:spcBef>
                <a:spcPts val="0"/>
              </a:spcBef>
              <a:spcAft>
                <a:spcPts val="400"/>
              </a:spcAft>
              <a:buNone/>
            </a:pPr>
            <a:endParaRPr sz="1000">
              <a:solidFill>
                <a:srgbClr val="000000"/>
              </a:solidFill>
              <a:highlight>
                <a:srgbClr val="FFFFFF"/>
              </a:highlight>
              <a:latin typeface="Arial"/>
              <a:ea typeface="Arial"/>
              <a:cs typeface="Arial"/>
              <a:sym typeface="Arial"/>
            </a:endParaRPr>
          </a:p>
          <a:p>
            <a:pPr lvl="0" rtl="0">
              <a:lnSpc>
                <a:spcPct val="100000"/>
              </a:lnSpc>
              <a:spcBef>
                <a:spcPts val="0"/>
              </a:spcBef>
              <a:spcAft>
                <a:spcPts val="400"/>
              </a:spcAft>
              <a:buNone/>
            </a:pPr>
            <a:endParaRPr sz="1000">
              <a:solidFill>
                <a:srgbClr val="000000"/>
              </a:solidFill>
              <a:highlight>
                <a:srgbClr val="FFFFFF"/>
              </a:highlight>
              <a:latin typeface="Arial"/>
              <a:ea typeface="Arial"/>
              <a:cs typeface="Arial"/>
              <a:sym typeface="Arial"/>
            </a:endParaRPr>
          </a:p>
          <a:p>
            <a:pPr lvl="0" rtl="0">
              <a:lnSpc>
                <a:spcPct val="100000"/>
              </a:lnSpc>
              <a:spcBef>
                <a:spcPts val="0"/>
              </a:spcBef>
              <a:spcAft>
                <a:spcPts val="400"/>
              </a:spcAft>
              <a:buNone/>
            </a:pPr>
            <a:endParaRPr sz="1400">
              <a:solidFill>
                <a:srgbClr val="000000"/>
              </a:solidFill>
              <a:highlight>
                <a:srgbClr val="FFFFFF"/>
              </a:highlight>
              <a:latin typeface="Arial"/>
              <a:ea typeface="Arial"/>
              <a:cs typeface="Arial"/>
              <a:sym typeface="Arial"/>
            </a:endParaRPr>
          </a:p>
          <a:p>
            <a:pPr lvl="0" rtl="0">
              <a:lnSpc>
                <a:spcPct val="100000"/>
              </a:lnSpc>
              <a:spcBef>
                <a:spcPts val="0"/>
              </a:spcBef>
              <a:spcAft>
                <a:spcPts val="400"/>
              </a:spcAft>
              <a:buNone/>
            </a:pPr>
            <a:r>
              <a:rPr lang="en" sz="1400">
                <a:solidFill>
                  <a:srgbClr val="000000"/>
                </a:solidFill>
                <a:highlight>
                  <a:srgbClr val="FFFFFF"/>
                </a:highlight>
                <a:latin typeface="Arial"/>
                <a:ea typeface="Arial"/>
                <a:cs typeface="Arial"/>
                <a:sym typeface="Arial"/>
              </a:rPr>
              <a:t>Speed/Accuracy trade-offs for modern convolutional object detectors</a:t>
            </a:r>
          </a:p>
          <a:p>
            <a:pPr lvl="0" rtl="0">
              <a:lnSpc>
                <a:spcPct val="100000"/>
              </a:lnSpc>
              <a:spcBef>
                <a:spcPts val="0"/>
              </a:spcBef>
              <a:spcAft>
                <a:spcPts val="400"/>
              </a:spcAft>
              <a:buNone/>
            </a:pPr>
            <a:r>
              <a:rPr lang="en" sz="1400">
                <a:solidFill>
                  <a:srgbClr val="000000"/>
                </a:solidFill>
                <a:highlight>
                  <a:srgbClr val="FFFFFF"/>
                </a:highlight>
                <a:latin typeface="Arial"/>
                <a:ea typeface="Arial"/>
                <a:cs typeface="Arial"/>
                <a:sym typeface="Arial"/>
              </a:rPr>
              <a:t>Jonathan Huang, Kevin Murphy et al.</a:t>
            </a:r>
          </a:p>
          <a:p>
            <a:pPr lvl="0" rtl="0">
              <a:lnSpc>
                <a:spcPct val="100000"/>
              </a:lnSpc>
              <a:spcBef>
                <a:spcPts val="0"/>
              </a:spcBef>
              <a:spcAft>
                <a:spcPts val="400"/>
              </a:spcAft>
              <a:buNone/>
            </a:pPr>
            <a:r>
              <a:rPr lang="en" sz="1400">
                <a:solidFill>
                  <a:srgbClr val="000000"/>
                </a:solidFill>
                <a:highlight>
                  <a:srgbClr val="FFFFFF"/>
                </a:highlight>
                <a:latin typeface="Arial"/>
                <a:ea typeface="Arial"/>
                <a:cs typeface="Arial"/>
                <a:sym typeface="Arial"/>
              </a:rPr>
              <a:t>Nov 2016</a:t>
            </a:r>
          </a:p>
          <a:p>
            <a:pPr lvl="0" rtl="0">
              <a:spcBef>
                <a:spcPts val="0"/>
              </a:spcBef>
              <a:buNone/>
            </a:pPr>
            <a:endParaRPr/>
          </a:p>
        </p:txBody>
      </p:sp>
      <p:sp>
        <p:nvSpPr>
          <p:cNvPr id="691" name="Shape 691"/>
          <p:cNvSpPr txBox="1"/>
          <p:nvPr/>
        </p:nvSpPr>
        <p:spPr>
          <a:xfrm>
            <a:off x="1791775" y="4703625"/>
            <a:ext cx="5391000" cy="288600"/>
          </a:xfrm>
          <a:prstGeom prst="rect">
            <a:avLst/>
          </a:prstGeom>
          <a:noFill/>
          <a:ln>
            <a:noFill/>
          </a:ln>
        </p:spPr>
        <p:txBody>
          <a:bodyPr lIns="91425" tIns="91425" rIns="91425" bIns="91425" anchor="ctr" anchorCtr="0">
            <a:noAutofit/>
          </a:bodyPr>
          <a:lstStyle/>
          <a:p>
            <a:pPr lvl="0" rtl="0">
              <a:spcBef>
                <a:spcPts val="0"/>
              </a:spcBef>
              <a:buNone/>
            </a:pPr>
            <a:r>
              <a:rPr lang="en">
                <a:solidFill>
                  <a:srgbClr val="B7B7B7"/>
                </a:solidFill>
              </a:rPr>
              <a:t>https://people.eecs.berkeley.edu/~rbg/papers/r-cnn-cvpr.pdf</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6C27EA-EFB9-5441-861C-FB4CB642A572}"/>
              </a:ext>
            </a:extLst>
          </p:cNvPr>
          <p:cNvSpPr>
            <a:spLocks noGrp="1"/>
          </p:cNvSpPr>
          <p:nvPr>
            <p:ph type="title"/>
          </p:nvPr>
        </p:nvSpPr>
        <p:spPr>
          <a:xfrm>
            <a:off x="140250" y="57150"/>
            <a:ext cx="8520600" cy="572700"/>
          </a:xfrm>
        </p:spPr>
        <p:txBody>
          <a:bodyPr/>
          <a:lstStyle/>
          <a:p>
            <a:r>
              <a:rPr lang="en-US" dirty="0"/>
              <a:t>Object detection evaluation</a:t>
            </a:r>
          </a:p>
        </p:txBody>
      </p:sp>
      <p:sp>
        <p:nvSpPr>
          <p:cNvPr id="3" name="Content Placeholder 2">
            <a:extLst>
              <a:ext uri="{FF2B5EF4-FFF2-40B4-BE49-F238E27FC236}">
                <a16:creationId xmlns:a16="http://schemas.microsoft.com/office/drawing/2014/main" id="{5EEDE5EB-ECEF-5540-9BB9-561F65274E93}"/>
              </a:ext>
            </a:extLst>
          </p:cNvPr>
          <p:cNvSpPr>
            <a:spLocks noGrp="1"/>
          </p:cNvSpPr>
          <p:nvPr>
            <p:ph idx="1"/>
          </p:nvPr>
        </p:nvSpPr>
        <p:spPr>
          <a:xfrm>
            <a:off x="1200150" y="685800"/>
            <a:ext cx="7823270" cy="2571750"/>
          </a:xfrm>
        </p:spPr>
        <p:txBody>
          <a:bodyPr/>
          <a:lstStyle/>
          <a:p>
            <a:pPr marL="342900" indent="-342900">
              <a:buFont typeface="Arial" panose="020B0604020202020204" pitchFamily="34" charset="0"/>
              <a:buChar char="•"/>
            </a:pPr>
            <a:r>
              <a:rPr lang="en-US" dirty="0"/>
              <a:t>At test time, predict bounding boxes, class labels, and confidence scores</a:t>
            </a:r>
          </a:p>
          <a:p>
            <a:pPr marL="342900" indent="-342900">
              <a:buFont typeface="Arial" panose="020B0604020202020204" pitchFamily="34" charset="0"/>
              <a:buChar char="•"/>
            </a:pPr>
            <a:r>
              <a:rPr lang="en-US" dirty="0"/>
              <a:t>For each detection, determine whether it is a true or false positive</a:t>
            </a:r>
          </a:p>
          <a:p>
            <a:pPr marL="342900" indent="-342900">
              <a:buFont typeface="Arial" panose="020B0604020202020204" pitchFamily="34" charset="0"/>
              <a:buChar char="•"/>
            </a:pPr>
            <a:r>
              <a:rPr lang="en-US" dirty="0"/>
              <a:t>For each class, plot </a:t>
            </a:r>
            <a:r>
              <a:rPr lang="en-US" dirty="0">
                <a:solidFill>
                  <a:srgbClr val="7030A0"/>
                </a:solidFill>
              </a:rPr>
              <a:t>Recall-Precision curve </a:t>
            </a:r>
            <a:r>
              <a:rPr lang="en-US" dirty="0"/>
              <a:t>and compute </a:t>
            </a:r>
            <a:r>
              <a:rPr lang="en-US" dirty="0">
                <a:solidFill>
                  <a:srgbClr val="7030A0"/>
                </a:solidFill>
              </a:rPr>
              <a:t>Average Precision </a:t>
            </a:r>
            <a:r>
              <a:rPr lang="en-US" dirty="0"/>
              <a:t>(area under the curve)</a:t>
            </a:r>
          </a:p>
          <a:p>
            <a:pPr marL="342900" indent="-342900">
              <a:buFont typeface="Arial" panose="020B0604020202020204" pitchFamily="34" charset="0"/>
              <a:buChar char="•"/>
            </a:pPr>
            <a:r>
              <a:rPr lang="en-US" dirty="0"/>
              <a:t>Take mean of  AP over classes to get </a:t>
            </a:r>
            <a:r>
              <a:rPr lang="en-US" dirty="0" err="1">
                <a:solidFill>
                  <a:srgbClr val="7030A0"/>
                </a:solidFill>
              </a:rPr>
              <a:t>mAP</a:t>
            </a:r>
            <a:endParaRPr lang="en-US" dirty="0">
              <a:solidFill>
                <a:srgbClr val="7030A0"/>
              </a:solidFill>
            </a:endParaRPr>
          </a:p>
        </p:txBody>
      </p:sp>
      <p:pic>
        <p:nvPicPr>
          <p:cNvPr id="4" name="Picture 3">
            <a:extLst>
              <a:ext uri="{FF2B5EF4-FFF2-40B4-BE49-F238E27FC236}">
                <a16:creationId xmlns:a16="http://schemas.microsoft.com/office/drawing/2014/main" id="{93683E3B-489A-934E-9C2C-ED8460FDA75D}"/>
              </a:ext>
            </a:extLst>
          </p:cNvPr>
          <p:cNvPicPr>
            <a:picLocks noChangeAspect="1"/>
          </p:cNvPicPr>
          <p:nvPr/>
        </p:nvPicPr>
        <p:blipFill rotWithShape="1">
          <a:blip r:embed="rId2"/>
          <a:srcRect t="11250"/>
          <a:stretch/>
        </p:blipFill>
        <p:spPr>
          <a:xfrm>
            <a:off x="1653057" y="3257550"/>
            <a:ext cx="2747493" cy="1828800"/>
          </a:xfrm>
          <a:prstGeom prst="rect">
            <a:avLst/>
          </a:prstGeom>
        </p:spPr>
      </p:pic>
      <p:sp>
        <p:nvSpPr>
          <p:cNvPr id="16" name="Rectangle 15">
            <a:extLst>
              <a:ext uri="{FF2B5EF4-FFF2-40B4-BE49-F238E27FC236}">
                <a16:creationId xmlns:a16="http://schemas.microsoft.com/office/drawing/2014/main" id="{B897B0FE-FDDB-D44D-891D-143F3E52EDA1}"/>
              </a:ext>
            </a:extLst>
          </p:cNvPr>
          <p:cNvSpPr/>
          <p:nvPr/>
        </p:nvSpPr>
        <p:spPr>
          <a:xfrm>
            <a:off x="4000500" y="3240807"/>
            <a:ext cx="4000500" cy="1061829"/>
          </a:xfrm>
          <a:prstGeom prst="rect">
            <a:avLst/>
          </a:prstGeom>
        </p:spPr>
        <p:txBody>
          <a:bodyPr wrap="square">
            <a:spAutoFit/>
          </a:bodyPr>
          <a:lstStyle/>
          <a:p>
            <a:pPr marL="300038" lvl="1"/>
            <a:r>
              <a:rPr lang="en-US" sz="1050" dirty="0"/>
              <a:t>Precision: </a:t>
            </a:r>
          </a:p>
          <a:p>
            <a:pPr marL="300038" lvl="1"/>
            <a:r>
              <a:rPr lang="en-US" sz="1050" dirty="0"/>
              <a:t>true positive detections / </a:t>
            </a:r>
            <a:br>
              <a:rPr lang="en-US" sz="1050" dirty="0"/>
            </a:br>
            <a:r>
              <a:rPr lang="en-US" sz="1050" dirty="0"/>
              <a:t>total detections</a:t>
            </a:r>
          </a:p>
          <a:p>
            <a:pPr marL="300038" lvl="1"/>
            <a:r>
              <a:rPr lang="en-US" sz="1050" dirty="0"/>
              <a:t>Recall:</a:t>
            </a:r>
          </a:p>
          <a:p>
            <a:pPr marL="300038" lvl="1"/>
            <a:r>
              <a:rPr lang="en-US" sz="1050" dirty="0"/>
              <a:t>true positive detections / </a:t>
            </a:r>
            <a:br>
              <a:rPr lang="en-US" sz="1050" dirty="0"/>
            </a:br>
            <a:r>
              <a:rPr lang="en-US" sz="1050" dirty="0"/>
              <a:t>total positive test instances</a:t>
            </a:r>
          </a:p>
        </p:txBody>
      </p:sp>
    </p:spTree>
    <p:extLst>
      <p:ext uri="{BB962C8B-B14F-4D97-AF65-F5344CB8AC3E}">
        <p14:creationId xmlns:p14="http://schemas.microsoft.com/office/powerpoint/2010/main" val="649850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6" grpId="0" uiExpand="1"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695"/>
        <p:cNvGrpSpPr/>
        <p:nvPr/>
      </p:nvGrpSpPr>
      <p:grpSpPr>
        <a:xfrm>
          <a:off x="0" y="0"/>
          <a:ext cx="0" cy="0"/>
          <a:chOff x="0" y="0"/>
          <a:chExt cx="0" cy="0"/>
        </a:xfrm>
      </p:grpSpPr>
      <p:sp>
        <p:nvSpPr>
          <p:cNvPr id="696" name="Shape 696"/>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a:t>Same Architectures</a:t>
            </a:r>
          </a:p>
        </p:txBody>
      </p:sp>
      <p:sp>
        <p:nvSpPr>
          <p:cNvPr id="697" name="Shape 697"/>
          <p:cNvSpPr txBox="1">
            <a:spLocks noGrp="1"/>
          </p:cNvSpPr>
          <p:nvPr>
            <p:ph type="body" idx="1"/>
          </p:nvPr>
        </p:nvSpPr>
        <p:spPr>
          <a:xfrm>
            <a:off x="311700" y="1152475"/>
            <a:ext cx="8520600" cy="3809100"/>
          </a:xfrm>
          <a:prstGeom prst="rect">
            <a:avLst/>
          </a:prstGeom>
        </p:spPr>
        <p:txBody>
          <a:bodyPr lIns="91425" tIns="91425" rIns="91425" bIns="91425" anchor="t" anchorCtr="0">
            <a:noAutofit/>
          </a:bodyPr>
          <a:lstStyle/>
          <a:p>
            <a:pPr lvl="0">
              <a:spcBef>
                <a:spcPts val="0"/>
              </a:spcBef>
              <a:buNone/>
            </a:pPr>
            <a:endParaRPr/>
          </a:p>
          <a:p>
            <a:pPr lvl="0">
              <a:spcBef>
                <a:spcPts val="0"/>
              </a:spcBef>
              <a:buNone/>
            </a:pPr>
            <a:endParaRPr/>
          </a:p>
          <a:p>
            <a:pPr lvl="0">
              <a:spcBef>
                <a:spcPts val="0"/>
              </a:spcBef>
              <a:buNone/>
            </a:pPr>
            <a:endParaRPr/>
          </a:p>
          <a:p>
            <a:pPr lvl="0">
              <a:spcBef>
                <a:spcPts val="0"/>
              </a:spcBef>
              <a:buNone/>
            </a:pPr>
            <a:endParaRPr/>
          </a:p>
          <a:p>
            <a:pPr lvl="0">
              <a:spcBef>
                <a:spcPts val="0"/>
              </a:spcBef>
              <a:buNone/>
            </a:pPr>
            <a:endParaRPr/>
          </a:p>
          <a:p>
            <a:pPr lvl="0">
              <a:spcBef>
                <a:spcPts val="0"/>
              </a:spcBef>
              <a:buNone/>
            </a:pPr>
            <a:endParaRPr sz="1200"/>
          </a:p>
          <a:p>
            <a:pPr lvl="0">
              <a:spcBef>
                <a:spcPts val="0"/>
              </a:spcBef>
              <a:buNone/>
            </a:pPr>
            <a:endParaRPr sz="1200"/>
          </a:p>
          <a:p>
            <a:pPr lvl="0" rtl="0">
              <a:spcBef>
                <a:spcPts val="0"/>
              </a:spcBef>
              <a:buNone/>
            </a:pPr>
            <a:r>
              <a:rPr lang="en"/>
              <a:t>                                                                                       https://pan.baidu.com/s/1pKIKIIB</a:t>
            </a:r>
          </a:p>
        </p:txBody>
      </p:sp>
      <p:sp>
        <p:nvSpPr>
          <p:cNvPr id="698" name="Shape 698"/>
          <p:cNvSpPr/>
          <p:nvPr/>
        </p:nvSpPr>
        <p:spPr>
          <a:xfrm>
            <a:off x="779500" y="2804775"/>
            <a:ext cx="930600" cy="697800"/>
          </a:xfrm>
          <a:prstGeom prst="rect">
            <a:avLst/>
          </a:prstGeom>
          <a:solidFill>
            <a:srgbClr val="4A86E8"/>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a:spcBef>
                <a:spcPts val="0"/>
              </a:spcBef>
              <a:buNone/>
            </a:pPr>
            <a:r>
              <a:rPr lang="en"/>
              <a:t>Feature Extractor</a:t>
            </a:r>
          </a:p>
        </p:txBody>
      </p:sp>
      <p:sp>
        <p:nvSpPr>
          <p:cNvPr id="699" name="Shape 699"/>
          <p:cNvSpPr/>
          <p:nvPr/>
        </p:nvSpPr>
        <p:spPr>
          <a:xfrm>
            <a:off x="2479500" y="1745612"/>
            <a:ext cx="930600" cy="697800"/>
          </a:xfrm>
          <a:prstGeom prst="rect">
            <a:avLst/>
          </a:prstGeom>
          <a:solidFill>
            <a:srgbClr val="4A86E8"/>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a:t>Faster RCNN</a:t>
            </a:r>
          </a:p>
        </p:txBody>
      </p:sp>
      <p:sp>
        <p:nvSpPr>
          <p:cNvPr id="700" name="Shape 700"/>
          <p:cNvSpPr/>
          <p:nvPr/>
        </p:nvSpPr>
        <p:spPr>
          <a:xfrm>
            <a:off x="2479500" y="2804775"/>
            <a:ext cx="930600" cy="697800"/>
          </a:xfrm>
          <a:prstGeom prst="rect">
            <a:avLst/>
          </a:prstGeom>
          <a:solidFill>
            <a:srgbClr val="4A86E8"/>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a:t>R-FCN</a:t>
            </a:r>
          </a:p>
        </p:txBody>
      </p:sp>
      <p:sp>
        <p:nvSpPr>
          <p:cNvPr id="701" name="Shape 701"/>
          <p:cNvSpPr/>
          <p:nvPr/>
        </p:nvSpPr>
        <p:spPr>
          <a:xfrm>
            <a:off x="2479500" y="3863925"/>
            <a:ext cx="930600" cy="697800"/>
          </a:xfrm>
          <a:prstGeom prst="rect">
            <a:avLst/>
          </a:prstGeom>
          <a:solidFill>
            <a:srgbClr val="4A86E8"/>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a:t>SSD</a:t>
            </a:r>
          </a:p>
        </p:txBody>
      </p:sp>
      <p:pic>
        <p:nvPicPr>
          <p:cNvPr id="702" name="Shape 702"/>
          <p:cNvPicPr preferRelativeResize="0"/>
          <p:nvPr/>
        </p:nvPicPr>
        <p:blipFill>
          <a:blip r:embed="rId3">
            <a:alphaModFix/>
          </a:blip>
          <a:stretch>
            <a:fillRect/>
          </a:stretch>
        </p:blipFill>
        <p:spPr>
          <a:xfrm>
            <a:off x="4478525" y="1746337"/>
            <a:ext cx="1351049" cy="2814674"/>
          </a:xfrm>
          <a:prstGeom prst="rect">
            <a:avLst/>
          </a:prstGeom>
          <a:noFill/>
          <a:ln>
            <a:noFill/>
          </a:ln>
        </p:spPr>
      </p:pic>
      <p:sp>
        <p:nvSpPr>
          <p:cNvPr id="703" name="Shape 703"/>
          <p:cNvSpPr/>
          <p:nvPr/>
        </p:nvSpPr>
        <p:spPr>
          <a:xfrm>
            <a:off x="5970400" y="1152475"/>
            <a:ext cx="2123400" cy="1422600"/>
          </a:xfrm>
          <a:prstGeom prst="wedgeEllipseCallout">
            <a:avLst>
              <a:gd name="adj1" fmla="val -20833"/>
              <a:gd name="adj2" fmla="val 62500"/>
            </a:avLst>
          </a:prstGeom>
          <a:solidFill>
            <a:srgbClr val="4A86E8"/>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a:spcBef>
                <a:spcPts val="0"/>
              </a:spcBef>
              <a:buNone/>
            </a:pPr>
            <a:r>
              <a:rPr lang="en"/>
              <a:t>Speed</a:t>
            </a:r>
          </a:p>
          <a:p>
            <a:pPr lvl="0" algn="ctr">
              <a:spcBef>
                <a:spcPts val="0"/>
              </a:spcBef>
              <a:buNone/>
            </a:pPr>
            <a:r>
              <a:rPr lang="en"/>
              <a:t>Accuracy</a:t>
            </a:r>
          </a:p>
          <a:p>
            <a:pPr lvl="0" algn="ctr">
              <a:spcBef>
                <a:spcPts val="0"/>
              </a:spcBef>
              <a:buNone/>
            </a:pPr>
            <a:r>
              <a:rPr lang="en"/>
              <a:t>Memory</a:t>
            </a:r>
          </a:p>
          <a:p>
            <a:pPr lvl="0" algn="ctr">
              <a:spcBef>
                <a:spcPts val="0"/>
              </a:spcBef>
              <a:buNone/>
            </a:pPr>
            <a:r>
              <a:rPr lang="en"/>
              <a:t>...</a:t>
            </a:r>
          </a:p>
        </p:txBody>
      </p:sp>
      <p:cxnSp>
        <p:nvCxnSpPr>
          <p:cNvPr id="704" name="Shape 704"/>
          <p:cNvCxnSpPr>
            <a:stCxn id="698" idx="3"/>
            <a:endCxn id="700" idx="1"/>
          </p:cNvCxnSpPr>
          <p:nvPr/>
        </p:nvCxnSpPr>
        <p:spPr>
          <a:xfrm>
            <a:off x="1710100" y="3153675"/>
            <a:ext cx="769500" cy="0"/>
          </a:xfrm>
          <a:prstGeom prst="straightConnector1">
            <a:avLst/>
          </a:prstGeom>
          <a:noFill/>
          <a:ln w="28575" cap="flat" cmpd="sng">
            <a:solidFill>
              <a:schemeClr val="dk2"/>
            </a:solidFill>
            <a:prstDash val="solid"/>
            <a:round/>
            <a:headEnd type="none" w="lg" len="lg"/>
            <a:tailEnd type="triangle" w="lg" len="lg"/>
          </a:ln>
        </p:spPr>
      </p:cxnSp>
      <p:cxnSp>
        <p:nvCxnSpPr>
          <p:cNvPr id="705" name="Shape 705"/>
          <p:cNvCxnSpPr>
            <a:stCxn id="698" idx="3"/>
            <a:endCxn id="699" idx="1"/>
          </p:cNvCxnSpPr>
          <p:nvPr/>
        </p:nvCxnSpPr>
        <p:spPr>
          <a:xfrm rot="10800000" flipH="1">
            <a:off x="1710100" y="2094375"/>
            <a:ext cx="769500" cy="1059300"/>
          </a:xfrm>
          <a:prstGeom prst="straightConnector1">
            <a:avLst/>
          </a:prstGeom>
          <a:noFill/>
          <a:ln w="28575" cap="flat" cmpd="sng">
            <a:solidFill>
              <a:schemeClr val="dk2"/>
            </a:solidFill>
            <a:prstDash val="solid"/>
            <a:round/>
            <a:headEnd type="none" w="lg" len="lg"/>
            <a:tailEnd type="triangle" w="lg" len="lg"/>
          </a:ln>
        </p:spPr>
      </p:cxnSp>
      <p:cxnSp>
        <p:nvCxnSpPr>
          <p:cNvPr id="706" name="Shape 706"/>
          <p:cNvCxnSpPr>
            <a:stCxn id="698" idx="3"/>
            <a:endCxn id="701" idx="1"/>
          </p:cNvCxnSpPr>
          <p:nvPr/>
        </p:nvCxnSpPr>
        <p:spPr>
          <a:xfrm>
            <a:off x="1710100" y="3153675"/>
            <a:ext cx="769500" cy="1059300"/>
          </a:xfrm>
          <a:prstGeom prst="straightConnector1">
            <a:avLst/>
          </a:prstGeom>
          <a:noFill/>
          <a:ln w="28575" cap="flat" cmpd="sng">
            <a:solidFill>
              <a:schemeClr val="dk2"/>
            </a:solidFill>
            <a:prstDash val="solid"/>
            <a:round/>
            <a:headEnd type="none" w="lg" len="lg"/>
            <a:tailEnd type="triangle" w="lg" len="lg"/>
          </a:ln>
        </p:spPr>
      </p:cxnSp>
      <p:cxnSp>
        <p:nvCxnSpPr>
          <p:cNvPr id="707" name="Shape 707"/>
          <p:cNvCxnSpPr>
            <a:stCxn id="699" idx="3"/>
          </p:cNvCxnSpPr>
          <p:nvPr/>
        </p:nvCxnSpPr>
        <p:spPr>
          <a:xfrm>
            <a:off x="3410100" y="2094512"/>
            <a:ext cx="1067700" cy="0"/>
          </a:xfrm>
          <a:prstGeom prst="straightConnector1">
            <a:avLst/>
          </a:prstGeom>
          <a:noFill/>
          <a:ln w="28575" cap="flat" cmpd="sng">
            <a:solidFill>
              <a:schemeClr val="dk2"/>
            </a:solidFill>
            <a:prstDash val="solid"/>
            <a:round/>
            <a:headEnd type="none" w="lg" len="lg"/>
            <a:tailEnd type="triangle" w="lg" len="lg"/>
          </a:ln>
        </p:spPr>
      </p:cxnSp>
      <p:cxnSp>
        <p:nvCxnSpPr>
          <p:cNvPr id="708" name="Shape 708"/>
          <p:cNvCxnSpPr>
            <a:stCxn id="700" idx="3"/>
            <a:endCxn id="702" idx="1"/>
          </p:cNvCxnSpPr>
          <p:nvPr/>
        </p:nvCxnSpPr>
        <p:spPr>
          <a:xfrm>
            <a:off x="3410100" y="3153675"/>
            <a:ext cx="1068300" cy="0"/>
          </a:xfrm>
          <a:prstGeom prst="straightConnector1">
            <a:avLst/>
          </a:prstGeom>
          <a:noFill/>
          <a:ln w="28575" cap="flat" cmpd="sng">
            <a:solidFill>
              <a:schemeClr val="dk2"/>
            </a:solidFill>
            <a:prstDash val="solid"/>
            <a:round/>
            <a:headEnd type="none" w="lg" len="lg"/>
            <a:tailEnd type="triangle" w="lg" len="lg"/>
          </a:ln>
        </p:spPr>
      </p:cxnSp>
      <p:cxnSp>
        <p:nvCxnSpPr>
          <p:cNvPr id="709" name="Shape 709"/>
          <p:cNvCxnSpPr>
            <a:stCxn id="701" idx="3"/>
          </p:cNvCxnSpPr>
          <p:nvPr/>
        </p:nvCxnSpPr>
        <p:spPr>
          <a:xfrm>
            <a:off x="3410100" y="4212825"/>
            <a:ext cx="1081800" cy="5700"/>
          </a:xfrm>
          <a:prstGeom prst="straightConnector1">
            <a:avLst/>
          </a:prstGeom>
          <a:noFill/>
          <a:ln w="28575" cap="flat" cmpd="sng">
            <a:solidFill>
              <a:schemeClr val="dk2"/>
            </a:solidFill>
            <a:prstDash val="solid"/>
            <a:round/>
            <a:headEnd type="none" w="lg" len="lg"/>
            <a:tailEnd type="triangle" w="lg" len="lg"/>
          </a:ln>
        </p:spPr>
      </p:cxn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713"/>
        <p:cNvGrpSpPr/>
        <p:nvPr/>
      </p:nvGrpSpPr>
      <p:grpSpPr>
        <a:xfrm>
          <a:off x="0" y="0"/>
          <a:ext cx="0" cy="0"/>
          <a:chOff x="0" y="0"/>
          <a:chExt cx="0" cy="0"/>
        </a:xfrm>
      </p:grpSpPr>
      <p:sp>
        <p:nvSpPr>
          <p:cNvPr id="714" name="Shape 714"/>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a:t>Recap: Faster RCNN</a:t>
            </a:r>
          </a:p>
          <a:p>
            <a:pPr lvl="0">
              <a:spcBef>
                <a:spcPts val="0"/>
              </a:spcBef>
              <a:buNone/>
            </a:pPr>
            <a:endParaRPr/>
          </a:p>
        </p:txBody>
      </p:sp>
      <p:sp>
        <p:nvSpPr>
          <p:cNvPr id="715" name="Shape 715"/>
          <p:cNvSpPr txBox="1">
            <a:spLocks noGrp="1"/>
          </p:cNvSpPr>
          <p:nvPr>
            <p:ph type="body" idx="1"/>
          </p:nvPr>
        </p:nvSpPr>
        <p:spPr>
          <a:xfrm>
            <a:off x="311700" y="1152475"/>
            <a:ext cx="8520600" cy="3416400"/>
          </a:xfrm>
          <a:prstGeom prst="rect">
            <a:avLst/>
          </a:prstGeom>
        </p:spPr>
        <p:txBody>
          <a:bodyPr lIns="91425" tIns="91425" rIns="91425" bIns="91425" anchor="t" anchorCtr="0">
            <a:noAutofit/>
          </a:bodyPr>
          <a:lstStyle/>
          <a:p>
            <a:pPr lvl="0">
              <a:spcBef>
                <a:spcPts val="0"/>
              </a:spcBef>
              <a:buNone/>
            </a:pPr>
            <a:endParaRPr/>
          </a:p>
        </p:txBody>
      </p:sp>
      <p:pic>
        <p:nvPicPr>
          <p:cNvPr id="716" name="Shape 716"/>
          <p:cNvPicPr preferRelativeResize="0"/>
          <p:nvPr/>
        </p:nvPicPr>
        <p:blipFill>
          <a:blip r:embed="rId3">
            <a:alphaModFix/>
          </a:blip>
          <a:stretch>
            <a:fillRect/>
          </a:stretch>
        </p:blipFill>
        <p:spPr>
          <a:xfrm>
            <a:off x="1068500" y="1152475"/>
            <a:ext cx="7006992" cy="3416400"/>
          </a:xfrm>
          <a:prstGeom prst="rect">
            <a:avLst/>
          </a:prstGeom>
          <a:noFill/>
          <a:ln>
            <a:noFill/>
          </a:ln>
        </p:spPr>
      </p:pic>
      <p:sp>
        <p:nvSpPr>
          <p:cNvPr id="717" name="Shape 717"/>
          <p:cNvSpPr txBox="1">
            <a:spLocks noGrp="1"/>
          </p:cNvSpPr>
          <p:nvPr>
            <p:ph type="body" idx="1"/>
          </p:nvPr>
        </p:nvSpPr>
        <p:spPr>
          <a:xfrm>
            <a:off x="311700" y="1152475"/>
            <a:ext cx="8520600" cy="3809100"/>
          </a:xfrm>
          <a:prstGeom prst="rect">
            <a:avLst/>
          </a:prstGeom>
        </p:spPr>
        <p:txBody>
          <a:bodyPr lIns="91425" tIns="91425" rIns="91425" bIns="91425" anchor="t" anchorCtr="0">
            <a:noAutofit/>
          </a:bodyPr>
          <a:lstStyle/>
          <a:p>
            <a:pPr lvl="0" rtl="0">
              <a:spcBef>
                <a:spcPts val="0"/>
              </a:spcBef>
              <a:buNone/>
            </a:pPr>
            <a:endParaRPr/>
          </a:p>
          <a:p>
            <a:pPr lvl="0" rtl="0">
              <a:spcBef>
                <a:spcPts val="0"/>
              </a:spcBef>
              <a:buNone/>
            </a:pPr>
            <a:endParaRPr/>
          </a:p>
          <a:p>
            <a:pPr lvl="0" rtl="0">
              <a:spcBef>
                <a:spcPts val="0"/>
              </a:spcBef>
              <a:buNone/>
            </a:pPr>
            <a:endParaRPr/>
          </a:p>
          <a:p>
            <a:pPr lvl="0" rtl="0">
              <a:spcBef>
                <a:spcPts val="0"/>
              </a:spcBef>
              <a:buNone/>
            </a:pPr>
            <a:endParaRPr/>
          </a:p>
          <a:p>
            <a:pPr lvl="0" rtl="0">
              <a:spcBef>
                <a:spcPts val="0"/>
              </a:spcBef>
              <a:buNone/>
            </a:pPr>
            <a:endParaRPr/>
          </a:p>
          <a:p>
            <a:pPr lvl="0" rtl="0">
              <a:spcBef>
                <a:spcPts val="0"/>
              </a:spcBef>
              <a:buNone/>
            </a:pPr>
            <a:endParaRPr sz="1200"/>
          </a:p>
          <a:p>
            <a:pPr lvl="0" rtl="0">
              <a:spcBef>
                <a:spcPts val="0"/>
              </a:spcBef>
              <a:buNone/>
            </a:pPr>
            <a:endParaRPr sz="1200"/>
          </a:p>
          <a:p>
            <a:pPr lvl="0" rtl="0">
              <a:spcBef>
                <a:spcPts val="0"/>
              </a:spcBef>
              <a:buNone/>
            </a:pPr>
            <a:r>
              <a:rPr lang="en"/>
              <a:t>                                                                                       https://pan.baidu.com/s/1pKIKIIB</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721"/>
        <p:cNvGrpSpPr/>
        <p:nvPr/>
      </p:nvGrpSpPr>
      <p:grpSpPr>
        <a:xfrm>
          <a:off x="0" y="0"/>
          <a:ext cx="0" cy="0"/>
          <a:chOff x="0" y="0"/>
          <a:chExt cx="0" cy="0"/>
        </a:xfrm>
      </p:grpSpPr>
      <p:sp>
        <p:nvSpPr>
          <p:cNvPr id="722" name="Shape 722"/>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a:t>Recap: R-FCN</a:t>
            </a:r>
          </a:p>
        </p:txBody>
      </p:sp>
      <p:sp>
        <p:nvSpPr>
          <p:cNvPr id="723" name="Shape 723"/>
          <p:cNvSpPr txBox="1">
            <a:spLocks noGrp="1"/>
          </p:cNvSpPr>
          <p:nvPr>
            <p:ph type="body" idx="1"/>
          </p:nvPr>
        </p:nvSpPr>
        <p:spPr>
          <a:xfrm>
            <a:off x="311700" y="1152475"/>
            <a:ext cx="8520600" cy="3416400"/>
          </a:xfrm>
          <a:prstGeom prst="rect">
            <a:avLst/>
          </a:prstGeom>
        </p:spPr>
        <p:txBody>
          <a:bodyPr lIns="91425" tIns="91425" rIns="91425" bIns="91425" anchor="t" anchorCtr="0">
            <a:noAutofit/>
          </a:bodyPr>
          <a:lstStyle/>
          <a:p>
            <a:pPr lvl="0">
              <a:spcBef>
                <a:spcPts val="0"/>
              </a:spcBef>
              <a:buNone/>
            </a:pPr>
            <a:endParaRPr/>
          </a:p>
        </p:txBody>
      </p:sp>
      <p:pic>
        <p:nvPicPr>
          <p:cNvPr id="724" name="Shape 724"/>
          <p:cNvPicPr preferRelativeResize="0"/>
          <p:nvPr/>
        </p:nvPicPr>
        <p:blipFill>
          <a:blip r:embed="rId3">
            <a:alphaModFix/>
          </a:blip>
          <a:stretch>
            <a:fillRect/>
          </a:stretch>
        </p:blipFill>
        <p:spPr>
          <a:xfrm>
            <a:off x="1050025" y="1152475"/>
            <a:ext cx="7043947" cy="3416400"/>
          </a:xfrm>
          <a:prstGeom prst="rect">
            <a:avLst/>
          </a:prstGeom>
          <a:noFill/>
          <a:ln>
            <a:noFill/>
          </a:ln>
        </p:spPr>
      </p:pic>
      <p:sp>
        <p:nvSpPr>
          <p:cNvPr id="725" name="Shape 725"/>
          <p:cNvSpPr txBox="1">
            <a:spLocks noGrp="1"/>
          </p:cNvSpPr>
          <p:nvPr>
            <p:ph type="body" idx="1"/>
          </p:nvPr>
        </p:nvSpPr>
        <p:spPr>
          <a:xfrm>
            <a:off x="311700" y="1152475"/>
            <a:ext cx="8520600" cy="3809100"/>
          </a:xfrm>
          <a:prstGeom prst="rect">
            <a:avLst/>
          </a:prstGeom>
        </p:spPr>
        <p:txBody>
          <a:bodyPr lIns="91425" tIns="91425" rIns="91425" bIns="91425" anchor="t" anchorCtr="0">
            <a:noAutofit/>
          </a:bodyPr>
          <a:lstStyle/>
          <a:p>
            <a:pPr lvl="0" rtl="0">
              <a:spcBef>
                <a:spcPts val="0"/>
              </a:spcBef>
              <a:buNone/>
            </a:pPr>
            <a:endParaRPr/>
          </a:p>
          <a:p>
            <a:pPr lvl="0" rtl="0">
              <a:spcBef>
                <a:spcPts val="0"/>
              </a:spcBef>
              <a:buNone/>
            </a:pPr>
            <a:endParaRPr/>
          </a:p>
          <a:p>
            <a:pPr lvl="0" rtl="0">
              <a:spcBef>
                <a:spcPts val="0"/>
              </a:spcBef>
              <a:buNone/>
            </a:pPr>
            <a:endParaRPr/>
          </a:p>
          <a:p>
            <a:pPr lvl="0" rtl="0">
              <a:spcBef>
                <a:spcPts val="0"/>
              </a:spcBef>
              <a:buNone/>
            </a:pPr>
            <a:endParaRPr/>
          </a:p>
          <a:p>
            <a:pPr lvl="0" rtl="0">
              <a:spcBef>
                <a:spcPts val="0"/>
              </a:spcBef>
              <a:buNone/>
            </a:pPr>
            <a:endParaRPr/>
          </a:p>
          <a:p>
            <a:pPr lvl="0" rtl="0">
              <a:spcBef>
                <a:spcPts val="0"/>
              </a:spcBef>
              <a:buNone/>
            </a:pPr>
            <a:endParaRPr sz="1200"/>
          </a:p>
          <a:p>
            <a:pPr lvl="0" rtl="0">
              <a:spcBef>
                <a:spcPts val="0"/>
              </a:spcBef>
              <a:buNone/>
            </a:pPr>
            <a:endParaRPr sz="1200"/>
          </a:p>
          <a:p>
            <a:pPr lvl="0" rtl="0">
              <a:spcBef>
                <a:spcPts val="0"/>
              </a:spcBef>
              <a:buNone/>
            </a:pPr>
            <a:r>
              <a:rPr lang="en"/>
              <a:t>                                                                                       https://pan.baidu.com/s/1pKIKIIB</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729"/>
        <p:cNvGrpSpPr/>
        <p:nvPr/>
      </p:nvGrpSpPr>
      <p:grpSpPr>
        <a:xfrm>
          <a:off x="0" y="0"/>
          <a:ext cx="0" cy="0"/>
          <a:chOff x="0" y="0"/>
          <a:chExt cx="0" cy="0"/>
        </a:xfrm>
      </p:grpSpPr>
      <p:sp>
        <p:nvSpPr>
          <p:cNvPr id="730" name="Shape 730"/>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a:t>Recap: SSD</a:t>
            </a:r>
          </a:p>
        </p:txBody>
      </p:sp>
      <p:sp>
        <p:nvSpPr>
          <p:cNvPr id="731" name="Shape 731"/>
          <p:cNvSpPr txBox="1">
            <a:spLocks noGrp="1"/>
          </p:cNvSpPr>
          <p:nvPr>
            <p:ph type="body" idx="1"/>
          </p:nvPr>
        </p:nvSpPr>
        <p:spPr>
          <a:xfrm>
            <a:off x="311700" y="1152475"/>
            <a:ext cx="8520600" cy="3416400"/>
          </a:xfrm>
          <a:prstGeom prst="rect">
            <a:avLst/>
          </a:prstGeom>
        </p:spPr>
        <p:txBody>
          <a:bodyPr lIns="91425" tIns="91425" rIns="91425" bIns="91425" anchor="t" anchorCtr="0">
            <a:noAutofit/>
          </a:bodyPr>
          <a:lstStyle/>
          <a:p>
            <a:pPr lvl="0">
              <a:spcBef>
                <a:spcPts val="0"/>
              </a:spcBef>
              <a:buNone/>
            </a:pPr>
            <a:endParaRPr/>
          </a:p>
        </p:txBody>
      </p:sp>
      <p:pic>
        <p:nvPicPr>
          <p:cNvPr id="732" name="Shape 732"/>
          <p:cNvPicPr preferRelativeResize="0"/>
          <p:nvPr/>
        </p:nvPicPr>
        <p:blipFill>
          <a:blip r:embed="rId3">
            <a:alphaModFix/>
          </a:blip>
          <a:stretch>
            <a:fillRect/>
          </a:stretch>
        </p:blipFill>
        <p:spPr>
          <a:xfrm>
            <a:off x="500949" y="1152475"/>
            <a:ext cx="8142104" cy="3416399"/>
          </a:xfrm>
          <a:prstGeom prst="rect">
            <a:avLst/>
          </a:prstGeom>
          <a:noFill/>
          <a:ln>
            <a:noFill/>
          </a:ln>
        </p:spPr>
      </p:pic>
      <p:sp>
        <p:nvSpPr>
          <p:cNvPr id="733" name="Shape 733"/>
          <p:cNvSpPr txBox="1">
            <a:spLocks noGrp="1"/>
          </p:cNvSpPr>
          <p:nvPr>
            <p:ph type="body" idx="1"/>
          </p:nvPr>
        </p:nvSpPr>
        <p:spPr>
          <a:xfrm>
            <a:off x="311700" y="1152475"/>
            <a:ext cx="8520600" cy="3809100"/>
          </a:xfrm>
          <a:prstGeom prst="rect">
            <a:avLst/>
          </a:prstGeom>
        </p:spPr>
        <p:txBody>
          <a:bodyPr lIns="91425" tIns="91425" rIns="91425" bIns="91425" anchor="t" anchorCtr="0">
            <a:noAutofit/>
          </a:bodyPr>
          <a:lstStyle/>
          <a:p>
            <a:pPr lvl="0" rtl="0">
              <a:spcBef>
                <a:spcPts val="0"/>
              </a:spcBef>
              <a:buNone/>
            </a:pPr>
            <a:endParaRPr/>
          </a:p>
          <a:p>
            <a:pPr lvl="0" rtl="0">
              <a:spcBef>
                <a:spcPts val="0"/>
              </a:spcBef>
              <a:buNone/>
            </a:pPr>
            <a:endParaRPr/>
          </a:p>
          <a:p>
            <a:pPr lvl="0" rtl="0">
              <a:spcBef>
                <a:spcPts val="0"/>
              </a:spcBef>
              <a:buNone/>
            </a:pPr>
            <a:endParaRPr/>
          </a:p>
          <a:p>
            <a:pPr lvl="0" rtl="0">
              <a:spcBef>
                <a:spcPts val="0"/>
              </a:spcBef>
              <a:buNone/>
            </a:pPr>
            <a:endParaRPr/>
          </a:p>
          <a:p>
            <a:pPr lvl="0" rtl="0">
              <a:spcBef>
                <a:spcPts val="0"/>
              </a:spcBef>
              <a:buNone/>
            </a:pPr>
            <a:endParaRPr/>
          </a:p>
          <a:p>
            <a:pPr lvl="0" rtl="0">
              <a:spcBef>
                <a:spcPts val="0"/>
              </a:spcBef>
              <a:buNone/>
            </a:pPr>
            <a:endParaRPr sz="1200"/>
          </a:p>
          <a:p>
            <a:pPr lvl="0" rtl="0">
              <a:spcBef>
                <a:spcPts val="0"/>
              </a:spcBef>
              <a:buNone/>
            </a:pPr>
            <a:endParaRPr sz="1200"/>
          </a:p>
          <a:p>
            <a:pPr lvl="0" rtl="0">
              <a:spcBef>
                <a:spcPts val="0"/>
              </a:spcBef>
              <a:buNone/>
            </a:pPr>
            <a:r>
              <a:rPr lang="en"/>
              <a:t>                                                                                       https://pan.baidu.com/s/1pKIKIIB</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737"/>
        <p:cNvGrpSpPr/>
        <p:nvPr/>
      </p:nvGrpSpPr>
      <p:grpSpPr>
        <a:xfrm>
          <a:off x="0" y="0"/>
          <a:ext cx="0" cy="0"/>
          <a:chOff x="0" y="0"/>
          <a:chExt cx="0" cy="0"/>
        </a:xfrm>
      </p:grpSpPr>
      <p:sp>
        <p:nvSpPr>
          <p:cNvPr id="738" name="Shape 738"/>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a:t>Accuracy VS Speed</a:t>
            </a:r>
          </a:p>
          <a:p>
            <a:pPr lvl="0">
              <a:spcBef>
                <a:spcPts val="0"/>
              </a:spcBef>
              <a:buNone/>
            </a:pPr>
            <a:endParaRPr/>
          </a:p>
        </p:txBody>
      </p:sp>
      <p:sp>
        <p:nvSpPr>
          <p:cNvPr id="739" name="Shape 739"/>
          <p:cNvSpPr txBox="1">
            <a:spLocks noGrp="1"/>
          </p:cNvSpPr>
          <p:nvPr>
            <p:ph type="body" idx="1"/>
          </p:nvPr>
        </p:nvSpPr>
        <p:spPr>
          <a:xfrm>
            <a:off x="311700" y="1152475"/>
            <a:ext cx="8520600" cy="3416400"/>
          </a:xfrm>
          <a:prstGeom prst="rect">
            <a:avLst/>
          </a:prstGeom>
        </p:spPr>
        <p:txBody>
          <a:bodyPr lIns="91425" tIns="91425" rIns="91425" bIns="91425" anchor="t" anchorCtr="0">
            <a:noAutofit/>
          </a:bodyPr>
          <a:lstStyle/>
          <a:p>
            <a:pPr lvl="0">
              <a:spcBef>
                <a:spcPts val="0"/>
              </a:spcBef>
              <a:buNone/>
            </a:pPr>
            <a:endParaRPr/>
          </a:p>
        </p:txBody>
      </p:sp>
      <p:pic>
        <p:nvPicPr>
          <p:cNvPr id="740" name="Shape 740"/>
          <p:cNvPicPr preferRelativeResize="0"/>
          <p:nvPr/>
        </p:nvPicPr>
        <p:blipFill>
          <a:blip r:embed="rId3">
            <a:alphaModFix/>
          </a:blip>
          <a:stretch>
            <a:fillRect/>
          </a:stretch>
        </p:blipFill>
        <p:spPr>
          <a:xfrm>
            <a:off x="1135887" y="1076275"/>
            <a:ext cx="6872215" cy="3940450"/>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744"/>
        <p:cNvGrpSpPr/>
        <p:nvPr/>
      </p:nvGrpSpPr>
      <p:grpSpPr>
        <a:xfrm>
          <a:off x="0" y="0"/>
          <a:ext cx="0" cy="0"/>
          <a:chOff x="0" y="0"/>
          <a:chExt cx="0" cy="0"/>
        </a:xfrm>
      </p:grpSpPr>
      <p:sp>
        <p:nvSpPr>
          <p:cNvPr id="745" name="Shape 745"/>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marL="457200" lvl="0" indent="-228600">
              <a:spcBef>
                <a:spcPts val="0"/>
              </a:spcBef>
              <a:buAutoNum type="arabicPeriod"/>
            </a:pPr>
            <a:r>
              <a:rPr lang="en"/>
              <a:t>Different Feature Extractor</a:t>
            </a:r>
          </a:p>
        </p:txBody>
      </p:sp>
      <p:sp>
        <p:nvSpPr>
          <p:cNvPr id="746" name="Shape 746"/>
          <p:cNvSpPr txBox="1">
            <a:spLocks noGrp="1"/>
          </p:cNvSpPr>
          <p:nvPr>
            <p:ph type="body" idx="1"/>
          </p:nvPr>
        </p:nvSpPr>
        <p:spPr>
          <a:xfrm>
            <a:off x="311700" y="1152475"/>
            <a:ext cx="8520600" cy="3416400"/>
          </a:xfrm>
          <a:prstGeom prst="rect">
            <a:avLst/>
          </a:prstGeom>
        </p:spPr>
        <p:txBody>
          <a:bodyPr lIns="91425" tIns="91425" rIns="91425" bIns="91425" anchor="t" anchorCtr="0">
            <a:noAutofit/>
          </a:bodyPr>
          <a:lstStyle/>
          <a:p>
            <a:pPr lvl="0">
              <a:spcBef>
                <a:spcPts val="0"/>
              </a:spcBef>
              <a:buNone/>
            </a:pPr>
            <a:endParaRPr/>
          </a:p>
        </p:txBody>
      </p:sp>
      <p:pic>
        <p:nvPicPr>
          <p:cNvPr id="747" name="Shape 747"/>
          <p:cNvPicPr preferRelativeResize="0"/>
          <p:nvPr/>
        </p:nvPicPr>
        <p:blipFill>
          <a:blip r:embed="rId3">
            <a:alphaModFix/>
          </a:blip>
          <a:stretch>
            <a:fillRect/>
          </a:stretch>
        </p:blipFill>
        <p:spPr>
          <a:xfrm>
            <a:off x="1140050" y="1193102"/>
            <a:ext cx="6863901" cy="3760524"/>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751"/>
        <p:cNvGrpSpPr/>
        <p:nvPr/>
      </p:nvGrpSpPr>
      <p:grpSpPr>
        <a:xfrm>
          <a:off x="0" y="0"/>
          <a:ext cx="0" cy="0"/>
          <a:chOff x="0" y="0"/>
          <a:chExt cx="0" cy="0"/>
        </a:xfrm>
      </p:grpSpPr>
      <p:sp>
        <p:nvSpPr>
          <p:cNvPr id="752" name="Shape 752"/>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a:t>2. Detect Object Size</a:t>
            </a:r>
          </a:p>
        </p:txBody>
      </p:sp>
      <p:pic>
        <p:nvPicPr>
          <p:cNvPr id="754" name="Shape 754"/>
          <p:cNvPicPr preferRelativeResize="0"/>
          <p:nvPr/>
        </p:nvPicPr>
        <p:blipFill>
          <a:blip r:embed="rId3">
            <a:alphaModFix/>
          </a:blip>
          <a:stretch>
            <a:fillRect/>
          </a:stretch>
        </p:blipFill>
        <p:spPr>
          <a:xfrm>
            <a:off x="1255549" y="1152475"/>
            <a:ext cx="6632900" cy="3888025"/>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758"/>
        <p:cNvGrpSpPr/>
        <p:nvPr/>
      </p:nvGrpSpPr>
      <p:grpSpPr>
        <a:xfrm>
          <a:off x="0" y="0"/>
          <a:ext cx="0" cy="0"/>
          <a:chOff x="0" y="0"/>
          <a:chExt cx="0" cy="0"/>
        </a:xfrm>
      </p:grpSpPr>
      <p:sp>
        <p:nvSpPr>
          <p:cNvPr id="759" name="Shape 759"/>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a:t>3. Image Resolution</a:t>
            </a:r>
          </a:p>
        </p:txBody>
      </p:sp>
      <p:pic>
        <p:nvPicPr>
          <p:cNvPr id="761" name="Shape 761"/>
          <p:cNvPicPr preferRelativeResize="0"/>
          <p:nvPr/>
        </p:nvPicPr>
        <p:blipFill>
          <a:blip r:embed="rId3">
            <a:alphaModFix/>
          </a:blip>
          <a:stretch>
            <a:fillRect/>
          </a:stretch>
        </p:blipFill>
        <p:spPr>
          <a:xfrm>
            <a:off x="1143975" y="1152474"/>
            <a:ext cx="6856049" cy="3901350"/>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765"/>
        <p:cNvGrpSpPr/>
        <p:nvPr/>
      </p:nvGrpSpPr>
      <p:grpSpPr>
        <a:xfrm>
          <a:off x="0" y="0"/>
          <a:ext cx="0" cy="0"/>
          <a:chOff x="0" y="0"/>
          <a:chExt cx="0" cy="0"/>
        </a:xfrm>
      </p:grpSpPr>
      <p:sp>
        <p:nvSpPr>
          <p:cNvPr id="766" name="Shape 766"/>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a:t>4. Region Proposal Number</a:t>
            </a:r>
          </a:p>
        </p:txBody>
      </p:sp>
      <p:sp>
        <p:nvSpPr>
          <p:cNvPr id="767" name="Shape 767"/>
          <p:cNvSpPr txBox="1">
            <a:spLocks noGrp="1"/>
          </p:cNvSpPr>
          <p:nvPr>
            <p:ph type="body" idx="1"/>
          </p:nvPr>
        </p:nvSpPr>
        <p:spPr>
          <a:xfrm>
            <a:off x="311700" y="1152475"/>
            <a:ext cx="8520600" cy="3416400"/>
          </a:xfrm>
          <a:prstGeom prst="rect">
            <a:avLst/>
          </a:prstGeom>
        </p:spPr>
        <p:txBody>
          <a:bodyPr lIns="91425" tIns="91425" rIns="91425" bIns="91425" anchor="t" anchorCtr="0">
            <a:noAutofit/>
          </a:bodyPr>
          <a:lstStyle/>
          <a:p>
            <a:pPr lvl="0">
              <a:spcBef>
                <a:spcPts val="0"/>
              </a:spcBef>
              <a:buNone/>
            </a:pPr>
            <a:endParaRPr/>
          </a:p>
        </p:txBody>
      </p:sp>
      <p:pic>
        <p:nvPicPr>
          <p:cNvPr id="768" name="Shape 768"/>
          <p:cNvPicPr preferRelativeResize="0"/>
          <p:nvPr/>
        </p:nvPicPr>
        <p:blipFill>
          <a:blip r:embed="rId3">
            <a:alphaModFix/>
          </a:blip>
          <a:stretch>
            <a:fillRect/>
          </a:stretch>
        </p:blipFill>
        <p:spPr>
          <a:xfrm>
            <a:off x="1731425" y="1152474"/>
            <a:ext cx="5681150" cy="3816699"/>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772"/>
        <p:cNvGrpSpPr/>
        <p:nvPr/>
      </p:nvGrpSpPr>
      <p:grpSpPr>
        <a:xfrm>
          <a:off x="0" y="0"/>
          <a:ext cx="0" cy="0"/>
          <a:chOff x="0" y="0"/>
          <a:chExt cx="0" cy="0"/>
        </a:xfrm>
      </p:grpSpPr>
      <p:sp>
        <p:nvSpPr>
          <p:cNvPr id="773" name="Shape 773"/>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a:t>5. GPU Time</a:t>
            </a:r>
          </a:p>
        </p:txBody>
      </p:sp>
      <p:sp>
        <p:nvSpPr>
          <p:cNvPr id="774" name="Shape 774"/>
          <p:cNvSpPr txBox="1">
            <a:spLocks noGrp="1"/>
          </p:cNvSpPr>
          <p:nvPr>
            <p:ph type="body" idx="1"/>
          </p:nvPr>
        </p:nvSpPr>
        <p:spPr>
          <a:xfrm>
            <a:off x="311700" y="1152475"/>
            <a:ext cx="8520600" cy="3416400"/>
          </a:xfrm>
          <a:prstGeom prst="rect">
            <a:avLst/>
          </a:prstGeom>
        </p:spPr>
        <p:txBody>
          <a:bodyPr lIns="91425" tIns="91425" rIns="91425" bIns="91425" anchor="t" anchorCtr="0">
            <a:noAutofit/>
          </a:bodyPr>
          <a:lstStyle/>
          <a:p>
            <a:pPr lvl="0">
              <a:spcBef>
                <a:spcPts val="0"/>
              </a:spcBef>
              <a:buNone/>
            </a:pPr>
            <a:endParaRPr/>
          </a:p>
        </p:txBody>
      </p:sp>
      <p:pic>
        <p:nvPicPr>
          <p:cNvPr id="775" name="Shape 775"/>
          <p:cNvPicPr preferRelativeResize="0"/>
          <p:nvPr/>
        </p:nvPicPr>
        <p:blipFill>
          <a:blip r:embed="rId3">
            <a:alphaModFix/>
          </a:blip>
          <a:stretch>
            <a:fillRect/>
          </a:stretch>
        </p:blipFill>
        <p:spPr>
          <a:xfrm>
            <a:off x="0" y="1087137"/>
            <a:ext cx="9143998" cy="381887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Shape 86"/>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a:t>Detection Competitions</a:t>
            </a:r>
          </a:p>
        </p:txBody>
      </p:sp>
      <p:sp>
        <p:nvSpPr>
          <p:cNvPr id="87" name="Shape 87"/>
          <p:cNvSpPr txBox="1">
            <a:spLocks noGrp="1"/>
          </p:cNvSpPr>
          <p:nvPr>
            <p:ph type="body" idx="1"/>
          </p:nvPr>
        </p:nvSpPr>
        <p:spPr>
          <a:xfrm>
            <a:off x="311700" y="1158800"/>
            <a:ext cx="8520600" cy="3416400"/>
          </a:xfrm>
          <a:prstGeom prst="rect">
            <a:avLst/>
          </a:prstGeom>
        </p:spPr>
        <p:txBody>
          <a:bodyPr lIns="91425" tIns="91425" rIns="91425" bIns="91425" anchor="t" anchorCtr="0">
            <a:noAutofit/>
          </a:bodyPr>
          <a:lstStyle/>
          <a:p>
            <a:pPr lvl="0">
              <a:spcBef>
                <a:spcPts val="0"/>
              </a:spcBef>
              <a:buNone/>
            </a:pPr>
            <a:r>
              <a:rPr lang="en"/>
              <a:t>Pascal VOC</a:t>
            </a:r>
          </a:p>
          <a:p>
            <a:pPr lvl="0">
              <a:spcBef>
                <a:spcPts val="0"/>
              </a:spcBef>
              <a:buNone/>
            </a:pPr>
            <a:r>
              <a:rPr lang="en"/>
              <a:t>COCO</a:t>
            </a:r>
          </a:p>
          <a:p>
            <a:pPr lvl="0">
              <a:spcBef>
                <a:spcPts val="0"/>
              </a:spcBef>
              <a:buNone/>
            </a:pPr>
            <a:r>
              <a:rPr lang="en"/>
              <a:t>ImageNet ILSVRC</a:t>
            </a:r>
          </a:p>
        </p:txBody>
      </p:sp>
      <p:pic>
        <p:nvPicPr>
          <p:cNvPr id="88" name="Shape 88"/>
          <p:cNvPicPr preferRelativeResize="0"/>
          <p:nvPr/>
        </p:nvPicPr>
        <p:blipFill>
          <a:blip r:embed="rId3">
            <a:alphaModFix/>
          </a:blip>
          <a:stretch>
            <a:fillRect/>
          </a:stretch>
        </p:blipFill>
        <p:spPr>
          <a:xfrm>
            <a:off x="4502197" y="902650"/>
            <a:ext cx="3685844" cy="1882749"/>
          </a:xfrm>
          <a:prstGeom prst="rect">
            <a:avLst/>
          </a:prstGeom>
          <a:noFill/>
          <a:ln>
            <a:noFill/>
          </a:ln>
        </p:spPr>
      </p:pic>
      <p:sp>
        <p:nvSpPr>
          <p:cNvPr id="89" name="Shape 89"/>
          <p:cNvSpPr txBox="1"/>
          <p:nvPr/>
        </p:nvSpPr>
        <p:spPr>
          <a:xfrm>
            <a:off x="1321725" y="4641450"/>
            <a:ext cx="5901600" cy="688500"/>
          </a:xfrm>
          <a:prstGeom prst="rect">
            <a:avLst/>
          </a:prstGeom>
          <a:noFill/>
          <a:ln>
            <a:noFill/>
          </a:ln>
        </p:spPr>
        <p:txBody>
          <a:bodyPr lIns="91425" tIns="91425" rIns="91425" bIns="91425" anchor="t" anchorCtr="0">
            <a:noAutofit/>
          </a:bodyPr>
          <a:lstStyle/>
          <a:p>
            <a:pPr lvl="0">
              <a:spcBef>
                <a:spcPts val="0"/>
              </a:spcBef>
              <a:buNone/>
            </a:pPr>
            <a:r>
              <a:rPr lang="en"/>
              <a:t>http://host.robots.ox.ac.uk/pascal/VOC/voc2012/index.html#introduction</a:t>
            </a:r>
          </a:p>
        </p:txBody>
      </p:sp>
      <p:pic>
        <p:nvPicPr>
          <p:cNvPr id="90" name="Shape 90"/>
          <p:cNvPicPr preferRelativeResize="0"/>
          <p:nvPr/>
        </p:nvPicPr>
        <p:blipFill>
          <a:blip r:embed="rId4">
            <a:alphaModFix/>
          </a:blip>
          <a:stretch>
            <a:fillRect/>
          </a:stretch>
        </p:blipFill>
        <p:spPr>
          <a:xfrm>
            <a:off x="4342224" y="3176275"/>
            <a:ext cx="4064350" cy="1465174"/>
          </a:xfrm>
          <a:prstGeom prst="rect">
            <a:avLst/>
          </a:prstGeom>
          <a:noFill/>
          <a:ln>
            <a:noFill/>
          </a:ln>
        </p:spPr>
      </p:pic>
      <p:sp>
        <p:nvSpPr>
          <p:cNvPr id="91" name="Shape 91"/>
          <p:cNvSpPr txBox="1"/>
          <p:nvPr/>
        </p:nvSpPr>
        <p:spPr>
          <a:xfrm>
            <a:off x="5655825" y="2838175"/>
            <a:ext cx="5901600" cy="688500"/>
          </a:xfrm>
          <a:prstGeom prst="rect">
            <a:avLst/>
          </a:prstGeom>
          <a:noFill/>
          <a:ln>
            <a:noFill/>
          </a:ln>
        </p:spPr>
        <p:txBody>
          <a:bodyPr lIns="91425" tIns="91425" rIns="91425" bIns="91425" anchor="t" anchorCtr="0">
            <a:noAutofit/>
          </a:bodyPr>
          <a:lstStyle/>
          <a:p>
            <a:pPr lvl="0">
              <a:spcBef>
                <a:spcPts val="0"/>
              </a:spcBef>
              <a:buNone/>
            </a:pPr>
            <a:r>
              <a:rPr lang="en"/>
              <a:t>COCO: 200 classes </a:t>
            </a:r>
          </a:p>
        </p:txBody>
      </p:sp>
      <p:sp>
        <p:nvSpPr>
          <p:cNvPr id="92" name="Shape 92"/>
          <p:cNvSpPr txBox="1"/>
          <p:nvPr/>
        </p:nvSpPr>
        <p:spPr>
          <a:xfrm>
            <a:off x="5736525" y="951625"/>
            <a:ext cx="2081100" cy="329100"/>
          </a:xfrm>
          <a:prstGeom prst="rect">
            <a:avLst/>
          </a:prstGeom>
          <a:solidFill>
            <a:srgbClr val="FFFFFF"/>
          </a:solidFill>
          <a:ln>
            <a:noFill/>
          </a:ln>
        </p:spPr>
        <p:txBody>
          <a:bodyPr lIns="91425" tIns="91425" rIns="91425" bIns="91425" anchor="t" anchorCtr="0">
            <a:noAutofit/>
          </a:bodyPr>
          <a:lstStyle/>
          <a:p>
            <a:pPr lvl="0" rtl="0">
              <a:spcBef>
                <a:spcPts val="0"/>
              </a:spcBef>
              <a:buNone/>
            </a:pPr>
            <a:r>
              <a:rPr lang="en"/>
              <a:t>VOC: 20 classes </a:t>
            </a: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779"/>
        <p:cNvGrpSpPr/>
        <p:nvPr/>
      </p:nvGrpSpPr>
      <p:grpSpPr>
        <a:xfrm>
          <a:off x="0" y="0"/>
          <a:ext cx="0" cy="0"/>
          <a:chOff x="0" y="0"/>
          <a:chExt cx="0" cy="0"/>
        </a:xfrm>
      </p:grpSpPr>
      <p:sp>
        <p:nvSpPr>
          <p:cNvPr id="780" name="Shape 780"/>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a:t>6. Memory</a:t>
            </a:r>
          </a:p>
        </p:txBody>
      </p:sp>
      <p:sp>
        <p:nvSpPr>
          <p:cNvPr id="781" name="Shape 781"/>
          <p:cNvSpPr txBox="1">
            <a:spLocks noGrp="1"/>
          </p:cNvSpPr>
          <p:nvPr>
            <p:ph type="body" idx="1"/>
          </p:nvPr>
        </p:nvSpPr>
        <p:spPr>
          <a:xfrm>
            <a:off x="311700" y="1152475"/>
            <a:ext cx="8520600" cy="3416400"/>
          </a:xfrm>
          <a:prstGeom prst="rect">
            <a:avLst/>
          </a:prstGeom>
        </p:spPr>
        <p:txBody>
          <a:bodyPr lIns="91425" tIns="91425" rIns="91425" bIns="91425" anchor="t" anchorCtr="0">
            <a:noAutofit/>
          </a:bodyPr>
          <a:lstStyle/>
          <a:p>
            <a:pPr lvl="0">
              <a:spcBef>
                <a:spcPts val="0"/>
              </a:spcBef>
              <a:buNone/>
            </a:pPr>
            <a:endParaRPr/>
          </a:p>
        </p:txBody>
      </p:sp>
      <p:pic>
        <p:nvPicPr>
          <p:cNvPr id="782" name="Shape 782"/>
          <p:cNvPicPr preferRelativeResize="0"/>
          <p:nvPr/>
        </p:nvPicPr>
        <p:blipFill>
          <a:blip r:embed="rId3">
            <a:alphaModFix/>
          </a:blip>
          <a:stretch>
            <a:fillRect/>
          </a:stretch>
        </p:blipFill>
        <p:spPr>
          <a:xfrm>
            <a:off x="0" y="1093935"/>
            <a:ext cx="9143999" cy="3963978"/>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786"/>
        <p:cNvGrpSpPr/>
        <p:nvPr/>
      </p:nvGrpSpPr>
      <p:grpSpPr>
        <a:xfrm>
          <a:off x="0" y="0"/>
          <a:ext cx="0" cy="0"/>
          <a:chOff x="0" y="0"/>
          <a:chExt cx="0" cy="0"/>
        </a:xfrm>
      </p:grpSpPr>
      <p:sp>
        <p:nvSpPr>
          <p:cNvPr id="787" name="Shape 787"/>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a:t>Summary</a:t>
            </a:r>
          </a:p>
        </p:txBody>
      </p:sp>
      <p:sp>
        <p:nvSpPr>
          <p:cNvPr id="788" name="Shape 788"/>
          <p:cNvSpPr txBox="1">
            <a:spLocks noGrp="1"/>
          </p:cNvSpPr>
          <p:nvPr>
            <p:ph type="body" idx="1"/>
          </p:nvPr>
        </p:nvSpPr>
        <p:spPr>
          <a:xfrm>
            <a:off x="311700" y="1152475"/>
            <a:ext cx="8520600" cy="3416400"/>
          </a:xfrm>
          <a:prstGeom prst="rect">
            <a:avLst/>
          </a:prstGeom>
        </p:spPr>
        <p:txBody>
          <a:bodyPr lIns="91425" tIns="91425" rIns="91425" bIns="91425" anchor="t" anchorCtr="0">
            <a:noAutofit/>
          </a:bodyPr>
          <a:lstStyle/>
          <a:p>
            <a:pPr marL="457200" lvl="0" indent="-228600" rtl="0">
              <a:spcBef>
                <a:spcPts val="0"/>
              </a:spcBef>
            </a:pPr>
            <a:r>
              <a:rPr lang="en"/>
              <a:t>Speed First: SSD</a:t>
            </a:r>
          </a:p>
          <a:p>
            <a:pPr lvl="0" rtl="0">
              <a:spcBef>
                <a:spcPts val="0"/>
              </a:spcBef>
              <a:buNone/>
            </a:pPr>
            <a:endParaRPr/>
          </a:p>
          <a:p>
            <a:pPr marL="457200" lvl="0" indent="-228600" rtl="0">
              <a:spcBef>
                <a:spcPts val="0"/>
              </a:spcBef>
            </a:pPr>
            <a:r>
              <a:rPr lang="en"/>
              <a:t>Balance Speed and Accuracy:  R-FCN</a:t>
            </a:r>
          </a:p>
          <a:p>
            <a:pPr lvl="0" rtl="0">
              <a:spcBef>
                <a:spcPts val="0"/>
              </a:spcBef>
              <a:buNone/>
            </a:pPr>
            <a:endParaRPr/>
          </a:p>
          <a:p>
            <a:pPr marL="457200" lvl="0" indent="-228600" rtl="0">
              <a:spcBef>
                <a:spcPts val="0"/>
              </a:spcBef>
            </a:pPr>
            <a:r>
              <a:rPr lang="en"/>
              <a:t>Accuracy First: Faster RCNN (Reduce proposals, it can speed up a lot with some accuracy loss)</a:t>
            </a: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 Object detection with CNNs</a:t>
            </a:r>
          </a:p>
        </p:txBody>
      </p:sp>
      <p:sp>
        <p:nvSpPr>
          <p:cNvPr id="3" name="Content Placeholder 2"/>
          <p:cNvSpPr>
            <a:spLocks noGrp="1"/>
          </p:cNvSpPr>
          <p:nvPr>
            <p:ph idx="1"/>
          </p:nvPr>
        </p:nvSpPr>
        <p:spPr/>
        <p:txBody>
          <a:bodyPr/>
          <a:lstStyle/>
          <a:p>
            <a:pPr marL="342900" indent="-342900">
              <a:buFont typeface="Arial"/>
              <a:buChar char="•"/>
            </a:pPr>
            <a:r>
              <a:rPr lang="en-US" dirty="0"/>
              <a:t>R-CNN: region proposals + CNN on cropped, resampled regions</a:t>
            </a:r>
          </a:p>
          <a:p>
            <a:pPr marL="342900" indent="-342900">
              <a:buFont typeface="Arial"/>
              <a:buChar char="•"/>
            </a:pPr>
            <a:r>
              <a:rPr lang="en-US" dirty="0"/>
              <a:t>Fast R-CNN: region proposals + </a:t>
            </a:r>
            <a:r>
              <a:rPr lang="en-US" dirty="0" err="1"/>
              <a:t>RoI</a:t>
            </a:r>
            <a:r>
              <a:rPr lang="en-US" dirty="0"/>
              <a:t> pooling on top of a </a:t>
            </a:r>
            <a:r>
              <a:rPr lang="en-US" dirty="0" err="1"/>
              <a:t>conv</a:t>
            </a:r>
            <a:r>
              <a:rPr lang="en-US" dirty="0"/>
              <a:t> feature map</a:t>
            </a:r>
          </a:p>
          <a:p>
            <a:pPr marL="342900" indent="-342900">
              <a:buFont typeface="Arial"/>
              <a:buChar char="•"/>
            </a:pPr>
            <a:r>
              <a:rPr lang="en-US" dirty="0"/>
              <a:t>Faster R-CNN: RPN + </a:t>
            </a:r>
            <a:r>
              <a:rPr lang="en-US" dirty="0" err="1"/>
              <a:t>RoI</a:t>
            </a:r>
            <a:r>
              <a:rPr lang="en-US" dirty="0"/>
              <a:t> pooling</a:t>
            </a:r>
          </a:p>
          <a:p>
            <a:pPr marL="342900" indent="-342900">
              <a:buFont typeface="Arial"/>
              <a:buChar char="•"/>
            </a:pPr>
            <a:r>
              <a:rPr lang="en-US" dirty="0"/>
              <a:t>Next generation of detectors</a:t>
            </a:r>
          </a:p>
          <a:p>
            <a:pPr marL="642938" lvl="1" indent="-342900">
              <a:buFont typeface="Arial"/>
              <a:buChar char="•"/>
            </a:pPr>
            <a:r>
              <a:rPr lang="en-US" sz="1800" dirty="0"/>
              <a:t>Direct prediction of BB offsets, class scores on top of </a:t>
            </a:r>
            <a:r>
              <a:rPr lang="en-US" sz="1800" dirty="0" err="1"/>
              <a:t>conv</a:t>
            </a:r>
            <a:r>
              <a:rPr lang="en-US" sz="1800" dirty="0"/>
              <a:t> feature maps</a:t>
            </a:r>
          </a:p>
          <a:p>
            <a:pPr marL="642938" lvl="1" indent="-342900">
              <a:buFont typeface="Arial"/>
              <a:buChar char="•"/>
            </a:pPr>
            <a:r>
              <a:rPr lang="en-US" sz="1800" dirty="0"/>
              <a:t>Get better context by combining feature maps at multiple resolutions</a:t>
            </a:r>
          </a:p>
        </p:txBody>
      </p:sp>
    </p:spTree>
    <p:extLst>
      <p:ext uri="{BB962C8B-B14F-4D97-AF65-F5344CB8AC3E}">
        <p14:creationId xmlns:p14="http://schemas.microsoft.com/office/powerpoint/2010/main" val="129513977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Semantic </a:t>
            </a:r>
            <a:r>
              <a:rPr lang="en-US" altLang="zh-CN" dirty="0"/>
              <a:t>S</a:t>
            </a:r>
            <a:r>
              <a:rPr lang="en-US" dirty="0"/>
              <a:t>egmentation, </a:t>
            </a:r>
            <a:r>
              <a:rPr lang="en-US" altLang="zh-CN" dirty="0"/>
              <a:t>D</a:t>
            </a:r>
            <a:r>
              <a:rPr lang="en-US" dirty="0"/>
              <a:t>ense </a:t>
            </a:r>
            <a:r>
              <a:rPr lang="en-US" altLang="zh-CN" dirty="0"/>
              <a:t>L</a:t>
            </a:r>
            <a:r>
              <a:rPr lang="en-US" dirty="0"/>
              <a:t>abeling</a:t>
            </a:r>
          </a:p>
        </p:txBody>
      </p:sp>
    </p:spTree>
    <p:extLst>
      <p:ext uri="{BB962C8B-B14F-4D97-AF65-F5344CB8AC3E}">
        <p14:creationId xmlns:p14="http://schemas.microsoft.com/office/powerpoint/2010/main" val="59609447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Semantic</a:t>
            </a:r>
            <a:r>
              <a:rPr lang="zh-CN" altLang="en-US" dirty="0"/>
              <a:t> </a:t>
            </a:r>
            <a:r>
              <a:rPr lang="en-US" altLang="zh-CN" dirty="0"/>
              <a:t>segmentation</a:t>
            </a:r>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1373" y="1173423"/>
            <a:ext cx="6588911" cy="3619834"/>
          </a:xfrm>
          <a:prstGeom prst="rect">
            <a:avLst/>
          </a:prstGeom>
        </p:spPr>
      </p:pic>
      <p:sp>
        <p:nvSpPr>
          <p:cNvPr id="3" name="TextBox 2"/>
          <p:cNvSpPr txBox="1"/>
          <p:nvPr/>
        </p:nvSpPr>
        <p:spPr>
          <a:xfrm>
            <a:off x="7275746" y="4793256"/>
            <a:ext cx="1233030" cy="253916"/>
          </a:xfrm>
          <a:prstGeom prst="rect">
            <a:avLst/>
          </a:prstGeom>
          <a:noFill/>
        </p:spPr>
        <p:txBody>
          <a:bodyPr wrap="none" rtlCol="0">
            <a:spAutoFit/>
          </a:bodyPr>
          <a:lstStyle/>
          <a:p>
            <a:r>
              <a:rPr lang="en-US" altLang="zh-CN" sz="1050" dirty="0"/>
              <a:t>From</a:t>
            </a:r>
            <a:r>
              <a:rPr lang="zh-CN" altLang="en-US" sz="1050" dirty="0"/>
              <a:t> </a:t>
            </a:r>
            <a:r>
              <a:rPr lang="en-US" altLang="zh-CN" sz="1050" dirty="0">
                <a:solidFill>
                  <a:srgbClr val="0070C0"/>
                </a:solidFill>
              </a:rPr>
              <a:t>CS543</a:t>
            </a:r>
            <a:r>
              <a:rPr lang="zh-CN" altLang="en-US" sz="1050" dirty="0">
                <a:solidFill>
                  <a:srgbClr val="0070C0"/>
                </a:solidFill>
              </a:rPr>
              <a:t> </a:t>
            </a:r>
            <a:r>
              <a:rPr lang="en-US" altLang="zh-CN" sz="1050" dirty="0">
                <a:solidFill>
                  <a:srgbClr val="0070C0"/>
                </a:solidFill>
              </a:rPr>
              <a:t>LAZ</a:t>
            </a:r>
            <a:endParaRPr lang="en-US" sz="1050" dirty="0">
              <a:solidFill>
                <a:srgbClr val="0070C0"/>
              </a:solidFill>
            </a:endParaRPr>
          </a:p>
        </p:txBody>
      </p:sp>
    </p:spTree>
    <p:extLst>
      <p:ext uri="{BB962C8B-B14F-4D97-AF65-F5344CB8AC3E}">
        <p14:creationId xmlns:p14="http://schemas.microsoft.com/office/powerpoint/2010/main" val="191394879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Why</a:t>
            </a:r>
            <a:r>
              <a:rPr lang="zh-CN" altLang="en-US" dirty="0"/>
              <a:t> </a:t>
            </a:r>
            <a:r>
              <a:rPr lang="en-US" altLang="zh-CN" dirty="0"/>
              <a:t>Semantic</a:t>
            </a:r>
            <a:r>
              <a:rPr lang="zh-CN" altLang="en-US" dirty="0"/>
              <a:t> </a:t>
            </a:r>
            <a:r>
              <a:rPr lang="en-US" altLang="zh-CN" dirty="0"/>
              <a:t>Segmentation</a:t>
            </a:r>
            <a:r>
              <a:rPr lang="zh-CN" altLang="en-US" dirty="0"/>
              <a:t> </a:t>
            </a:r>
            <a:r>
              <a:rPr lang="en-US" altLang="zh-CN" dirty="0"/>
              <a:t>?</a:t>
            </a:r>
            <a:endParaRPr lang="en-US" dirty="0"/>
          </a:p>
        </p:txBody>
      </p:sp>
      <p:sp>
        <p:nvSpPr>
          <p:cNvPr id="3" name="Content Placeholder 2"/>
          <p:cNvSpPr>
            <a:spLocks noGrp="1"/>
          </p:cNvSpPr>
          <p:nvPr>
            <p:ph idx="1"/>
          </p:nvPr>
        </p:nvSpPr>
        <p:spPr/>
        <p:txBody>
          <a:bodyPr/>
          <a:lstStyle/>
          <a:p>
            <a:r>
              <a:rPr lang="en-US" altLang="zh-CN" dirty="0"/>
              <a:t>Road</a:t>
            </a:r>
            <a:r>
              <a:rPr lang="zh-CN" altLang="en-US" dirty="0"/>
              <a:t> </a:t>
            </a:r>
            <a:r>
              <a:rPr lang="en-US" altLang="zh-CN" dirty="0"/>
              <a:t>Scene</a:t>
            </a:r>
            <a:r>
              <a:rPr lang="zh-CN" altLang="en-US" dirty="0"/>
              <a:t> </a:t>
            </a:r>
            <a:r>
              <a:rPr lang="en-US" altLang="zh-CN" dirty="0"/>
              <a:t>Understanding</a:t>
            </a:r>
            <a:r>
              <a:rPr lang="zh-CN" altLang="en-US" dirty="0"/>
              <a:t> </a:t>
            </a:r>
            <a:endParaRPr lang="en-US" altLang="zh-CN" dirty="0"/>
          </a:p>
          <a:p>
            <a:r>
              <a:rPr lang="en-US" altLang="zh-CN" dirty="0"/>
              <a:t>Useful</a:t>
            </a:r>
            <a:r>
              <a:rPr lang="zh-CN" altLang="en-US" dirty="0"/>
              <a:t> </a:t>
            </a:r>
            <a:r>
              <a:rPr lang="en-US" altLang="zh-CN" dirty="0"/>
              <a:t>for</a:t>
            </a:r>
            <a:r>
              <a:rPr lang="zh-CN" altLang="en-US" dirty="0"/>
              <a:t> </a:t>
            </a:r>
            <a:r>
              <a:rPr lang="en-US" altLang="zh-CN" dirty="0"/>
              <a:t>Self-Driving</a:t>
            </a:r>
            <a:r>
              <a:rPr lang="zh-CN" altLang="en-US" dirty="0"/>
              <a:t> </a:t>
            </a:r>
            <a:r>
              <a:rPr lang="en-US" altLang="zh-CN" dirty="0"/>
              <a:t>Car</a:t>
            </a:r>
            <a:r>
              <a:rPr lang="zh-CN" altLang="en-US" dirty="0"/>
              <a:t> </a:t>
            </a:r>
            <a:r>
              <a:rPr lang="en-US" altLang="zh-CN" dirty="0"/>
              <a:t>and</a:t>
            </a:r>
            <a:r>
              <a:rPr lang="zh-CN" altLang="en-US" dirty="0"/>
              <a:t> </a:t>
            </a:r>
            <a:r>
              <a:rPr lang="en-US" altLang="zh-CN" dirty="0"/>
              <a:t>autonomous</a:t>
            </a:r>
            <a:r>
              <a:rPr lang="zh-CN" altLang="en-US" dirty="0"/>
              <a:t> </a:t>
            </a:r>
            <a:r>
              <a:rPr lang="en-US" altLang="zh-CN" dirty="0"/>
              <a:t>drones</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0655" y="2211112"/>
            <a:ext cx="5041613" cy="2528492"/>
          </a:xfrm>
          <a:prstGeom prst="rect">
            <a:avLst/>
          </a:prstGeom>
        </p:spPr>
      </p:pic>
      <p:sp>
        <p:nvSpPr>
          <p:cNvPr id="5" name="TextBox 4"/>
          <p:cNvSpPr txBox="1"/>
          <p:nvPr/>
        </p:nvSpPr>
        <p:spPr>
          <a:xfrm>
            <a:off x="7236537" y="4796387"/>
            <a:ext cx="1577676" cy="253916"/>
          </a:xfrm>
          <a:prstGeom prst="rect">
            <a:avLst/>
          </a:prstGeom>
          <a:noFill/>
        </p:spPr>
        <p:txBody>
          <a:bodyPr wrap="none" rtlCol="0">
            <a:spAutoFit/>
          </a:bodyPr>
          <a:lstStyle/>
          <a:p>
            <a:r>
              <a:rPr lang="en-US" altLang="zh-CN" sz="1050" dirty="0"/>
              <a:t>From</a:t>
            </a:r>
            <a:r>
              <a:rPr lang="zh-CN" altLang="en-US" sz="1050" dirty="0"/>
              <a:t> </a:t>
            </a:r>
            <a:r>
              <a:rPr lang="en-US" altLang="zh-CN" sz="1050" dirty="0">
                <a:solidFill>
                  <a:srgbClr val="0070C0"/>
                </a:solidFill>
              </a:rPr>
              <a:t>cityscape</a:t>
            </a:r>
            <a:r>
              <a:rPr lang="zh-CN" altLang="en-US" sz="1050" dirty="0">
                <a:solidFill>
                  <a:srgbClr val="0070C0"/>
                </a:solidFill>
              </a:rPr>
              <a:t> </a:t>
            </a:r>
            <a:r>
              <a:rPr lang="en-US" altLang="zh-CN" sz="1050" dirty="0">
                <a:solidFill>
                  <a:srgbClr val="0070C0"/>
                </a:solidFill>
              </a:rPr>
              <a:t>dataset</a:t>
            </a:r>
            <a:endParaRPr lang="en-US" sz="1050" dirty="0">
              <a:solidFill>
                <a:srgbClr val="0070C0"/>
              </a:solidFill>
            </a:endParaRPr>
          </a:p>
        </p:txBody>
      </p:sp>
    </p:spTree>
    <p:extLst>
      <p:ext uri="{BB962C8B-B14F-4D97-AF65-F5344CB8AC3E}">
        <p14:creationId xmlns:p14="http://schemas.microsoft.com/office/powerpoint/2010/main" val="49410774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Why</a:t>
            </a:r>
            <a:r>
              <a:rPr lang="zh-CN" altLang="en-US" dirty="0"/>
              <a:t> </a:t>
            </a:r>
            <a:r>
              <a:rPr lang="en-US" altLang="zh-CN" dirty="0"/>
              <a:t>Semantic</a:t>
            </a:r>
            <a:r>
              <a:rPr lang="zh-CN" altLang="en-US" dirty="0"/>
              <a:t> </a:t>
            </a:r>
            <a:r>
              <a:rPr lang="en-US" altLang="zh-CN" dirty="0"/>
              <a:t>Segmentation</a:t>
            </a:r>
            <a:r>
              <a:rPr lang="zh-CN" altLang="en-US" dirty="0"/>
              <a:t> </a:t>
            </a:r>
            <a:r>
              <a:rPr lang="en-US" altLang="zh-CN" dirty="0"/>
              <a:t>?</a:t>
            </a:r>
            <a:endParaRPr lang="en-US" dirty="0"/>
          </a:p>
        </p:txBody>
      </p:sp>
      <p:sp>
        <p:nvSpPr>
          <p:cNvPr id="3" name="Content Placeholder 2"/>
          <p:cNvSpPr>
            <a:spLocks noGrp="1"/>
          </p:cNvSpPr>
          <p:nvPr>
            <p:ph idx="1"/>
          </p:nvPr>
        </p:nvSpPr>
        <p:spPr>
          <a:xfrm>
            <a:off x="628650" y="1401366"/>
            <a:ext cx="7886700" cy="3263504"/>
          </a:xfrm>
        </p:spPr>
        <p:txBody>
          <a:bodyPr/>
          <a:lstStyle/>
          <a:p>
            <a:r>
              <a:rPr lang="en-US" altLang="zh-CN" dirty="0"/>
              <a:t>Medical</a:t>
            </a:r>
            <a:r>
              <a:rPr lang="zh-CN" altLang="en-US" dirty="0"/>
              <a:t> </a:t>
            </a:r>
            <a:r>
              <a:rPr lang="en-US" altLang="zh-CN" dirty="0"/>
              <a:t>Image</a:t>
            </a:r>
            <a:r>
              <a:rPr lang="zh-CN" altLang="en-US" dirty="0"/>
              <a:t> </a:t>
            </a:r>
            <a:r>
              <a:rPr lang="en-US" altLang="zh-CN" dirty="0"/>
              <a:t>Analysis</a:t>
            </a:r>
          </a:p>
          <a:p>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8738" y="1822739"/>
            <a:ext cx="6486525" cy="1343025"/>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28738" y="3270646"/>
            <a:ext cx="2781300" cy="1695450"/>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91113" y="3274217"/>
            <a:ext cx="2724150" cy="1691879"/>
          </a:xfrm>
          <a:prstGeom prst="rect">
            <a:avLst/>
          </a:prstGeom>
        </p:spPr>
      </p:pic>
      <p:sp>
        <p:nvSpPr>
          <p:cNvPr id="4" name="TextBox 3"/>
          <p:cNvSpPr txBox="1"/>
          <p:nvPr/>
        </p:nvSpPr>
        <p:spPr>
          <a:xfrm>
            <a:off x="8182304" y="4753304"/>
            <a:ext cx="784189" cy="253916"/>
          </a:xfrm>
          <a:prstGeom prst="rect">
            <a:avLst/>
          </a:prstGeom>
          <a:noFill/>
        </p:spPr>
        <p:txBody>
          <a:bodyPr wrap="none" rtlCol="0">
            <a:spAutoFit/>
          </a:bodyPr>
          <a:lstStyle/>
          <a:p>
            <a:r>
              <a:rPr lang="en-US" altLang="zh-CN" sz="1050" dirty="0"/>
              <a:t>From</a:t>
            </a:r>
            <a:r>
              <a:rPr lang="zh-CN" altLang="en-US" sz="1050" dirty="0"/>
              <a:t> </a:t>
            </a:r>
            <a:r>
              <a:rPr lang="en-US" altLang="zh-CN" sz="1050" dirty="0">
                <a:solidFill>
                  <a:srgbClr val="0070C0"/>
                </a:solidFill>
              </a:rPr>
              <a:t>web</a:t>
            </a:r>
            <a:endParaRPr lang="en-US" sz="1050" dirty="0">
              <a:solidFill>
                <a:srgbClr val="0070C0"/>
              </a:solidFill>
            </a:endParaRPr>
          </a:p>
        </p:txBody>
      </p:sp>
    </p:spTree>
    <p:extLst>
      <p:ext uri="{BB962C8B-B14F-4D97-AF65-F5344CB8AC3E}">
        <p14:creationId xmlns:p14="http://schemas.microsoft.com/office/powerpoint/2010/main" val="92299352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Very</a:t>
            </a:r>
            <a:r>
              <a:rPr lang="zh-CN" altLang="en-US" dirty="0"/>
              <a:t> </a:t>
            </a:r>
            <a:r>
              <a:rPr lang="en-US" altLang="zh-CN" dirty="0"/>
              <a:t>Challenging</a:t>
            </a:r>
            <a:r>
              <a:rPr lang="zh-CN" altLang="en-US" dirty="0"/>
              <a:t> </a:t>
            </a:r>
            <a:r>
              <a:rPr lang="en-US" altLang="zh-CN" dirty="0"/>
              <a:t>Problem</a:t>
            </a:r>
            <a:r>
              <a:rPr lang="zh-CN" altLang="en-US" dirty="0"/>
              <a:t> </a:t>
            </a: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56285" y="1782574"/>
            <a:ext cx="3734204" cy="248558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8651" y="1782574"/>
            <a:ext cx="3734204" cy="2485580"/>
          </a:xfrm>
          <a:prstGeom prst="rect">
            <a:avLst/>
          </a:prstGeom>
        </p:spPr>
      </p:pic>
    </p:spTree>
    <p:extLst>
      <p:ext uri="{BB962C8B-B14F-4D97-AF65-F5344CB8AC3E}">
        <p14:creationId xmlns:p14="http://schemas.microsoft.com/office/powerpoint/2010/main" val="189119382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History</a:t>
            </a:r>
            <a:endParaRPr lang="en-US" dirty="0"/>
          </a:p>
        </p:txBody>
      </p:sp>
      <p:sp>
        <p:nvSpPr>
          <p:cNvPr id="3" name="Content Placeholder 2"/>
          <p:cNvSpPr>
            <a:spLocks noGrp="1"/>
          </p:cNvSpPr>
          <p:nvPr>
            <p:ph idx="1"/>
          </p:nvPr>
        </p:nvSpPr>
        <p:spPr/>
        <p:txBody>
          <a:bodyPr/>
          <a:lstStyle/>
          <a:p>
            <a:r>
              <a:rPr lang="en-US" dirty="0"/>
              <a:t>Problem: label each pixel by one of C classes </a:t>
            </a:r>
          </a:p>
          <a:p>
            <a:r>
              <a:rPr lang="en-US" dirty="0"/>
              <a:t>Define an energy function where </a:t>
            </a:r>
            <a:r>
              <a:rPr lang="en-US" dirty="0" err="1"/>
              <a:t>unaries</a:t>
            </a:r>
            <a:r>
              <a:rPr lang="en-US" dirty="0"/>
              <a:t> correspond to </a:t>
            </a:r>
            <a:r>
              <a:rPr lang="en-US" dirty="0">
                <a:solidFill>
                  <a:srgbClr val="FF0000"/>
                </a:solidFill>
              </a:rPr>
              <a:t>local</a:t>
            </a:r>
            <a:r>
              <a:rPr lang="en-US" dirty="0"/>
              <a:t> classifier responses and smoothing potentials correspond to </a:t>
            </a:r>
            <a:r>
              <a:rPr lang="en-US" dirty="0">
                <a:solidFill>
                  <a:srgbClr val="FF0000"/>
                </a:solidFill>
              </a:rPr>
              <a:t>contextual</a:t>
            </a:r>
            <a:r>
              <a:rPr lang="en-US" dirty="0"/>
              <a:t> terms </a:t>
            </a:r>
          </a:p>
          <a:p>
            <a:r>
              <a:rPr lang="en-US" dirty="0"/>
              <a:t>Solve a multi-class graph cut problem </a:t>
            </a:r>
          </a:p>
        </p:txBody>
      </p:sp>
      <p:sp>
        <p:nvSpPr>
          <p:cNvPr id="7" name="TextBox 6"/>
          <p:cNvSpPr txBox="1"/>
          <p:nvPr/>
        </p:nvSpPr>
        <p:spPr>
          <a:xfrm>
            <a:off x="6680638" y="4733925"/>
            <a:ext cx="2079415" cy="253916"/>
          </a:xfrm>
          <a:prstGeom prst="rect">
            <a:avLst/>
          </a:prstGeom>
          <a:noFill/>
        </p:spPr>
        <p:txBody>
          <a:bodyPr wrap="none" rtlCol="0">
            <a:spAutoFit/>
          </a:bodyPr>
          <a:lstStyle/>
          <a:p>
            <a:r>
              <a:rPr lang="en-US" altLang="zh-CN" sz="1050" dirty="0"/>
              <a:t>From</a:t>
            </a:r>
            <a:r>
              <a:rPr lang="zh-CN" altLang="en-US" sz="1050" dirty="0"/>
              <a:t> </a:t>
            </a:r>
            <a:r>
              <a:rPr lang="en-US" altLang="zh-CN" sz="1050" dirty="0">
                <a:solidFill>
                  <a:srgbClr val="0070C0"/>
                </a:solidFill>
              </a:rPr>
              <a:t>TextonBoost,</a:t>
            </a:r>
            <a:r>
              <a:rPr lang="zh-CN" altLang="en-US" sz="1050" dirty="0">
                <a:solidFill>
                  <a:srgbClr val="0070C0"/>
                </a:solidFill>
              </a:rPr>
              <a:t> </a:t>
            </a:r>
            <a:r>
              <a:rPr lang="en-US" altLang="zh-CN" sz="1050" dirty="0">
                <a:solidFill>
                  <a:srgbClr val="0070C0"/>
                </a:solidFill>
              </a:rPr>
              <a:t>ECCV</a:t>
            </a:r>
            <a:r>
              <a:rPr lang="zh-CN" altLang="en-US" sz="1050" dirty="0">
                <a:solidFill>
                  <a:srgbClr val="0070C0"/>
                </a:solidFill>
              </a:rPr>
              <a:t> </a:t>
            </a:r>
            <a:r>
              <a:rPr lang="en-US" altLang="zh-CN" sz="1050" dirty="0">
                <a:solidFill>
                  <a:srgbClr val="0070C0"/>
                </a:solidFill>
              </a:rPr>
              <a:t>2006</a:t>
            </a:r>
            <a:endParaRPr lang="en-US" sz="1050" dirty="0">
              <a:solidFill>
                <a:srgbClr val="0070C0"/>
              </a:solidFill>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95612" y="3000971"/>
            <a:ext cx="4235450" cy="1326593"/>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9891" y="2971863"/>
            <a:ext cx="3684481" cy="2039061"/>
          </a:xfrm>
          <a:prstGeom prst="rect">
            <a:avLst/>
          </a:prstGeom>
        </p:spPr>
      </p:pic>
    </p:spTree>
    <p:extLst>
      <p:ext uri="{BB962C8B-B14F-4D97-AF65-F5344CB8AC3E}">
        <p14:creationId xmlns:p14="http://schemas.microsoft.com/office/powerpoint/2010/main" val="38742796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History</a:t>
            </a:r>
            <a:endParaRPr lang="en-US" dirty="0"/>
          </a:p>
        </p:txBody>
      </p:sp>
      <p:pic>
        <p:nvPicPr>
          <p:cNvPr id="7" name="Content Placeholder 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09551" y="1268016"/>
            <a:ext cx="4824953" cy="3263504"/>
          </a:xfrm>
        </p:spPr>
      </p:pic>
      <p:sp>
        <p:nvSpPr>
          <p:cNvPr id="8" name="TextBox 7"/>
          <p:cNvSpPr txBox="1"/>
          <p:nvPr/>
        </p:nvSpPr>
        <p:spPr>
          <a:xfrm>
            <a:off x="5234504" y="1407073"/>
            <a:ext cx="3385293" cy="1892826"/>
          </a:xfrm>
          <a:prstGeom prst="rect">
            <a:avLst/>
          </a:prstGeom>
          <a:noFill/>
        </p:spPr>
        <p:txBody>
          <a:bodyPr wrap="square" rtlCol="0">
            <a:spAutoFit/>
          </a:bodyPr>
          <a:lstStyle/>
          <a:p>
            <a:r>
              <a:rPr lang="en-US" sz="2700" dirty="0"/>
              <a:t>CRF</a:t>
            </a:r>
            <a:r>
              <a:rPr lang="en-US" sz="1050" dirty="0"/>
              <a:t> </a:t>
            </a:r>
            <a:r>
              <a:rPr lang="en-US" sz="1500" dirty="0"/>
              <a:t>energy function is defined on super</a:t>
            </a:r>
            <a:r>
              <a:rPr lang="en-US" altLang="zh-CN" sz="1500" dirty="0"/>
              <a:t>-</a:t>
            </a:r>
            <a:r>
              <a:rPr lang="en-US" sz="1500" dirty="0"/>
              <a:t>pixels</a:t>
            </a:r>
            <a:r>
              <a:rPr lang="en-US" altLang="zh-CN" sz="1500" dirty="0"/>
              <a:t>:</a:t>
            </a:r>
          </a:p>
          <a:p>
            <a:endParaRPr lang="en-US" altLang="zh-CN" sz="1500" dirty="0"/>
          </a:p>
          <a:p>
            <a:pPr marL="214313" indent="-214313">
              <a:buFont typeface="Arial" charset="0"/>
              <a:buChar char="•"/>
            </a:pPr>
            <a:r>
              <a:rPr lang="en-US" sz="1500" dirty="0"/>
              <a:t> Unaries are based on nearest neighbor retrieval </a:t>
            </a:r>
          </a:p>
          <a:p>
            <a:pPr marL="257175" indent="-257175">
              <a:buFont typeface="Arial" charset="0"/>
              <a:buChar char="•"/>
            </a:pPr>
            <a:r>
              <a:rPr lang="en-US" sz="1500" dirty="0"/>
              <a:t>Pairwise potentials capture class co-occurrence statistics </a:t>
            </a:r>
          </a:p>
        </p:txBody>
      </p:sp>
      <p:sp>
        <p:nvSpPr>
          <p:cNvPr id="10" name="Rectangle 9"/>
          <p:cNvSpPr/>
          <p:nvPr/>
        </p:nvSpPr>
        <p:spPr>
          <a:xfrm>
            <a:off x="5506107" y="4733925"/>
            <a:ext cx="3827079" cy="253916"/>
          </a:xfrm>
          <a:prstGeom prst="rect">
            <a:avLst/>
          </a:prstGeom>
        </p:spPr>
        <p:txBody>
          <a:bodyPr wrap="square">
            <a:spAutoFit/>
          </a:bodyPr>
          <a:lstStyle/>
          <a:p>
            <a:r>
              <a:rPr lang="en-US" sz="1050" dirty="0"/>
              <a:t>J. </a:t>
            </a:r>
            <a:r>
              <a:rPr lang="en-US" sz="1050" dirty="0" err="1"/>
              <a:t>Tighe</a:t>
            </a:r>
            <a:r>
              <a:rPr lang="en-US" sz="1050" dirty="0"/>
              <a:t> and S. </a:t>
            </a:r>
            <a:r>
              <a:rPr lang="en-US" sz="1050" dirty="0" err="1"/>
              <a:t>Lazebnik</a:t>
            </a:r>
            <a:r>
              <a:rPr lang="en-US" sz="1050" dirty="0"/>
              <a:t>, </a:t>
            </a:r>
            <a:r>
              <a:rPr lang="en-US" sz="1050" dirty="0" err="1">
                <a:solidFill>
                  <a:srgbClr val="0070C0"/>
                </a:solidFill>
              </a:rPr>
              <a:t>SuperParsing</a:t>
            </a:r>
            <a:r>
              <a:rPr lang="en-US" sz="1050" dirty="0">
                <a:solidFill>
                  <a:srgbClr val="0070C0"/>
                </a:solidFill>
              </a:rPr>
              <a:t>, ECCV 2010 </a:t>
            </a:r>
          </a:p>
        </p:txBody>
      </p:sp>
    </p:spTree>
    <p:extLst>
      <p:ext uri="{BB962C8B-B14F-4D97-AF65-F5344CB8AC3E}">
        <p14:creationId xmlns:p14="http://schemas.microsoft.com/office/powerpoint/2010/main" val="11205023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1143000" y="0"/>
            <a:ext cx="6858000" cy="571500"/>
          </a:xfrm>
        </p:spPr>
        <p:txBody>
          <a:bodyPr/>
          <a:lstStyle/>
          <a:p>
            <a:pPr algn="ctr" eaLnBrk="1" hangingPunct="1"/>
            <a:r>
              <a:rPr lang="en-US" dirty="0"/>
              <a:t>PASCAL VOC Challenge (2005-2012)</a:t>
            </a:r>
          </a:p>
        </p:txBody>
      </p:sp>
      <p:sp>
        <p:nvSpPr>
          <p:cNvPr id="19459" name="Text Box 4"/>
          <p:cNvSpPr txBox="1">
            <a:spLocks noChangeArrowheads="1"/>
          </p:cNvSpPr>
          <p:nvPr/>
        </p:nvSpPr>
        <p:spPr bwMode="auto">
          <a:xfrm>
            <a:off x="1371600" y="2057400"/>
            <a:ext cx="6400800" cy="1915909"/>
          </a:xfrm>
          <a:prstGeom prst="rect">
            <a:avLst/>
          </a:prstGeom>
          <a:noFill/>
          <a:ln w="9525">
            <a:noFill/>
            <a:miter lim="800000"/>
            <a:headEnd/>
            <a:tailEnd/>
          </a:ln>
        </p:spPr>
        <p:txBody>
          <a:bodyPr wrap="square">
            <a:spAutoFit/>
          </a:bodyPr>
          <a:lstStyle/>
          <a:p>
            <a:pPr marL="214313" indent="-214313">
              <a:buFont typeface="Arial" pitchFamily="34" charset="0"/>
              <a:buChar char="•"/>
            </a:pPr>
            <a:r>
              <a:rPr lang="en-US" sz="1050" dirty="0"/>
              <a:t>20 challenge classes:</a:t>
            </a:r>
            <a:endParaRPr lang="en-US" sz="1050" i="1" dirty="0"/>
          </a:p>
          <a:p>
            <a:pPr marL="557213" lvl="1" indent="-214313">
              <a:buFont typeface="Arial" pitchFamily="34" charset="0"/>
              <a:buChar char="•"/>
            </a:pPr>
            <a:r>
              <a:rPr lang="en-US" sz="1500" i="1" dirty="0">
                <a:cs typeface="Arial" charset="0"/>
              </a:rPr>
              <a:t>Person</a:t>
            </a:r>
            <a:r>
              <a:rPr lang="en-US" sz="1500" dirty="0">
                <a:cs typeface="Arial" charset="0"/>
              </a:rPr>
              <a:t> </a:t>
            </a:r>
            <a:endParaRPr lang="en-US" sz="1500" dirty="0"/>
          </a:p>
          <a:p>
            <a:pPr marL="557213" lvl="1" indent="-214313">
              <a:buFont typeface="Arial" pitchFamily="34" charset="0"/>
              <a:buChar char="•"/>
            </a:pPr>
            <a:r>
              <a:rPr lang="en-US" sz="1500" i="1" dirty="0">
                <a:cs typeface="Arial" charset="0"/>
              </a:rPr>
              <a:t>Animals:</a:t>
            </a:r>
            <a:r>
              <a:rPr lang="en-US" sz="1500" dirty="0">
                <a:cs typeface="Arial" charset="0"/>
              </a:rPr>
              <a:t> bird, cat, cow, dog, horse, sheep </a:t>
            </a:r>
            <a:endParaRPr lang="en-US" sz="1500" dirty="0"/>
          </a:p>
          <a:p>
            <a:pPr marL="557213" lvl="1" indent="-214313">
              <a:buFont typeface="Arial" pitchFamily="34" charset="0"/>
              <a:buChar char="•"/>
            </a:pPr>
            <a:r>
              <a:rPr lang="en-US" sz="1500" i="1" dirty="0">
                <a:cs typeface="Arial" charset="0"/>
              </a:rPr>
              <a:t>Vehicles:</a:t>
            </a:r>
            <a:r>
              <a:rPr lang="en-US" sz="1500" dirty="0">
                <a:cs typeface="Arial" charset="0"/>
              </a:rPr>
              <a:t> </a:t>
            </a:r>
            <a:r>
              <a:rPr lang="en-US" sz="1500" dirty="0" err="1">
                <a:cs typeface="Arial" charset="0"/>
              </a:rPr>
              <a:t>aeroplane</a:t>
            </a:r>
            <a:r>
              <a:rPr lang="en-US" sz="1500" dirty="0">
                <a:cs typeface="Arial" charset="0"/>
              </a:rPr>
              <a:t>, bicycle, boat, bus, car, motorbike, train </a:t>
            </a:r>
            <a:endParaRPr lang="en-US" sz="1500" dirty="0"/>
          </a:p>
          <a:p>
            <a:pPr marL="557213" lvl="1" indent="-214313">
              <a:buFont typeface="Arial" pitchFamily="34" charset="0"/>
              <a:buChar char="•"/>
            </a:pPr>
            <a:r>
              <a:rPr lang="en-US" sz="1500" i="1" dirty="0">
                <a:cs typeface="Arial" charset="0"/>
              </a:rPr>
              <a:t>Indoor:</a:t>
            </a:r>
            <a:r>
              <a:rPr lang="en-US" sz="1500" dirty="0">
                <a:cs typeface="Arial" charset="0"/>
              </a:rPr>
              <a:t> bottle, chair, dining table, potted plant, sofa, </a:t>
            </a:r>
            <a:r>
              <a:rPr lang="en-US" sz="1500" dirty="0" err="1">
                <a:cs typeface="Arial" charset="0"/>
              </a:rPr>
              <a:t>tv</a:t>
            </a:r>
            <a:r>
              <a:rPr lang="en-US" sz="1500" dirty="0">
                <a:cs typeface="Arial" charset="0"/>
              </a:rPr>
              <a:t>/monitor</a:t>
            </a:r>
          </a:p>
          <a:p>
            <a:pPr marL="214313" indent="-214313">
              <a:buFont typeface="Arial" pitchFamily="34" charset="0"/>
              <a:buChar char="•"/>
            </a:pPr>
            <a:endParaRPr lang="en-US" sz="1500" dirty="0">
              <a:cs typeface="Arial" charset="0"/>
            </a:endParaRPr>
          </a:p>
          <a:p>
            <a:pPr marL="214313" indent="-214313">
              <a:buFont typeface="Arial" pitchFamily="34" charset="0"/>
              <a:buChar char="•"/>
            </a:pPr>
            <a:r>
              <a:rPr lang="en-US" sz="1050" dirty="0">
                <a:cs typeface="Arial" charset="0"/>
              </a:rPr>
              <a:t>Dataset size (by 2012): 11.5K training/validation images, 27K bounding boxes, 7K segmentations </a:t>
            </a:r>
          </a:p>
          <a:p>
            <a:pPr marL="214313" indent="-214313">
              <a:spcBef>
                <a:spcPct val="50000"/>
              </a:spcBef>
              <a:buFont typeface="Arial" pitchFamily="34" charset="0"/>
              <a:buChar char="•"/>
            </a:pPr>
            <a:endParaRPr lang="en-US" sz="1500" dirty="0">
              <a:cs typeface="Arial" charset="0"/>
            </a:endParaRPr>
          </a:p>
        </p:txBody>
      </p:sp>
      <p:sp>
        <p:nvSpPr>
          <p:cNvPr id="19461" name="Rectangle 42"/>
          <p:cNvSpPr>
            <a:spLocks noChangeArrowheads="1"/>
          </p:cNvSpPr>
          <p:nvPr/>
        </p:nvSpPr>
        <p:spPr bwMode="auto">
          <a:xfrm>
            <a:off x="2171700" y="4743450"/>
            <a:ext cx="4857750" cy="323165"/>
          </a:xfrm>
          <a:prstGeom prst="rect">
            <a:avLst/>
          </a:prstGeom>
          <a:noFill/>
          <a:ln w="9525">
            <a:noFill/>
            <a:miter lim="800000"/>
            <a:headEnd/>
            <a:tailEnd/>
          </a:ln>
        </p:spPr>
        <p:txBody>
          <a:bodyPr wrap="square">
            <a:spAutoFit/>
          </a:bodyPr>
          <a:lstStyle/>
          <a:p>
            <a:pPr algn="ctr"/>
            <a:r>
              <a:rPr lang="en-US" sz="1500" dirty="0">
                <a:hlinkClick r:id="rId3"/>
              </a:rPr>
              <a:t>http://host.robots.ox.ac.uk/pascal/VOC/</a:t>
            </a:r>
            <a:endParaRPr lang="en-US" sz="1500" dirty="0"/>
          </a:p>
        </p:txBody>
      </p:sp>
      <p:pic>
        <p:nvPicPr>
          <p:cNvPr id="819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33203" y="685800"/>
            <a:ext cx="6867797" cy="1156231"/>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3551837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Now,</a:t>
            </a:r>
            <a:r>
              <a:rPr lang="zh-CN" altLang="en-US" dirty="0"/>
              <a:t> </a:t>
            </a:r>
            <a:r>
              <a:rPr lang="en-US" altLang="zh-CN" dirty="0"/>
              <a:t>what</a:t>
            </a:r>
            <a:r>
              <a:rPr lang="zh-CN" altLang="en-US" dirty="0"/>
              <a:t> </a:t>
            </a:r>
            <a:r>
              <a:rPr lang="en-US" altLang="zh-CN" dirty="0"/>
              <a:t>is</a:t>
            </a:r>
            <a:r>
              <a:rPr lang="zh-CN" altLang="en-US" dirty="0"/>
              <a:t> </a:t>
            </a:r>
            <a:r>
              <a:rPr lang="en-US" altLang="zh-CN" dirty="0"/>
              <a:t>happening</a:t>
            </a:r>
            <a:endParaRPr lang="en-US" dirty="0"/>
          </a:p>
        </p:txBody>
      </p:sp>
      <p:sp>
        <p:nvSpPr>
          <p:cNvPr id="3" name="Content Placeholder 2"/>
          <p:cNvSpPr>
            <a:spLocks noGrp="1"/>
          </p:cNvSpPr>
          <p:nvPr>
            <p:ph idx="1"/>
          </p:nvPr>
        </p:nvSpPr>
        <p:spPr/>
        <p:txBody>
          <a:bodyPr/>
          <a:lstStyle/>
          <a:p>
            <a:r>
              <a:rPr lang="en-US" altLang="zh-CN" dirty="0"/>
              <a:t>How</a:t>
            </a:r>
            <a:r>
              <a:rPr lang="zh-CN" altLang="en-US" dirty="0"/>
              <a:t> </a:t>
            </a:r>
            <a:r>
              <a:rPr lang="en-US" altLang="zh-CN" dirty="0"/>
              <a:t>deep</a:t>
            </a:r>
            <a:r>
              <a:rPr lang="zh-CN" altLang="en-US" dirty="0"/>
              <a:t> </a:t>
            </a:r>
            <a:r>
              <a:rPr lang="en-US" altLang="zh-CN" dirty="0"/>
              <a:t>neural</a:t>
            </a:r>
            <a:r>
              <a:rPr lang="zh-CN" altLang="en-US" dirty="0"/>
              <a:t> </a:t>
            </a:r>
            <a:r>
              <a:rPr lang="en-US" altLang="zh-CN" dirty="0"/>
              <a:t>networks</a:t>
            </a:r>
            <a:r>
              <a:rPr lang="zh-CN" altLang="en-US" dirty="0"/>
              <a:t> </a:t>
            </a:r>
            <a:r>
              <a:rPr lang="en-US" altLang="zh-CN" dirty="0"/>
              <a:t>can</a:t>
            </a:r>
            <a:r>
              <a:rPr lang="zh-CN" altLang="en-US" dirty="0"/>
              <a:t> </a:t>
            </a:r>
            <a:r>
              <a:rPr lang="en-US" altLang="zh-CN" dirty="0"/>
              <a:t>be</a:t>
            </a:r>
            <a:r>
              <a:rPr lang="zh-CN" altLang="en-US" dirty="0"/>
              <a:t> </a:t>
            </a:r>
            <a:r>
              <a:rPr lang="en-US" altLang="zh-CN" dirty="0"/>
              <a:t>used</a:t>
            </a:r>
            <a:r>
              <a:rPr lang="zh-CN" altLang="en-US" dirty="0"/>
              <a:t> </a:t>
            </a:r>
            <a:r>
              <a:rPr lang="en-US" altLang="zh-CN" dirty="0"/>
              <a:t>for</a:t>
            </a:r>
            <a:r>
              <a:rPr lang="zh-CN" altLang="en-US" dirty="0"/>
              <a:t> </a:t>
            </a:r>
            <a:r>
              <a:rPr lang="en-US" altLang="zh-CN" dirty="0"/>
              <a:t>Semantic</a:t>
            </a:r>
            <a:r>
              <a:rPr lang="zh-CN" altLang="en-US" dirty="0"/>
              <a:t> </a:t>
            </a:r>
            <a:r>
              <a:rPr lang="en-US" altLang="zh-CN" dirty="0"/>
              <a:t>Segmentation</a:t>
            </a:r>
            <a:r>
              <a:rPr lang="zh-CN" altLang="en-US" dirty="0"/>
              <a:t> </a:t>
            </a:r>
            <a:r>
              <a:rPr lang="en-US" altLang="zh-CN" dirty="0"/>
              <a:t>?</a:t>
            </a:r>
          </a:p>
          <a:p>
            <a:endParaRPr lang="en-US" dirty="0"/>
          </a:p>
          <a:p>
            <a:r>
              <a:rPr lang="en-US" altLang="zh-CN" dirty="0"/>
              <a:t>How</a:t>
            </a:r>
            <a:r>
              <a:rPr lang="zh-CN" altLang="en-US" dirty="0"/>
              <a:t> </a:t>
            </a:r>
            <a:r>
              <a:rPr lang="en-US" altLang="zh-CN" dirty="0"/>
              <a:t>to</a:t>
            </a:r>
            <a:r>
              <a:rPr lang="zh-CN" altLang="en-US" dirty="0"/>
              <a:t> </a:t>
            </a:r>
            <a:r>
              <a:rPr lang="en-US" altLang="zh-CN" dirty="0"/>
              <a:t>model</a:t>
            </a:r>
            <a:r>
              <a:rPr lang="zh-CN" altLang="en-US" dirty="0"/>
              <a:t> </a:t>
            </a:r>
            <a:r>
              <a:rPr lang="en-US" altLang="zh-CN" dirty="0"/>
              <a:t>local</a:t>
            </a:r>
            <a:r>
              <a:rPr lang="zh-CN" altLang="en-US" dirty="0"/>
              <a:t> </a:t>
            </a:r>
            <a:r>
              <a:rPr lang="en-US" altLang="zh-CN" dirty="0"/>
              <a:t>and</a:t>
            </a:r>
            <a:r>
              <a:rPr lang="zh-CN" altLang="en-US" dirty="0"/>
              <a:t> </a:t>
            </a:r>
            <a:r>
              <a:rPr lang="en-US" altLang="zh-CN" dirty="0"/>
              <a:t>contextual</a:t>
            </a:r>
            <a:r>
              <a:rPr lang="zh-CN" altLang="en-US" dirty="0"/>
              <a:t> </a:t>
            </a:r>
            <a:r>
              <a:rPr lang="en-US" altLang="zh-CN" dirty="0"/>
              <a:t>information</a:t>
            </a:r>
            <a:r>
              <a:rPr lang="zh-CN" altLang="en-US" dirty="0"/>
              <a:t> </a:t>
            </a:r>
            <a:r>
              <a:rPr lang="en-US" altLang="zh-CN" dirty="0"/>
              <a:t>with</a:t>
            </a:r>
            <a:r>
              <a:rPr lang="zh-CN" altLang="en-US" dirty="0"/>
              <a:t> </a:t>
            </a:r>
            <a:r>
              <a:rPr lang="en-US" altLang="zh-CN" dirty="0"/>
              <a:t>Deep</a:t>
            </a:r>
            <a:r>
              <a:rPr lang="zh-CN" altLang="en-US" dirty="0"/>
              <a:t> </a:t>
            </a:r>
            <a:r>
              <a:rPr lang="en-US" altLang="zh-CN" dirty="0"/>
              <a:t>Nets</a:t>
            </a:r>
            <a:r>
              <a:rPr lang="zh-CN" altLang="en-US" dirty="0"/>
              <a:t> </a:t>
            </a:r>
            <a:r>
              <a:rPr lang="en-US" altLang="zh-CN" dirty="0"/>
              <a:t>?</a:t>
            </a:r>
          </a:p>
          <a:p>
            <a:endParaRPr lang="en-US" dirty="0"/>
          </a:p>
          <a:p>
            <a:r>
              <a:rPr lang="en-US" altLang="zh-CN" dirty="0"/>
              <a:t>Differences</a:t>
            </a:r>
            <a:r>
              <a:rPr lang="zh-CN" altLang="en-US" dirty="0"/>
              <a:t> </a:t>
            </a:r>
            <a:r>
              <a:rPr lang="en-US" altLang="zh-CN" dirty="0"/>
              <a:t>and</a:t>
            </a:r>
            <a:r>
              <a:rPr lang="zh-CN" altLang="en-US" dirty="0"/>
              <a:t> </a:t>
            </a:r>
            <a:r>
              <a:rPr lang="en-US" altLang="zh-CN" dirty="0"/>
              <a:t>Similarities</a:t>
            </a:r>
            <a:r>
              <a:rPr lang="zh-CN" altLang="en-US" dirty="0"/>
              <a:t> </a:t>
            </a:r>
            <a:r>
              <a:rPr lang="en-US" altLang="zh-CN" dirty="0"/>
              <a:t>among</a:t>
            </a:r>
            <a:r>
              <a:rPr lang="zh-CN" altLang="en-US" dirty="0"/>
              <a:t> </a:t>
            </a:r>
            <a:r>
              <a:rPr lang="en-US" altLang="zh-CN" dirty="0"/>
              <a:t>methods</a:t>
            </a:r>
            <a:r>
              <a:rPr lang="zh-CN" altLang="en-US" dirty="0"/>
              <a:t>  </a:t>
            </a:r>
            <a:r>
              <a:rPr lang="en-US" altLang="zh-CN" dirty="0"/>
              <a:t>?</a:t>
            </a:r>
            <a:endParaRPr lang="en-US" dirty="0"/>
          </a:p>
          <a:p>
            <a:endParaRPr lang="en-US" dirty="0"/>
          </a:p>
        </p:txBody>
      </p:sp>
    </p:spTree>
    <p:extLst>
      <p:ext uri="{BB962C8B-B14F-4D97-AF65-F5344CB8AC3E}">
        <p14:creationId xmlns:p14="http://schemas.microsoft.com/office/powerpoint/2010/main" val="57127612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Zoom-out</a:t>
            </a:r>
            <a:r>
              <a:rPr lang="zh-CN" altLang="en-US" dirty="0"/>
              <a:t> </a:t>
            </a:r>
            <a:r>
              <a:rPr lang="en-US" altLang="zh-CN" dirty="0"/>
              <a:t>Features</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28650" y="1023561"/>
            <a:ext cx="7886700" cy="3198067"/>
          </a:xfrm>
        </p:spPr>
      </p:pic>
      <p:sp>
        <p:nvSpPr>
          <p:cNvPr id="3" name="TextBox 2"/>
          <p:cNvSpPr txBox="1"/>
          <p:nvPr/>
        </p:nvSpPr>
        <p:spPr>
          <a:xfrm>
            <a:off x="3734081" y="4728969"/>
            <a:ext cx="4754828" cy="415498"/>
          </a:xfrm>
          <a:prstGeom prst="rect">
            <a:avLst/>
          </a:prstGeom>
          <a:noFill/>
        </p:spPr>
        <p:txBody>
          <a:bodyPr wrap="none" rtlCol="0">
            <a:spAutoFit/>
          </a:bodyPr>
          <a:lstStyle/>
          <a:p>
            <a:r>
              <a:rPr lang="zh-CN" altLang="en-US" sz="1050" dirty="0"/>
              <a:t> </a:t>
            </a:r>
            <a:r>
              <a:rPr lang="en-US" sz="1050" u="sng" dirty="0">
                <a:hlinkClick r:id="rId4"/>
              </a:rPr>
              <a:t>Feedforward Semantic Segmentation With Zoom-Out Features</a:t>
            </a:r>
            <a:r>
              <a:rPr lang="en-US" altLang="zh-CN" sz="1050" u="sng" dirty="0">
                <a:solidFill>
                  <a:srgbClr val="0070C0"/>
                </a:solidFill>
              </a:rPr>
              <a:t>,</a:t>
            </a:r>
            <a:r>
              <a:rPr lang="zh-CN" altLang="en-US" sz="1050" u="sng" dirty="0">
                <a:solidFill>
                  <a:srgbClr val="0070C0"/>
                </a:solidFill>
              </a:rPr>
              <a:t> </a:t>
            </a:r>
            <a:r>
              <a:rPr lang="en-US" altLang="zh-CN" sz="1050" u="sng" dirty="0">
                <a:solidFill>
                  <a:srgbClr val="0070C0"/>
                </a:solidFill>
              </a:rPr>
              <a:t>CVPR</a:t>
            </a:r>
            <a:r>
              <a:rPr lang="zh-CN" altLang="en-US" sz="1050" u="sng" dirty="0">
                <a:solidFill>
                  <a:srgbClr val="0070C0"/>
                </a:solidFill>
              </a:rPr>
              <a:t> </a:t>
            </a:r>
            <a:r>
              <a:rPr lang="en-US" altLang="zh-CN" sz="1050" u="sng" dirty="0">
                <a:solidFill>
                  <a:srgbClr val="0070C0"/>
                </a:solidFill>
              </a:rPr>
              <a:t>2015</a:t>
            </a:r>
            <a:endParaRPr lang="en-US" sz="1050" dirty="0">
              <a:solidFill>
                <a:srgbClr val="0070C0"/>
              </a:solidFill>
            </a:endParaRPr>
          </a:p>
          <a:p>
            <a:endParaRPr lang="en-US" sz="1050" dirty="0"/>
          </a:p>
        </p:txBody>
      </p:sp>
      <p:sp>
        <p:nvSpPr>
          <p:cNvPr id="5" name="Rectangle 4"/>
          <p:cNvSpPr/>
          <p:nvPr/>
        </p:nvSpPr>
        <p:spPr>
          <a:xfrm>
            <a:off x="5699235" y="2199290"/>
            <a:ext cx="1052348" cy="342900"/>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 name="Rectangle 5"/>
          <p:cNvSpPr/>
          <p:nvPr/>
        </p:nvSpPr>
        <p:spPr>
          <a:xfrm>
            <a:off x="7350673" y="2199290"/>
            <a:ext cx="1052348" cy="342900"/>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Tree>
    <p:extLst>
      <p:ext uri="{BB962C8B-B14F-4D97-AF65-F5344CB8AC3E}">
        <p14:creationId xmlns:p14="http://schemas.microsoft.com/office/powerpoint/2010/main" val="98377631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Hypercolumns</a:t>
            </a:r>
            <a:r>
              <a:rPr lang="zh-CN" altLang="en-US" dirty="0"/>
              <a:t> </a:t>
            </a:r>
            <a:r>
              <a:rPr lang="en-US" altLang="zh-CN" dirty="0"/>
              <a:t>Representation</a:t>
            </a:r>
            <a:endParaRPr lang="en-US" dirty="0"/>
          </a:p>
        </p:txBody>
      </p:sp>
      <p:pic>
        <p:nvPicPr>
          <p:cNvPr id="8" name="Content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18798" y="1019709"/>
            <a:ext cx="5106959" cy="3263504"/>
          </a:xfrm>
          <a:prstGeom prst="rect">
            <a:avLst/>
          </a:prstGeom>
        </p:spPr>
      </p:pic>
      <p:sp>
        <p:nvSpPr>
          <p:cNvPr id="3" name="Rectangle 2"/>
          <p:cNvSpPr/>
          <p:nvPr/>
        </p:nvSpPr>
        <p:spPr>
          <a:xfrm>
            <a:off x="4725714" y="4544330"/>
            <a:ext cx="4572000" cy="415498"/>
          </a:xfrm>
          <a:prstGeom prst="rect">
            <a:avLst/>
          </a:prstGeom>
        </p:spPr>
        <p:txBody>
          <a:bodyPr>
            <a:spAutoFit/>
          </a:bodyPr>
          <a:lstStyle/>
          <a:p>
            <a:r>
              <a:rPr lang="en-US" sz="1050" dirty="0">
                <a:solidFill>
                  <a:srgbClr val="660099"/>
                </a:solidFill>
                <a:latin typeface="Arial" charset="0"/>
                <a:hlinkClick r:id="rId4"/>
              </a:rPr>
              <a:t>Hypercolumns for object segmentation and fine-grained localization</a:t>
            </a:r>
            <a:r>
              <a:rPr lang="zh-CN" altLang="en-US" sz="1050" dirty="0">
                <a:solidFill>
                  <a:srgbClr val="660099"/>
                </a:solidFill>
                <a:latin typeface="Arial" charset="0"/>
              </a:rPr>
              <a:t> </a:t>
            </a:r>
            <a:r>
              <a:rPr lang="en-US" altLang="zh-CN" sz="1050" dirty="0">
                <a:solidFill>
                  <a:srgbClr val="0070C0"/>
                </a:solidFill>
                <a:latin typeface="Arial" charset="0"/>
              </a:rPr>
              <a:t>CVPR</a:t>
            </a:r>
            <a:r>
              <a:rPr lang="zh-CN" altLang="en-US" sz="1050" dirty="0">
                <a:solidFill>
                  <a:srgbClr val="0070C0"/>
                </a:solidFill>
                <a:latin typeface="Arial" charset="0"/>
              </a:rPr>
              <a:t> </a:t>
            </a:r>
            <a:r>
              <a:rPr lang="en-US" altLang="zh-CN" sz="1050" dirty="0">
                <a:solidFill>
                  <a:srgbClr val="0070C0"/>
                </a:solidFill>
                <a:latin typeface="Arial" charset="0"/>
              </a:rPr>
              <a:t>2015</a:t>
            </a:r>
            <a:endParaRPr lang="en-US" sz="1050" dirty="0">
              <a:solidFill>
                <a:srgbClr val="0070C0"/>
              </a:solidFill>
              <a:latin typeface="Arial" charset="0"/>
            </a:endParaRPr>
          </a:p>
        </p:txBody>
      </p:sp>
    </p:spTree>
    <p:extLst>
      <p:ext uri="{BB962C8B-B14F-4D97-AF65-F5344CB8AC3E}">
        <p14:creationId xmlns:p14="http://schemas.microsoft.com/office/powerpoint/2010/main" val="127822108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Hypercolumn</a:t>
            </a:r>
            <a:r>
              <a:rPr lang="zh-CN" altLang="en-US" dirty="0"/>
              <a:t> </a:t>
            </a:r>
            <a:r>
              <a:rPr lang="en-US" altLang="zh-CN" dirty="0"/>
              <a:t>Representation</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28650" y="1284416"/>
            <a:ext cx="4620848" cy="3502288"/>
          </a:xfrm>
        </p:spPr>
      </p:pic>
      <p:sp>
        <p:nvSpPr>
          <p:cNvPr id="5" name="Rectangle 4"/>
          <p:cNvSpPr/>
          <p:nvPr/>
        </p:nvSpPr>
        <p:spPr>
          <a:xfrm>
            <a:off x="2717800" y="1284416"/>
            <a:ext cx="2885090" cy="130964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 name="TextBox 2"/>
          <p:cNvSpPr txBox="1"/>
          <p:nvPr/>
        </p:nvSpPr>
        <p:spPr>
          <a:xfrm>
            <a:off x="4634308" y="2225837"/>
            <a:ext cx="877163" cy="253916"/>
          </a:xfrm>
          <a:prstGeom prst="rect">
            <a:avLst/>
          </a:prstGeom>
          <a:noFill/>
        </p:spPr>
        <p:txBody>
          <a:bodyPr wrap="none" rtlCol="0">
            <a:spAutoFit/>
          </a:bodyPr>
          <a:lstStyle/>
          <a:p>
            <a:r>
              <a:rPr lang="en-US" altLang="zh-CN" sz="1050" dirty="0" err="1">
                <a:solidFill>
                  <a:srgbClr val="FF0000"/>
                </a:solidFill>
              </a:rPr>
              <a:t>upsampling</a:t>
            </a:r>
            <a:endParaRPr lang="en-US" sz="1050" dirty="0">
              <a:solidFill>
                <a:srgbClr val="FF0000"/>
              </a:solidFill>
            </a:endParaRPr>
          </a:p>
        </p:txBody>
      </p:sp>
      <p:sp>
        <p:nvSpPr>
          <p:cNvPr id="6" name="Rectangle 5"/>
          <p:cNvSpPr/>
          <p:nvPr/>
        </p:nvSpPr>
        <p:spPr>
          <a:xfrm>
            <a:off x="4725714" y="4544330"/>
            <a:ext cx="4572000" cy="415498"/>
          </a:xfrm>
          <a:prstGeom prst="rect">
            <a:avLst/>
          </a:prstGeom>
        </p:spPr>
        <p:txBody>
          <a:bodyPr>
            <a:spAutoFit/>
          </a:bodyPr>
          <a:lstStyle/>
          <a:p>
            <a:r>
              <a:rPr lang="en-US" sz="1050" dirty="0">
                <a:solidFill>
                  <a:srgbClr val="660099"/>
                </a:solidFill>
                <a:latin typeface="Arial" charset="0"/>
                <a:hlinkClick r:id="rId4"/>
              </a:rPr>
              <a:t>Hypercolumns for object segmentation and fine-grained localization</a:t>
            </a:r>
            <a:r>
              <a:rPr lang="zh-CN" altLang="en-US" sz="1050" dirty="0">
                <a:solidFill>
                  <a:srgbClr val="660099"/>
                </a:solidFill>
                <a:latin typeface="Arial" charset="0"/>
              </a:rPr>
              <a:t> </a:t>
            </a:r>
            <a:r>
              <a:rPr lang="en-US" altLang="zh-CN" sz="1050" dirty="0">
                <a:solidFill>
                  <a:srgbClr val="0070C0"/>
                </a:solidFill>
                <a:latin typeface="Arial" charset="0"/>
              </a:rPr>
              <a:t>CVPR</a:t>
            </a:r>
            <a:r>
              <a:rPr lang="zh-CN" altLang="en-US" sz="1050" dirty="0">
                <a:solidFill>
                  <a:srgbClr val="0070C0"/>
                </a:solidFill>
                <a:latin typeface="Arial" charset="0"/>
              </a:rPr>
              <a:t> </a:t>
            </a:r>
            <a:r>
              <a:rPr lang="en-US" altLang="zh-CN" sz="1050" dirty="0">
                <a:solidFill>
                  <a:srgbClr val="0070C0"/>
                </a:solidFill>
                <a:latin typeface="Arial" charset="0"/>
              </a:rPr>
              <a:t>2015</a:t>
            </a:r>
            <a:endParaRPr lang="en-US" sz="1050" dirty="0">
              <a:solidFill>
                <a:srgbClr val="0070C0"/>
              </a:solidFill>
              <a:latin typeface="Arial" charset="0"/>
            </a:endParaRPr>
          </a:p>
        </p:txBody>
      </p:sp>
    </p:spTree>
    <p:extLst>
      <p:ext uri="{BB962C8B-B14F-4D97-AF65-F5344CB8AC3E}">
        <p14:creationId xmlns:p14="http://schemas.microsoft.com/office/powerpoint/2010/main" val="44692260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Hypercolumn</a:t>
            </a:r>
            <a:r>
              <a:rPr lang="zh-CN" altLang="en-US" dirty="0"/>
              <a:t> </a:t>
            </a:r>
            <a:r>
              <a:rPr lang="en-US" altLang="zh-CN" dirty="0"/>
              <a:t>Representation</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56870" y="1165621"/>
            <a:ext cx="5151267" cy="3263504"/>
          </a:xfr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36182" y="3714750"/>
            <a:ext cx="2800350" cy="714375"/>
          </a:xfrm>
          <a:prstGeom prst="rect">
            <a:avLst/>
          </a:prstGeom>
        </p:spPr>
      </p:pic>
      <p:sp>
        <p:nvSpPr>
          <p:cNvPr id="6" name="Rectangle 5"/>
          <p:cNvSpPr/>
          <p:nvPr/>
        </p:nvSpPr>
        <p:spPr>
          <a:xfrm>
            <a:off x="4725714" y="4544330"/>
            <a:ext cx="4572000" cy="415498"/>
          </a:xfrm>
          <a:prstGeom prst="rect">
            <a:avLst/>
          </a:prstGeom>
        </p:spPr>
        <p:txBody>
          <a:bodyPr>
            <a:spAutoFit/>
          </a:bodyPr>
          <a:lstStyle/>
          <a:p>
            <a:r>
              <a:rPr lang="en-US" sz="1050" dirty="0">
                <a:solidFill>
                  <a:srgbClr val="660099"/>
                </a:solidFill>
                <a:latin typeface="Arial" charset="0"/>
                <a:hlinkClick r:id="rId5"/>
              </a:rPr>
              <a:t>Hypercolumns for object segmentation and fine-grained localization</a:t>
            </a:r>
            <a:r>
              <a:rPr lang="zh-CN" altLang="en-US" sz="1050" dirty="0">
                <a:solidFill>
                  <a:srgbClr val="660099"/>
                </a:solidFill>
                <a:latin typeface="Arial" charset="0"/>
              </a:rPr>
              <a:t> </a:t>
            </a:r>
            <a:r>
              <a:rPr lang="en-US" altLang="zh-CN" sz="1050" dirty="0">
                <a:solidFill>
                  <a:srgbClr val="0070C0"/>
                </a:solidFill>
                <a:latin typeface="Arial" charset="0"/>
              </a:rPr>
              <a:t>CVPR</a:t>
            </a:r>
            <a:r>
              <a:rPr lang="zh-CN" altLang="en-US" sz="1050" dirty="0">
                <a:solidFill>
                  <a:srgbClr val="0070C0"/>
                </a:solidFill>
                <a:latin typeface="Arial" charset="0"/>
              </a:rPr>
              <a:t> </a:t>
            </a:r>
            <a:r>
              <a:rPr lang="en-US" altLang="zh-CN" sz="1050" dirty="0">
                <a:solidFill>
                  <a:srgbClr val="0070C0"/>
                </a:solidFill>
                <a:latin typeface="Arial" charset="0"/>
              </a:rPr>
              <a:t>2015</a:t>
            </a:r>
            <a:endParaRPr lang="en-US" sz="1050" dirty="0">
              <a:solidFill>
                <a:srgbClr val="0070C0"/>
              </a:solidFill>
              <a:latin typeface="Arial" charset="0"/>
            </a:endParaRPr>
          </a:p>
        </p:txBody>
      </p:sp>
    </p:spTree>
    <p:extLst>
      <p:ext uri="{BB962C8B-B14F-4D97-AF65-F5344CB8AC3E}">
        <p14:creationId xmlns:p14="http://schemas.microsoft.com/office/powerpoint/2010/main" val="109835912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Evaluation</a:t>
            </a:r>
            <a:endParaRPr lang="en-US" dirty="0"/>
          </a:p>
        </p:txBody>
      </p:sp>
      <p:sp>
        <p:nvSpPr>
          <p:cNvPr id="3" name="Content Placeholder 2"/>
          <p:cNvSpPr>
            <a:spLocks noGrp="1"/>
          </p:cNvSpPr>
          <p:nvPr>
            <p:ph idx="1"/>
          </p:nvPr>
        </p:nvSpPr>
        <p:spPr/>
        <p:txBody>
          <a:bodyPr/>
          <a:lstStyle/>
          <a:p>
            <a:r>
              <a:rPr lang="en-US" altLang="zh-CN" dirty="0"/>
              <a:t>Mean</a:t>
            </a:r>
            <a:r>
              <a:rPr lang="zh-CN" altLang="en-US" dirty="0"/>
              <a:t> </a:t>
            </a:r>
            <a:r>
              <a:rPr lang="en-US" altLang="zh-CN" dirty="0" err="1"/>
              <a:t>IoU</a:t>
            </a:r>
            <a:endParaRPr lang="en-US" altLang="zh-CN" dirty="0"/>
          </a:p>
          <a:p>
            <a:r>
              <a:rPr lang="zh-CN" altLang="en-US" dirty="0"/>
              <a:t>    </a:t>
            </a:r>
            <a:r>
              <a:rPr lang="en-US" altLang="zh-CN" dirty="0">
                <a:solidFill>
                  <a:srgbClr val="FF0000"/>
                </a:solidFill>
              </a:rPr>
              <a:t>Per-class</a:t>
            </a:r>
            <a:r>
              <a:rPr lang="zh-CN" altLang="en-US" dirty="0">
                <a:solidFill>
                  <a:srgbClr val="FF0000"/>
                </a:solidFill>
              </a:rPr>
              <a:t> </a:t>
            </a:r>
            <a:r>
              <a:rPr lang="en-US" altLang="zh-CN" dirty="0">
                <a:solidFill>
                  <a:srgbClr val="FF0000"/>
                </a:solidFill>
              </a:rPr>
              <a:t>evaluation:</a:t>
            </a:r>
            <a:r>
              <a:rPr lang="zh-CN" altLang="en-US" dirty="0">
                <a:solidFill>
                  <a:srgbClr val="FF0000"/>
                </a:solidFill>
              </a:rPr>
              <a:t> </a:t>
            </a:r>
            <a:r>
              <a:rPr lang="en-US" altLang="zh-CN" dirty="0">
                <a:solidFill>
                  <a:srgbClr val="FF0000"/>
                </a:solidFill>
              </a:rPr>
              <a:t>an</a:t>
            </a:r>
            <a:r>
              <a:rPr lang="zh-CN" altLang="en-US" dirty="0">
                <a:solidFill>
                  <a:srgbClr val="FF0000"/>
                </a:solidFill>
              </a:rPr>
              <a:t> </a:t>
            </a:r>
            <a:r>
              <a:rPr lang="en-US" altLang="zh-CN" dirty="0">
                <a:solidFill>
                  <a:srgbClr val="FF0000"/>
                </a:solidFill>
              </a:rPr>
              <a:t>intersection</a:t>
            </a:r>
            <a:r>
              <a:rPr lang="zh-CN" altLang="en-US" dirty="0">
                <a:solidFill>
                  <a:srgbClr val="FF0000"/>
                </a:solidFill>
              </a:rPr>
              <a:t> </a:t>
            </a:r>
            <a:r>
              <a:rPr lang="en-US" altLang="zh-CN" dirty="0">
                <a:solidFill>
                  <a:srgbClr val="FF0000"/>
                </a:solidFill>
              </a:rPr>
              <a:t>of</a:t>
            </a:r>
            <a:r>
              <a:rPr lang="zh-CN" altLang="en-US" dirty="0">
                <a:solidFill>
                  <a:srgbClr val="FF0000"/>
                </a:solidFill>
              </a:rPr>
              <a:t> </a:t>
            </a:r>
            <a:r>
              <a:rPr lang="en-US" altLang="zh-CN" dirty="0">
                <a:solidFill>
                  <a:srgbClr val="FF0000"/>
                </a:solidFill>
              </a:rPr>
              <a:t>the</a:t>
            </a:r>
            <a:r>
              <a:rPr lang="zh-CN" altLang="en-US" dirty="0">
                <a:solidFill>
                  <a:srgbClr val="FF0000"/>
                </a:solidFill>
              </a:rPr>
              <a:t> </a:t>
            </a:r>
            <a:r>
              <a:rPr lang="en-US" altLang="zh-CN" dirty="0">
                <a:solidFill>
                  <a:srgbClr val="FF0000"/>
                </a:solidFill>
              </a:rPr>
              <a:t>predicted</a:t>
            </a:r>
            <a:r>
              <a:rPr lang="zh-CN" altLang="en-US" dirty="0">
                <a:solidFill>
                  <a:srgbClr val="FF0000"/>
                </a:solidFill>
              </a:rPr>
              <a:t> </a:t>
            </a:r>
            <a:r>
              <a:rPr lang="en-US" altLang="zh-CN" dirty="0">
                <a:solidFill>
                  <a:srgbClr val="FF0000"/>
                </a:solidFill>
              </a:rPr>
              <a:t>and</a:t>
            </a:r>
            <a:r>
              <a:rPr lang="zh-CN" altLang="en-US" dirty="0">
                <a:solidFill>
                  <a:srgbClr val="FF0000"/>
                </a:solidFill>
              </a:rPr>
              <a:t> </a:t>
            </a:r>
            <a:r>
              <a:rPr lang="en-US" altLang="zh-CN" dirty="0">
                <a:solidFill>
                  <a:srgbClr val="FF0000"/>
                </a:solidFill>
              </a:rPr>
              <a:t>true</a:t>
            </a:r>
            <a:r>
              <a:rPr lang="zh-CN" altLang="en-US" dirty="0">
                <a:solidFill>
                  <a:srgbClr val="FF0000"/>
                </a:solidFill>
              </a:rPr>
              <a:t> </a:t>
            </a:r>
            <a:r>
              <a:rPr lang="en-US" altLang="zh-CN" dirty="0">
                <a:solidFill>
                  <a:srgbClr val="FF0000"/>
                </a:solidFill>
              </a:rPr>
              <a:t>sets</a:t>
            </a:r>
          </a:p>
          <a:p>
            <a:r>
              <a:rPr lang="zh-CN" altLang="en-US" dirty="0">
                <a:solidFill>
                  <a:srgbClr val="FF0000"/>
                </a:solidFill>
              </a:rPr>
              <a:t>    </a:t>
            </a:r>
            <a:r>
              <a:rPr lang="en-US" altLang="zh-CN" dirty="0">
                <a:solidFill>
                  <a:srgbClr val="FF0000"/>
                </a:solidFill>
              </a:rPr>
              <a:t>of</a:t>
            </a:r>
            <a:r>
              <a:rPr lang="zh-CN" altLang="en-US" dirty="0">
                <a:solidFill>
                  <a:srgbClr val="FF0000"/>
                </a:solidFill>
              </a:rPr>
              <a:t> </a:t>
            </a:r>
            <a:r>
              <a:rPr lang="en-US" altLang="zh-CN" dirty="0">
                <a:solidFill>
                  <a:srgbClr val="FF0000"/>
                </a:solidFill>
              </a:rPr>
              <a:t>pixels</a:t>
            </a:r>
            <a:r>
              <a:rPr lang="zh-CN" altLang="en-US" dirty="0">
                <a:solidFill>
                  <a:srgbClr val="FF0000"/>
                </a:solidFill>
              </a:rPr>
              <a:t> </a:t>
            </a:r>
            <a:r>
              <a:rPr lang="en-US" altLang="zh-CN" dirty="0">
                <a:solidFill>
                  <a:srgbClr val="FF0000"/>
                </a:solidFill>
              </a:rPr>
              <a:t>for</a:t>
            </a:r>
            <a:r>
              <a:rPr lang="zh-CN" altLang="en-US" dirty="0">
                <a:solidFill>
                  <a:srgbClr val="FF0000"/>
                </a:solidFill>
              </a:rPr>
              <a:t> </a:t>
            </a:r>
            <a:r>
              <a:rPr lang="en-US" altLang="zh-CN" dirty="0">
                <a:solidFill>
                  <a:srgbClr val="FF0000"/>
                </a:solidFill>
              </a:rPr>
              <a:t>a</a:t>
            </a:r>
            <a:r>
              <a:rPr lang="zh-CN" altLang="en-US" dirty="0">
                <a:solidFill>
                  <a:srgbClr val="FF0000"/>
                </a:solidFill>
              </a:rPr>
              <a:t> </a:t>
            </a:r>
            <a:r>
              <a:rPr lang="en-US" altLang="zh-CN" dirty="0">
                <a:solidFill>
                  <a:srgbClr val="FF0000"/>
                </a:solidFill>
              </a:rPr>
              <a:t>given</a:t>
            </a:r>
            <a:r>
              <a:rPr lang="zh-CN" altLang="en-US" dirty="0">
                <a:solidFill>
                  <a:srgbClr val="FF0000"/>
                </a:solidFill>
              </a:rPr>
              <a:t> </a:t>
            </a:r>
            <a:r>
              <a:rPr lang="en-US" altLang="zh-CN" dirty="0">
                <a:solidFill>
                  <a:srgbClr val="FF0000"/>
                </a:solidFill>
              </a:rPr>
              <a:t>class,</a:t>
            </a:r>
            <a:r>
              <a:rPr lang="zh-CN" altLang="en-US" dirty="0">
                <a:solidFill>
                  <a:srgbClr val="FF0000"/>
                </a:solidFill>
              </a:rPr>
              <a:t> </a:t>
            </a:r>
            <a:r>
              <a:rPr lang="en-US" altLang="zh-CN" dirty="0">
                <a:solidFill>
                  <a:srgbClr val="FF0000"/>
                </a:solidFill>
              </a:rPr>
              <a:t>divided</a:t>
            </a:r>
            <a:r>
              <a:rPr lang="zh-CN" altLang="en-US" dirty="0">
                <a:solidFill>
                  <a:srgbClr val="FF0000"/>
                </a:solidFill>
              </a:rPr>
              <a:t> </a:t>
            </a:r>
            <a:r>
              <a:rPr lang="en-US" altLang="zh-CN" dirty="0">
                <a:solidFill>
                  <a:srgbClr val="FF0000"/>
                </a:solidFill>
              </a:rPr>
              <a:t>by</a:t>
            </a:r>
            <a:r>
              <a:rPr lang="zh-CN" altLang="en-US" dirty="0">
                <a:solidFill>
                  <a:srgbClr val="FF0000"/>
                </a:solidFill>
              </a:rPr>
              <a:t> </a:t>
            </a:r>
            <a:r>
              <a:rPr lang="en-US" altLang="zh-CN" dirty="0">
                <a:solidFill>
                  <a:srgbClr val="FF0000"/>
                </a:solidFill>
              </a:rPr>
              <a:t>their</a:t>
            </a:r>
            <a:r>
              <a:rPr lang="zh-CN" altLang="en-US" dirty="0">
                <a:solidFill>
                  <a:srgbClr val="FF0000"/>
                </a:solidFill>
              </a:rPr>
              <a:t> </a:t>
            </a:r>
            <a:r>
              <a:rPr lang="en-US" altLang="zh-CN" dirty="0">
                <a:solidFill>
                  <a:srgbClr val="FF0000"/>
                </a:solidFill>
              </a:rPr>
              <a:t>union</a:t>
            </a:r>
            <a:r>
              <a:rPr lang="zh-CN" altLang="en-US" dirty="0">
                <a:solidFill>
                  <a:srgbClr val="FF0000"/>
                </a:solidFill>
              </a:rPr>
              <a:t> </a:t>
            </a:r>
            <a:r>
              <a:rPr lang="en-US" altLang="zh-CN" dirty="0">
                <a:solidFill>
                  <a:srgbClr val="FF0000"/>
                </a:solidFill>
              </a:rPr>
              <a:t>(</a:t>
            </a:r>
            <a:r>
              <a:rPr lang="en-US" altLang="zh-CN" dirty="0" err="1">
                <a:solidFill>
                  <a:srgbClr val="FF0000"/>
                </a:solidFill>
              </a:rPr>
              <a:t>IoU</a:t>
            </a:r>
            <a:r>
              <a:rPr lang="en-US" altLang="zh-CN" dirty="0">
                <a:solidFill>
                  <a:srgbClr val="FF0000"/>
                </a:solidFill>
              </a:rPr>
              <a:t>)</a:t>
            </a:r>
          </a:p>
          <a:p>
            <a:r>
              <a:rPr lang="zh-CN" altLang="en-US" dirty="0"/>
              <a:t> </a:t>
            </a:r>
            <a:endParaRPr lang="en-US" altLang="zh-CN"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9547" y="2533363"/>
            <a:ext cx="5864906" cy="935215"/>
          </a:xfrm>
          <a:prstGeom prst="rect">
            <a:avLst/>
          </a:prstGeom>
        </p:spPr>
      </p:pic>
      <p:graphicFrame>
        <p:nvGraphicFramePr>
          <p:cNvPr id="5" name="Table 4"/>
          <p:cNvGraphicFramePr>
            <a:graphicFrameLocks noGrp="1"/>
          </p:cNvGraphicFramePr>
          <p:nvPr/>
        </p:nvGraphicFramePr>
        <p:xfrm>
          <a:off x="3002017" y="3798332"/>
          <a:ext cx="2519856" cy="834390"/>
        </p:xfrm>
        <a:graphic>
          <a:graphicData uri="http://schemas.openxmlformats.org/drawingml/2006/table">
            <a:tbl>
              <a:tblPr firstRow="1" bandRow="1">
                <a:tableStyleId>{5C22544A-7EE6-4342-B048-85BDC9FD1C3A}</a:tableStyleId>
              </a:tblPr>
              <a:tblGrid>
                <a:gridCol w="1203759">
                  <a:extLst>
                    <a:ext uri="{9D8B030D-6E8A-4147-A177-3AD203B41FA5}">
                      <a16:colId xmlns:a16="http://schemas.microsoft.com/office/drawing/2014/main" val="20000"/>
                    </a:ext>
                  </a:extLst>
                </a:gridCol>
                <a:gridCol w="1316097">
                  <a:extLst>
                    <a:ext uri="{9D8B030D-6E8A-4147-A177-3AD203B41FA5}">
                      <a16:colId xmlns:a16="http://schemas.microsoft.com/office/drawing/2014/main" val="20001"/>
                    </a:ext>
                  </a:extLst>
                </a:gridCol>
              </a:tblGrid>
              <a:tr h="278130">
                <a:tc>
                  <a:txBody>
                    <a:bodyPr/>
                    <a:lstStyle/>
                    <a:p>
                      <a:endParaRPr lang="en-US" sz="1100" dirty="0"/>
                    </a:p>
                  </a:txBody>
                  <a:tcPr marL="68580" marR="68580" marT="34290" marB="34290"/>
                </a:tc>
                <a:tc>
                  <a:txBody>
                    <a:bodyPr/>
                    <a:lstStyle/>
                    <a:p>
                      <a:r>
                        <a:rPr lang="en-US" altLang="zh-CN" sz="1100" dirty="0"/>
                        <a:t>VOC</a:t>
                      </a:r>
                      <a:r>
                        <a:rPr lang="zh-CN" altLang="en-US" sz="1100" dirty="0"/>
                        <a:t> </a:t>
                      </a:r>
                      <a:r>
                        <a:rPr lang="en-US" altLang="zh-CN" sz="1100" dirty="0"/>
                        <a:t>2012</a:t>
                      </a:r>
                      <a:endParaRPr lang="en-US" sz="1100" dirty="0"/>
                    </a:p>
                  </a:txBody>
                  <a:tcPr marL="68580" marR="68580" marT="34290" marB="34290"/>
                </a:tc>
                <a:extLst>
                  <a:ext uri="{0D108BD9-81ED-4DB2-BD59-A6C34878D82A}">
                    <a16:rowId xmlns:a16="http://schemas.microsoft.com/office/drawing/2014/main" val="10000"/>
                  </a:ext>
                </a:extLst>
              </a:tr>
              <a:tr h="278130">
                <a:tc>
                  <a:txBody>
                    <a:bodyPr/>
                    <a:lstStyle/>
                    <a:p>
                      <a:r>
                        <a:rPr lang="en-US" altLang="zh-CN" sz="1100" dirty="0"/>
                        <a:t>Zoom-out</a:t>
                      </a:r>
                      <a:endParaRPr lang="en-US" sz="1100" dirty="0"/>
                    </a:p>
                  </a:txBody>
                  <a:tcPr marL="68580" marR="68580" marT="34290" marB="34290"/>
                </a:tc>
                <a:tc>
                  <a:txBody>
                    <a:bodyPr/>
                    <a:lstStyle/>
                    <a:p>
                      <a:r>
                        <a:rPr lang="en-US" altLang="zh-CN" sz="1100" dirty="0"/>
                        <a:t>69.6</a:t>
                      </a:r>
                      <a:endParaRPr lang="en-US" sz="1100" dirty="0"/>
                    </a:p>
                  </a:txBody>
                  <a:tcPr marL="68580" marR="68580" marT="34290" marB="34290"/>
                </a:tc>
                <a:extLst>
                  <a:ext uri="{0D108BD9-81ED-4DB2-BD59-A6C34878D82A}">
                    <a16:rowId xmlns:a16="http://schemas.microsoft.com/office/drawing/2014/main" val="10001"/>
                  </a:ext>
                </a:extLst>
              </a:tr>
              <a:tr h="278130">
                <a:tc>
                  <a:txBody>
                    <a:bodyPr/>
                    <a:lstStyle/>
                    <a:p>
                      <a:r>
                        <a:rPr lang="en-US" altLang="zh-CN" sz="1100" dirty="0" err="1"/>
                        <a:t>Hypercolumn</a:t>
                      </a:r>
                      <a:endParaRPr lang="en-US" sz="1100" dirty="0"/>
                    </a:p>
                  </a:txBody>
                  <a:tcPr marL="68580" marR="68580" marT="34290" marB="34290"/>
                </a:tc>
                <a:tc>
                  <a:txBody>
                    <a:bodyPr/>
                    <a:lstStyle/>
                    <a:p>
                      <a:r>
                        <a:rPr lang="en-US" altLang="zh-CN" sz="1100" dirty="0"/>
                        <a:t>62.6</a:t>
                      </a:r>
                      <a:endParaRPr lang="en-US" sz="1100" dirty="0"/>
                    </a:p>
                  </a:txBody>
                  <a:tcPr marL="68580" marR="68580" marT="34290" marB="34290"/>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42773681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Evaluation</a:t>
            </a:r>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864" y="1441888"/>
            <a:ext cx="9061294" cy="1194896"/>
          </a:xfrm>
          <a:prstGeom prst="rect">
            <a:avLst/>
          </a:prstGeom>
        </p:spPr>
      </p:pic>
      <p:sp>
        <p:nvSpPr>
          <p:cNvPr id="8" name="TextBox 7"/>
          <p:cNvSpPr txBox="1"/>
          <p:nvPr/>
        </p:nvSpPr>
        <p:spPr>
          <a:xfrm>
            <a:off x="2631775" y="1150518"/>
            <a:ext cx="4160113" cy="369332"/>
          </a:xfrm>
          <a:prstGeom prst="rect">
            <a:avLst/>
          </a:prstGeom>
          <a:noFill/>
        </p:spPr>
        <p:txBody>
          <a:bodyPr wrap="none" rtlCol="0">
            <a:spAutoFit/>
          </a:bodyPr>
          <a:lstStyle/>
          <a:p>
            <a:r>
              <a:rPr lang="en-US" altLang="zh-CN" sz="1800" dirty="0"/>
              <a:t>Zoom-out</a:t>
            </a:r>
            <a:r>
              <a:rPr lang="zh-CN" altLang="en-US" sz="1800" dirty="0"/>
              <a:t> </a:t>
            </a:r>
            <a:r>
              <a:rPr lang="en-US" altLang="zh-CN" sz="1800" dirty="0"/>
              <a:t>Method</a:t>
            </a:r>
            <a:r>
              <a:rPr lang="zh-CN" altLang="en-US" sz="1800" dirty="0"/>
              <a:t> </a:t>
            </a:r>
            <a:r>
              <a:rPr lang="en-US" altLang="zh-CN" sz="1800" dirty="0"/>
              <a:t>on</a:t>
            </a:r>
            <a:r>
              <a:rPr lang="zh-CN" altLang="en-US" sz="1800" dirty="0"/>
              <a:t> </a:t>
            </a:r>
            <a:r>
              <a:rPr lang="en-US" altLang="zh-CN" sz="1800" dirty="0"/>
              <a:t>Pascal</a:t>
            </a:r>
            <a:r>
              <a:rPr lang="zh-CN" altLang="en-US" sz="1800" dirty="0"/>
              <a:t> </a:t>
            </a:r>
            <a:r>
              <a:rPr lang="en-US" altLang="zh-CN" sz="1800" dirty="0"/>
              <a:t>VOC2012</a:t>
            </a:r>
            <a:endParaRPr lang="en-US" sz="1800" dirty="0"/>
          </a:p>
        </p:txBody>
      </p:sp>
      <p:sp>
        <p:nvSpPr>
          <p:cNvPr id="9" name="Rectangle 8"/>
          <p:cNvSpPr/>
          <p:nvPr/>
        </p:nvSpPr>
        <p:spPr>
          <a:xfrm>
            <a:off x="1895768" y="1489186"/>
            <a:ext cx="386290" cy="1194896"/>
          </a:xfrm>
          <a:prstGeom prst="rect">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2" name="Rectangle 11"/>
          <p:cNvSpPr/>
          <p:nvPr/>
        </p:nvSpPr>
        <p:spPr>
          <a:xfrm>
            <a:off x="4485359" y="1501010"/>
            <a:ext cx="338889" cy="1194896"/>
          </a:xfrm>
          <a:prstGeom prst="rect">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0616" y="2775283"/>
            <a:ext cx="3356237" cy="2234762"/>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21843" y="2755028"/>
            <a:ext cx="3819525" cy="1285875"/>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98194" y="3908044"/>
            <a:ext cx="3857625" cy="1190625"/>
          </a:xfrm>
          <a:prstGeom prst="rect">
            <a:avLst/>
          </a:prstGeom>
        </p:spPr>
      </p:pic>
    </p:spTree>
    <p:extLst>
      <p:ext uri="{BB962C8B-B14F-4D97-AF65-F5344CB8AC3E}">
        <p14:creationId xmlns:p14="http://schemas.microsoft.com/office/powerpoint/2010/main" val="121175841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Hypercolumn</a:t>
            </a:r>
            <a:r>
              <a:rPr lang="zh-CN" altLang="en-US" dirty="0"/>
              <a:t> </a:t>
            </a:r>
            <a:r>
              <a:rPr lang="en-US" altLang="zh-CN" dirty="0"/>
              <a:t>and</a:t>
            </a:r>
            <a:r>
              <a:rPr lang="zh-CN" altLang="en-US" dirty="0"/>
              <a:t> </a:t>
            </a:r>
            <a:r>
              <a:rPr lang="en-US" altLang="zh-CN" dirty="0"/>
              <a:t>Zoom</a:t>
            </a:r>
            <a:r>
              <a:rPr lang="zh-CN" altLang="en-US" dirty="0"/>
              <a:t> </a:t>
            </a:r>
            <a:r>
              <a:rPr lang="en-US" altLang="zh-CN" dirty="0"/>
              <a:t>out</a:t>
            </a:r>
            <a:endParaRPr lang="en-US" dirty="0"/>
          </a:p>
        </p:txBody>
      </p:sp>
      <p:sp>
        <p:nvSpPr>
          <p:cNvPr id="3" name="Content Placeholder 2"/>
          <p:cNvSpPr>
            <a:spLocks noGrp="1"/>
          </p:cNvSpPr>
          <p:nvPr>
            <p:ph idx="1"/>
          </p:nvPr>
        </p:nvSpPr>
        <p:spPr/>
        <p:txBody>
          <a:bodyPr/>
          <a:lstStyle/>
          <a:p>
            <a:r>
              <a:rPr lang="en-US" altLang="zh-CN" dirty="0"/>
              <a:t>Both</a:t>
            </a:r>
            <a:r>
              <a:rPr lang="zh-CN" altLang="en-US" dirty="0"/>
              <a:t> </a:t>
            </a:r>
            <a:r>
              <a:rPr lang="en-US" altLang="zh-CN" dirty="0"/>
              <a:t>uses</a:t>
            </a:r>
            <a:r>
              <a:rPr lang="zh-CN" altLang="en-US" dirty="0"/>
              <a:t> </a:t>
            </a:r>
            <a:r>
              <a:rPr lang="en-US" altLang="zh-CN" dirty="0"/>
              <a:t>the</a:t>
            </a:r>
            <a:r>
              <a:rPr lang="zh-CN" altLang="en-US" dirty="0"/>
              <a:t> </a:t>
            </a:r>
            <a:r>
              <a:rPr lang="en-US" altLang="zh-CN" dirty="0">
                <a:solidFill>
                  <a:srgbClr val="FF0000"/>
                </a:solidFill>
              </a:rPr>
              <a:t>multi-scale</a:t>
            </a:r>
            <a:r>
              <a:rPr lang="zh-CN" altLang="en-US" dirty="0"/>
              <a:t> </a:t>
            </a:r>
            <a:r>
              <a:rPr lang="en-US" altLang="zh-CN" dirty="0"/>
              <a:t>features</a:t>
            </a:r>
            <a:r>
              <a:rPr lang="zh-CN" altLang="en-US" dirty="0"/>
              <a:t> </a:t>
            </a:r>
            <a:r>
              <a:rPr lang="en-US" altLang="zh-CN" dirty="0"/>
              <a:t>from</a:t>
            </a:r>
            <a:r>
              <a:rPr lang="zh-CN" altLang="en-US" dirty="0"/>
              <a:t> </a:t>
            </a:r>
            <a:r>
              <a:rPr lang="en-US" altLang="zh-CN" dirty="0"/>
              <a:t>intermediate</a:t>
            </a:r>
            <a:r>
              <a:rPr lang="zh-CN" altLang="en-US" dirty="0"/>
              <a:t> </a:t>
            </a:r>
            <a:r>
              <a:rPr lang="en-US" altLang="zh-CN" dirty="0"/>
              <a:t>layers</a:t>
            </a:r>
            <a:r>
              <a:rPr lang="zh-CN" altLang="en-US" dirty="0"/>
              <a:t> </a:t>
            </a:r>
            <a:r>
              <a:rPr lang="en-US" altLang="zh-CN" dirty="0"/>
              <a:t>in</a:t>
            </a:r>
            <a:r>
              <a:rPr lang="zh-CN" altLang="en-US" dirty="0"/>
              <a:t> </a:t>
            </a:r>
            <a:r>
              <a:rPr lang="en-US" altLang="zh-CN" dirty="0"/>
              <a:t>CNN</a:t>
            </a:r>
          </a:p>
          <a:p>
            <a:endParaRPr lang="en-US" dirty="0"/>
          </a:p>
          <a:p>
            <a:r>
              <a:rPr lang="en-US" altLang="zh-CN" dirty="0"/>
              <a:t>Both</a:t>
            </a:r>
            <a:r>
              <a:rPr lang="zh-CN" altLang="en-US" dirty="0"/>
              <a:t> </a:t>
            </a:r>
            <a:r>
              <a:rPr lang="en-US" altLang="zh-CN" dirty="0"/>
              <a:t>use</a:t>
            </a:r>
            <a:r>
              <a:rPr lang="zh-CN" altLang="en-US" dirty="0"/>
              <a:t> </a:t>
            </a:r>
            <a:r>
              <a:rPr lang="en-US" altLang="zh-CN" dirty="0">
                <a:solidFill>
                  <a:srgbClr val="FF0000"/>
                </a:solidFill>
              </a:rPr>
              <a:t>upsampling</a:t>
            </a:r>
            <a:r>
              <a:rPr lang="zh-CN" altLang="en-US" dirty="0">
                <a:solidFill>
                  <a:srgbClr val="FF0000"/>
                </a:solidFill>
              </a:rPr>
              <a:t> </a:t>
            </a:r>
            <a:r>
              <a:rPr lang="en-US" altLang="zh-CN" dirty="0"/>
              <a:t>operations</a:t>
            </a:r>
            <a:r>
              <a:rPr lang="zh-CN" altLang="en-US" dirty="0"/>
              <a:t> </a:t>
            </a:r>
            <a:r>
              <a:rPr lang="en-US" altLang="zh-CN" dirty="0"/>
              <a:t>for</a:t>
            </a:r>
            <a:r>
              <a:rPr lang="zh-CN" altLang="en-US" dirty="0"/>
              <a:t> </a:t>
            </a:r>
            <a:r>
              <a:rPr lang="en-US" altLang="zh-CN" dirty="0"/>
              <a:t>each</a:t>
            </a:r>
            <a:r>
              <a:rPr lang="zh-CN" altLang="en-US" dirty="0"/>
              <a:t> </a:t>
            </a:r>
            <a:r>
              <a:rPr lang="en-US" altLang="zh-CN" dirty="0"/>
              <a:t>scale</a:t>
            </a:r>
            <a:r>
              <a:rPr lang="zh-CN" altLang="en-US" dirty="0"/>
              <a:t> </a:t>
            </a:r>
            <a:endParaRPr lang="en-US" altLang="zh-CN" dirty="0"/>
          </a:p>
          <a:p>
            <a:endParaRPr lang="en-US" altLang="zh-CN" dirty="0"/>
          </a:p>
          <a:p>
            <a:pPr marL="342900" lvl="1" algn="ctr"/>
            <a:r>
              <a:rPr lang="en-US" altLang="zh-CN" sz="2700" dirty="0">
                <a:solidFill>
                  <a:srgbClr val="FF0000"/>
                </a:solidFill>
              </a:rPr>
              <a:t>Any</a:t>
            </a:r>
            <a:r>
              <a:rPr lang="zh-CN" altLang="en-US" sz="2700" dirty="0">
                <a:solidFill>
                  <a:srgbClr val="FF0000"/>
                </a:solidFill>
              </a:rPr>
              <a:t> </a:t>
            </a:r>
            <a:r>
              <a:rPr lang="en-US" altLang="zh-CN" sz="2700" dirty="0">
                <a:solidFill>
                  <a:srgbClr val="FF0000"/>
                </a:solidFill>
              </a:rPr>
              <a:t>Pixel</a:t>
            </a:r>
            <a:r>
              <a:rPr lang="zh-CN" altLang="en-US" sz="2700" dirty="0">
                <a:solidFill>
                  <a:srgbClr val="FF0000"/>
                </a:solidFill>
              </a:rPr>
              <a:t> </a:t>
            </a:r>
            <a:r>
              <a:rPr lang="en-US" altLang="zh-CN" sz="2700" dirty="0">
                <a:solidFill>
                  <a:srgbClr val="FF0000"/>
                </a:solidFill>
              </a:rPr>
              <a:t>to</a:t>
            </a:r>
            <a:r>
              <a:rPr lang="zh-CN" altLang="en-US" sz="2700" dirty="0">
                <a:solidFill>
                  <a:srgbClr val="FF0000"/>
                </a:solidFill>
              </a:rPr>
              <a:t> </a:t>
            </a:r>
            <a:r>
              <a:rPr lang="en-US" altLang="zh-CN" sz="2700" dirty="0">
                <a:solidFill>
                  <a:srgbClr val="FF0000"/>
                </a:solidFill>
              </a:rPr>
              <a:t>Pixel</a:t>
            </a:r>
            <a:r>
              <a:rPr lang="zh-CN" altLang="en-US" sz="2700" dirty="0">
                <a:solidFill>
                  <a:srgbClr val="FF0000"/>
                </a:solidFill>
              </a:rPr>
              <a:t> </a:t>
            </a:r>
            <a:r>
              <a:rPr lang="en-US" altLang="zh-CN" sz="2700" dirty="0">
                <a:solidFill>
                  <a:srgbClr val="FF0000"/>
                </a:solidFill>
              </a:rPr>
              <a:t>ways</a:t>
            </a:r>
            <a:r>
              <a:rPr lang="zh-CN" altLang="en-US" sz="2700" dirty="0">
                <a:solidFill>
                  <a:srgbClr val="FF0000"/>
                </a:solidFill>
              </a:rPr>
              <a:t> </a:t>
            </a:r>
            <a:r>
              <a:rPr lang="en-US" altLang="zh-CN" sz="2700" dirty="0">
                <a:solidFill>
                  <a:srgbClr val="FF0000"/>
                </a:solidFill>
              </a:rPr>
              <a:t>?</a:t>
            </a:r>
          </a:p>
          <a:p>
            <a:pPr marL="342900" lvl="1" algn="ctr"/>
            <a:r>
              <a:rPr lang="en-US" altLang="zh-CN" sz="2700" dirty="0">
                <a:solidFill>
                  <a:srgbClr val="FF0000"/>
                </a:solidFill>
              </a:rPr>
              <a:t>Can</a:t>
            </a:r>
            <a:r>
              <a:rPr lang="zh-CN" altLang="en-US" sz="2700" dirty="0">
                <a:solidFill>
                  <a:srgbClr val="FF0000"/>
                </a:solidFill>
              </a:rPr>
              <a:t> </a:t>
            </a:r>
            <a:r>
              <a:rPr lang="en-US" altLang="zh-CN" sz="2700" dirty="0" err="1">
                <a:solidFill>
                  <a:srgbClr val="FF0000"/>
                </a:solidFill>
              </a:rPr>
              <a:t>upsampling</a:t>
            </a:r>
            <a:r>
              <a:rPr lang="zh-CN" altLang="en-US" sz="2700" dirty="0">
                <a:solidFill>
                  <a:srgbClr val="FF0000"/>
                </a:solidFill>
              </a:rPr>
              <a:t> </a:t>
            </a:r>
            <a:r>
              <a:rPr lang="en-US" altLang="zh-CN" sz="2700" dirty="0">
                <a:solidFill>
                  <a:srgbClr val="FF0000"/>
                </a:solidFill>
              </a:rPr>
              <a:t>be</a:t>
            </a:r>
            <a:r>
              <a:rPr lang="zh-CN" altLang="en-US" sz="2700" dirty="0">
                <a:solidFill>
                  <a:srgbClr val="FF0000"/>
                </a:solidFill>
              </a:rPr>
              <a:t> </a:t>
            </a:r>
            <a:r>
              <a:rPr lang="en-US" altLang="zh-CN" sz="2700" dirty="0">
                <a:solidFill>
                  <a:srgbClr val="FF0000"/>
                </a:solidFill>
              </a:rPr>
              <a:t>learned</a:t>
            </a:r>
            <a:r>
              <a:rPr lang="zh-CN" altLang="en-US" sz="2700" dirty="0">
                <a:solidFill>
                  <a:srgbClr val="FF0000"/>
                </a:solidFill>
              </a:rPr>
              <a:t> </a:t>
            </a:r>
            <a:r>
              <a:rPr lang="en-US" altLang="zh-CN" sz="2700" dirty="0">
                <a:solidFill>
                  <a:srgbClr val="FF0000"/>
                </a:solidFill>
              </a:rPr>
              <a:t>?</a:t>
            </a:r>
          </a:p>
        </p:txBody>
      </p:sp>
    </p:spTree>
    <p:extLst>
      <p:ext uri="{BB962C8B-B14F-4D97-AF65-F5344CB8AC3E}">
        <p14:creationId xmlns:p14="http://schemas.microsoft.com/office/powerpoint/2010/main" val="162610344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FCN</a:t>
            </a:r>
            <a:r>
              <a:rPr lang="zh-CN" altLang="en-US" dirty="0"/>
              <a:t> </a:t>
            </a:r>
            <a:r>
              <a:rPr lang="en-US" altLang="zh-CN" dirty="0"/>
              <a:t>for</a:t>
            </a:r>
            <a:r>
              <a:rPr lang="zh-CN" altLang="en-US" dirty="0"/>
              <a:t> </a:t>
            </a:r>
            <a:r>
              <a:rPr lang="en-US" altLang="zh-CN" dirty="0"/>
              <a:t>Semantic</a:t>
            </a:r>
            <a:r>
              <a:rPr lang="zh-CN" altLang="en-US" dirty="0"/>
              <a:t> </a:t>
            </a:r>
            <a:r>
              <a:rPr lang="en-US" altLang="zh-CN" dirty="0"/>
              <a:t>Segmentation</a:t>
            </a:r>
            <a:endParaRPr lang="en-US" dirty="0"/>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125336" y="1156384"/>
            <a:ext cx="6183881" cy="3263504"/>
          </a:xfrm>
        </p:spPr>
      </p:pic>
      <p:sp>
        <p:nvSpPr>
          <p:cNvPr id="7" name="TextBox 6"/>
          <p:cNvSpPr txBox="1"/>
          <p:nvPr/>
        </p:nvSpPr>
        <p:spPr>
          <a:xfrm>
            <a:off x="4715576" y="4774483"/>
            <a:ext cx="4918334" cy="276999"/>
          </a:xfrm>
          <a:prstGeom prst="rect">
            <a:avLst/>
          </a:prstGeom>
          <a:noFill/>
        </p:spPr>
        <p:txBody>
          <a:bodyPr wrap="none" rtlCol="0">
            <a:spAutoFit/>
          </a:bodyPr>
          <a:lstStyle/>
          <a:p>
            <a:r>
              <a:rPr lang="en-US" altLang="zh-CN" sz="1200" dirty="0">
                <a:solidFill>
                  <a:srgbClr val="0070C0"/>
                </a:solidFill>
              </a:rPr>
              <a:t>Fully</a:t>
            </a:r>
            <a:r>
              <a:rPr lang="zh-CN" altLang="en-US" sz="1200" dirty="0">
                <a:solidFill>
                  <a:srgbClr val="0070C0"/>
                </a:solidFill>
              </a:rPr>
              <a:t> </a:t>
            </a:r>
            <a:r>
              <a:rPr lang="en-US" altLang="zh-CN" sz="1200" dirty="0">
                <a:solidFill>
                  <a:srgbClr val="0070C0"/>
                </a:solidFill>
              </a:rPr>
              <a:t>convolutional</a:t>
            </a:r>
            <a:r>
              <a:rPr lang="zh-CN" altLang="en-US" sz="1200" dirty="0">
                <a:solidFill>
                  <a:srgbClr val="0070C0"/>
                </a:solidFill>
              </a:rPr>
              <a:t> </a:t>
            </a:r>
            <a:r>
              <a:rPr lang="en-US" altLang="zh-CN" sz="1200" dirty="0">
                <a:solidFill>
                  <a:srgbClr val="0070C0"/>
                </a:solidFill>
              </a:rPr>
              <a:t>Networks</a:t>
            </a:r>
            <a:r>
              <a:rPr lang="zh-CN" altLang="en-US" sz="1200" dirty="0">
                <a:solidFill>
                  <a:srgbClr val="0070C0"/>
                </a:solidFill>
              </a:rPr>
              <a:t> </a:t>
            </a:r>
            <a:r>
              <a:rPr lang="en-US" altLang="zh-CN" sz="1200" dirty="0">
                <a:solidFill>
                  <a:srgbClr val="0070C0"/>
                </a:solidFill>
              </a:rPr>
              <a:t>for</a:t>
            </a:r>
            <a:r>
              <a:rPr lang="zh-CN" altLang="en-US" sz="1200" dirty="0">
                <a:solidFill>
                  <a:srgbClr val="0070C0"/>
                </a:solidFill>
              </a:rPr>
              <a:t> </a:t>
            </a:r>
            <a:r>
              <a:rPr lang="en-US" altLang="zh-CN" sz="1200" dirty="0">
                <a:solidFill>
                  <a:srgbClr val="0070C0"/>
                </a:solidFill>
              </a:rPr>
              <a:t>Semantic</a:t>
            </a:r>
            <a:r>
              <a:rPr lang="zh-CN" altLang="en-US" sz="1200" dirty="0">
                <a:solidFill>
                  <a:srgbClr val="0070C0"/>
                </a:solidFill>
              </a:rPr>
              <a:t> </a:t>
            </a:r>
            <a:r>
              <a:rPr lang="en-US" altLang="zh-CN" sz="1200" dirty="0">
                <a:solidFill>
                  <a:srgbClr val="0070C0"/>
                </a:solidFill>
              </a:rPr>
              <a:t>Segmentation,</a:t>
            </a:r>
            <a:r>
              <a:rPr lang="zh-CN" altLang="en-US" sz="1200" dirty="0">
                <a:solidFill>
                  <a:srgbClr val="0070C0"/>
                </a:solidFill>
              </a:rPr>
              <a:t> </a:t>
            </a:r>
            <a:r>
              <a:rPr lang="en-US" altLang="zh-CN" sz="1200" dirty="0">
                <a:solidFill>
                  <a:srgbClr val="0070C0"/>
                </a:solidFill>
              </a:rPr>
              <a:t>CVPR</a:t>
            </a:r>
            <a:r>
              <a:rPr lang="zh-CN" altLang="en-US" sz="1200" dirty="0">
                <a:solidFill>
                  <a:srgbClr val="0070C0"/>
                </a:solidFill>
              </a:rPr>
              <a:t> </a:t>
            </a:r>
            <a:r>
              <a:rPr lang="en-US" altLang="zh-CN" sz="1200" dirty="0">
                <a:solidFill>
                  <a:srgbClr val="0070C0"/>
                </a:solidFill>
              </a:rPr>
              <a:t>2015</a:t>
            </a:r>
            <a:endParaRPr lang="en-US" sz="1200" dirty="0">
              <a:solidFill>
                <a:srgbClr val="0070C0"/>
              </a:solidFill>
            </a:endParaRPr>
          </a:p>
        </p:txBody>
      </p:sp>
    </p:spTree>
    <p:extLst>
      <p:ext uri="{BB962C8B-B14F-4D97-AF65-F5344CB8AC3E}">
        <p14:creationId xmlns:p14="http://schemas.microsoft.com/office/powerpoint/2010/main" val="18541457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Convnets</a:t>
            </a:r>
            <a:r>
              <a:rPr lang="zh-CN" altLang="en-US" dirty="0"/>
              <a:t> </a:t>
            </a:r>
            <a:r>
              <a:rPr lang="en-US" altLang="zh-CN" dirty="0"/>
              <a:t>for</a:t>
            </a:r>
            <a:r>
              <a:rPr lang="zh-CN" altLang="en-US" dirty="0"/>
              <a:t> </a:t>
            </a:r>
            <a:r>
              <a:rPr lang="en-US" altLang="zh-CN" dirty="0"/>
              <a:t>Classification</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28650" y="1424495"/>
            <a:ext cx="7886700" cy="3152952"/>
          </a:xfrm>
        </p:spPr>
      </p:pic>
      <p:sp>
        <p:nvSpPr>
          <p:cNvPr id="5" name="TextBox 4"/>
          <p:cNvSpPr txBox="1"/>
          <p:nvPr/>
        </p:nvSpPr>
        <p:spPr>
          <a:xfrm>
            <a:off x="4715576" y="4774483"/>
            <a:ext cx="4918334" cy="276999"/>
          </a:xfrm>
          <a:prstGeom prst="rect">
            <a:avLst/>
          </a:prstGeom>
          <a:noFill/>
        </p:spPr>
        <p:txBody>
          <a:bodyPr wrap="none" rtlCol="0">
            <a:spAutoFit/>
          </a:bodyPr>
          <a:lstStyle/>
          <a:p>
            <a:r>
              <a:rPr lang="en-US" altLang="zh-CN" sz="1200" dirty="0">
                <a:solidFill>
                  <a:srgbClr val="0070C0"/>
                </a:solidFill>
              </a:rPr>
              <a:t>Fully</a:t>
            </a:r>
            <a:r>
              <a:rPr lang="zh-CN" altLang="en-US" sz="1200" dirty="0">
                <a:solidFill>
                  <a:srgbClr val="0070C0"/>
                </a:solidFill>
              </a:rPr>
              <a:t> </a:t>
            </a:r>
            <a:r>
              <a:rPr lang="en-US" altLang="zh-CN" sz="1200" dirty="0">
                <a:solidFill>
                  <a:srgbClr val="0070C0"/>
                </a:solidFill>
              </a:rPr>
              <a:t>convolutional</a:t>
            </a:r>
            <a:r>
              <a:rPr lang="zh-CN" altLang="en-US" sz="1200" dirty="0">
                <a:solidFill>
                  <a:srgbClr val="0070C0"/>
                </a:solidFill>
              </a:rPr>
              <a:t> </a:t>
            </a:r>
            <a:r>
              <a:rPr lang="en-US" altLang="zh-CN" sz="1200" dirty="0">
                <a:solidFill>
                  <a:srgbClr val="0070C0"/>
                </a:solidFill>
              </a:rPr>
              <a:t>Networks</a:t>
            </a:r>
            <a:r>
              <a:rPr lang="zh-CN" altLang="en-US" sz="1200" dirty="0">
                <a:solidFill>
                  <a:srgbClr val="0070C0"/>
                </a:solidFill>
              </a:rPr>
              <a:t> </a:t>
            </a:r>
            <a:r>
              <a:rPr lang="en-US" altLang="zh-CN" sz="1200" dirty="0">
                <a:solidFill>
                  <a:srgbClr val="0070C0"/>
                </a:solidFill>
              </a:rPr>
              <a:t>for</a:t>
            </a:r>
            <a:r>
              <a:rPr lang="zh-CN" altLang="en-US" sz="1200" dirty="0">
                <a:solidFill>
                  <a:srgbClr val="0070C0"/>
                </a:solidFill>
              </a:rPr>
              <a:t> </a:t>
            </a:r>
            <a:r>
              <a:rPr lang="en-US" altLang="zh-CN" sz="1200" dirty="0">
                <a:solidFill>
                  <a:srgbClr val="0070C0"/>
                </a:solidFill>
              </a:rPr>
              <a:t>Semantic</a:t>
            </a:r>
            <a:r>
              <a:rPr lang="zh-CN" altLang="en-US" sz="1200" dirty="0">
                <a:solidFill>
                  <a:srgbClr val="0070C0"/>
                </a:solidFill>
              </a:rPr>
              <a:t> </a:t>
            </a:r>
            <a:r>
              <a:rPr lang="en-US" altLang="zh-CN" sz="1200" dirty="0">
                <a:solidFill>
                  <a:srgbClr val="0070C0"/>
                </a:solidFill>
              </a:rPr>
              <a:t>Segmentation,</a:t>
            </a:r>
            <a:r>
              <a:rPr lang="zh-CN" altLang="en-US" sz="1200" dirty="0">
                <a:solidFill>
                  <a:srgbClr val="0070C0"/>
                </a:solidFill>
              </a:rPr>
              <a:t> </a:t>
            </a:r>
            <a:r>
              <a:rPr lang="en-US" altLang="zh-CN" sz="1200" dirty="0">
                <a:solidFill>
                  <a:srgbClr val="0070C0"/>
                </a:solidFill>
              </a:rPr>
              <a:t>CVPR</a:t>
            </a:r>
            <a:r>
              <a:rPr lang="zh-CN" altLang="en-US" sz="1200" dirty="0">
                <a:solidFill>
                  <a:srgbClr val="0070C0"/>
                </a:solidFill>
              </a:rPr>
              <a:t> </a:t>
            </a:r>
            <a:r>
              <a:rPr lang="en-US" altLang="zh-CN" sz="1200" dirty="0">
                <a:solidFill>
                  <a:srgbClr val="0070C0"/>
                </a:solidFill>
              </a:rPr>
              <a:t>2015</a:t>
            </a:r>
            <a:endParaRPr lang="en-US" sz="1200" dirty="0">
              <a:solidFill>
                <a:srgbClr val="0070C0"/>
              </a:solidFill>
            </a:endParaRPr>
          </a:p>
        </p:txBody>
      </p:sp>
    </p:spTree>
    <p:extLst>
      <p:ext uri="{BB962C8B-B14F-4D97-AF65-F5344CB8AC3E}">
        <p14:creationId xmlns:p14="http://schemas.microsoft.com/office/powerpoint/2010/main" val="1455970479"/>
      </p:ext>
    </p:extLst>
  </p:cSld>
  <p:clrMapOvr>
    <a:masterClrMapping/>
  </p:clrMapOvr>
</p:sld>
</file>

<file path=ppt/theme/theme1.xml><?xml version="1.0" encoding="utf-8"?>
<a:theme xmlns:a="http://schemas.openxmlformats.org/drawingml/2006/main" name="gameday">
  <a:themeElements>
    <a:clrScheme name="Gameday">
      <a:dk1>
        <a:srgbClr val="4285F4"/>
      </a:dk1>
      <a:lt1>
        <a:srgbClr val="FFFFFF"/>
      </a:lt1>
      <a:dk2>
        <a:srgbClr val="666666"/>
      </a:dk2>
      <a:lt2>
        <a:srgbClr val="D9D9D9"/>
      </a:lt2>
      <a:accent1>
        <a:srgbClr val="455A64"/>
      </a:accent1>
      <a:accent2>
        <a:srgbClr val="607D8B"/>
      </a:accent2>
      <a:accent3>
        <a:srgbClr val="FF5722"/>
      </a:accent3>
      <a:accent4>
        <a:srgbClr val="D84315"/>
      </a:accent4>
      <a:accent5>
        <a:srgbClr val="1C3AA9"/>
      </a:accent5>
      <a:accent6>
        <a:srgbClr val="FFAB40"/>
      </a:accent6>
      <a:hlink>
        <a:srgbClr val="1C3AA9"/>
      </a:hlink>
      <a:folHlink>
        <a:srgbClr val="1C3A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660</TotalTime>
  <Words>4023</Words>
  <Application>Microsoft Office PowerPoint</Application>
  <PresentationFormat>On-screen Show (16:9)</PresentationFormat>
  <Paragraphs>776</Paragraphs>
  <Slides>115</Slides>
  <Notes>98</Notes>
  <HiddenSlides>0</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1</vt:i4>
      </vt:variant>
      <vt:variant>
        <vt:lpstr>Slide Titles</vt:lpstr>
      </vt:variant>
      <vt:variant>
        <vt:i4>115</vt:i4>
      </vt:variant>
    </vt:vector>
  </HeadingPairs>
  <TitlesOfParts>
    <vt:vector size="125" baseType="lpstr">
      <vt:lpstr>Roboto Slab</vt:lpstr>
      <vt:lpstr>Courier New</vt:lpstr>
      <vt:lpstr>Alfa Slab One</vt:lpstr>
      <vt:lpstr>宋体</vt:lpstr>
      <vt:lpstr>Droid Serif</vt:lpstr>
      <vt:lpstr>Proxima Nova</vt:lpstr>
      <vt:lpstr>Arial</vt:lpstr>
      <vt:lpstr>Cambria Math</vt:lpstr>
      <vt:lpstr>gameday</vt:lpstr>
      <vt:lpstr>Image</vt:lpstr>
      <vt:lpstr>Object Detection</vt:lpstr>
      <vt:lpstr>Overview</vt:lpstr>
      <vt:lpstr>What  is object detection</vt:lpstr>
      <vt:lpstr>What are the challenges of object detection?</vt:lpstr>
      <vt:lpstr>Terms</vt:lpstr>
      <vt:lpstr>Object detection evaluation</vt:lpstr>
      <vt:lpstr>Object detection evaluation</vt:lpstr>
      <vt:lpstr>Detection Competitions</vt:lpstr>
      <vt:lpstr>PASCAL VOC Challenge (2005-2012)</vt:lpstr>
      <vt:lpstr>Progress on PASCAL detection</vt:lpstr>
      <vt:lpstr>Conceptual approach: Sliding window detection</vt:lpstr>
      <vt:lpstr>Histograms of oriented gradients (HOG)</vt:lpstr>
      <vt:lpstr>Selective search for detection</vt:lpstr>
      <vt:lpstr>Hard Negative Mining</vt:lpstr>
      <vt:lpstr>Bounding Box Regression</vt:lpstr>
      <vt:lpstr>Two Stage Detection</vt:lpstr>
      <vt:lpstr>RCNN : Region Proposal + CNN  </vt:lpstr>
      <vt:lpstr>R-CNN: Region proposals + CNN features</vt:lpstr>
      <vt:lpstr>R-CNN details</vt:lpstr>
      <vt:lpstr>Training RCNN</vt:lpstr>
      <vt:lpstr>Training RCNN</vt:lpstr>
      <vt:lpstr>Training RCNN</vt:lpstr>
      <vt:lpstr>Training RCNN</vt:lpstr>
      <vt:lpstr>Training RCNN</vt:lpstr>
      <vt:lpstr>R-CNN pros and cons</vt:lpstr>
      <vt:lpstr>Fast R-CNN</vt:lpstr>
      <vt:lpstr>Fast RCNN</vt:lpstr>
      <vt:lpstr>Fast RCNN</vt:lpstr>
      <vt:lpstr>RoI pooling</vt:lpstr>
      <vt:lpstr>Prediction</vt:lpstr>
      <vt:lpstr>What is bbox-regressor? Bounding box regression</vt:lpstr>
      <vt:lpstr>PowerPoint Presentation</vt:lpstr>
      <vt:lpstr>Multi-task loss</vt:lpstr>
      <vt:lpstr>Bounding box regression</vt:lpstr>
      <vt:lpstr>Result compare</vt:lpstr>
      <vt:lpstr>Result compare</vt:lpstr>
      <vt:lpstr>Faster RCNN</vt:lpstr>
      <vt:lpstr>Faster R-CNN</vt:lpstr>
      <vt:lpstr>Region proposal network (RPN)</vt:lpstr>
      <vt:lpstr>One network, four losses</vt:lpstr>
      <vt:lpstr>Result compare</vt:lpstr>
      <vt:lpstr>Object detection progress</vt:lpstr>
      <vt:lpstr>Unified Detection</vt:lpstr>
      <vt:lpstr>Problems with 2 step detection.</vt:lpstr>
      <vt:lpstr>Streamlined detection architectures</vt:lpstr>
      <vt:lpstr>Yolo: You Only Look Once</vt:lpstr>
      <vt:lpstr>How it works</vt:lpstr>
      <vt:lpstr>YOLO</vt:lpstr>
      <vt:lpstr>YOLO</vt:lpstr>
      <vt:lpstr>YOLO: Results</vt:lpstr>
      <vt:lpstr>Performance (VOC 2007) </vt:lpstr>
      <vt:lpstr>Limitations of Yolo</vt:lpstr>
      <vt:lpstr>SSD Single Shot Detector</vt:lpstr>
      <vt:lpstr>SSD</vt:lpstr>
      <vt:lpstr>Default Boxes</vt:lpstr>
      <vt:lpstr>SSD: Results (PASCAL 2007)</vt:lpstr>
      <vt:lpstr>SSD Detector</vt:lpstr>
      <vt:lpstr>Results (VOC 2007)</vt:lpstr>
      <vt:lpstr>Others</vt:lpstr>
      <vt:lpstr>Feature Pyramid Networks</vt:lpstr>
      <vt:lpstr>Comparison to prior methods</vt:lpstr>
      <vt:lpstr>Top down pathway</vt:lpstr>
      <vt:lpstr>Feature Pyramid Networks for RPN</vt:lpstr>
      <vt:lpstr>Results</vt:lpstr>
      <vt:lpstr>RetinaNet</vt:lpstr>
      <vt:lpstr>RetinaNet</vt:lpstr>
      <vt:lpstr>RetinaNet: Results</vt:lpstr>
      <vt:lpstr>Summary and Comparison</vt:lpstr>
      <vt:lpstr>Speed / Accuracy Trade-off </vt:lpstr>
      <vt:lpstr>Same Architectures</vt:lpstr>
      <vt:lpstr>Recap: Faster RCNN </vt:lpstr>
      <vt:lpstr>Recap: R-FCN</vt:lpstr>
      <vt:lpstr>Recap: SSD</vt:lpstr>
      <vt:lpstr>Accuracy VS Speed </vt:lpstr>
      <vt:lpstr>Different Feature Extractor</vt:lpstr>
      <vt:lpstr>2. Detect Object Size</vt:lpstr>
      <vt:lpstr>3. Image Resolution</vt:lpstr>
      <vt:lpstr>4. Region Proposal Number</vt:lpstr>
      <vt:lpstr>5. GPU Time</vt:lpstr>
      <vt:lpstr>6. Memory</vt:lpstr>
      <vt:lpstr>Summary</vt:lpstr>
      <vt:lpstr>Summary: Object detection with CNNs</vt:lpstr>
      <vt:lpstr>Semantic Segmentation, Dense Labeling</vt:lpstr>
      <vt:lpstr>Semantic segmentation</vt:lpstr>
      <vt:lpstr>Why Semantic Segmentation ?</vt:lpstr>
      <vt:lpstr>Why Semantic Segmentation ?</vt:lpstr>
      <vt:lpstr>Very Challenging Problem </vt:lpstr>
      <vt:lpstr>History</vt:lpstr>
      <vt:lpstr>History</vt:lpstr>
      <vt:lpstr>Now, what is happening</vt:lpstr>
      <vt:lpstr>Zoom-out Features</vt:lpstr>
      <vt:lpstr>Hypercolumns Representation</vt:lpstr>
      <vt:lpstr>Hypercolumn Representation</vt:lpstr>
      <vt:lpstr>Hypercolumn Representation</vt:lpstr>
      <vt:lpstr>Evaluation</vt:lpstr>
      <vt:lpstr>Evaluation</vt:lpstr>
      <vt:lpstr>Hypercolumn and Zoom out</vt:lpstr>
      <vt:lpstr>FCN for Semantic Segmentation</vt:lpstr>
      <vt:lpstr>Convnets for Classification</vt:lpstr>
      <vt:lpstr>Convnets for Segmentation ?</vt:lpstr>
      <vt:lpstr>From Convnets to FCN</vt:lpstr>
      <vt:lpstr>Pixel in , Pixel out</vt:lpstr>
      <vt:lpstr>How does convolution works ?</vt:lpstr>
      <vt:lpstr>Upsampling is backwards strided convolution</vt:lpstr>
      <vt:lpstr>Framework of FCN</vt:lpstr>
      <vt:lpstr>Framework of FCN</vt:lpstr>
      <vt:lpstr>More than one upsampling layer</vt:lpstr>
      <vt:lpstr>FCN is still not good ?</vt:lpstr>
      <vt:lpstr>Dilated Convolution</vt:lpstr>
      <vt:lpstr>Dilated Convolution</vt:lpstr>
      <vt:lpstr>Dilated Convolution</vt:lpstr>
      <vt:lpstr>Network with Dilated Convolution</vt:lpstr>
      <vt:lpstr>Network with Dilated Convolution</vt:lpstr>
      <vt:lpstr>Network with Dilated Convolution</vt:lpstr>
      <vt:lpstr>End of slides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Object Detection</dc:title>
  <cp:lastModifiedBy>He, Fei</cp:lastModifiedBy>
  <cp:revision>23</cp:revision>
  <dcterms:modified xsi:type="dcterms:W3CDTF">2019-11-10T20:19:42Z</dcterms:modified>
</cp:coreProperties>
</file>